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3"/>
  </p:sldMasterIdLst>
  <p:notesMasterIdLst>
    <p:notesMasterId r:id="rId14"/>
  </p:notesMasterIdLst>
  <p:handoutMasterIdLst>
    <p:handoutMasterId r:id="rId15"/>
  </p:handoutMasterIdLst>
  <p:sldIdLst>
    <p:sldId id="287" r:id="rId4"/>
    <p:sldId id="456" r:id="rId5"/>
    <p:sldId id="499" r:id="rId6"/>
    <p:sldId id="513" r:id="rId7"/>
    <p:sldId id="512" r:id="rId8"/>
    <p:sldId id="514" r:id="rId9"/>
    <p:sldId id="516" r:id="rId10"/>
    <p:sldId id="517" r:id="rId11"/>
    <p:sldId id="518" r:id="rId12"/>
    <p:sldId id="519" r:id="rId13"/>
  </p:sldIdLst>
  <p:sldSz cx="9144000" cy="6858000" type="screen4x3"/>
  <p:notesSz cx="6858000" cy="92964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000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6DEC11-C53E-4D85-B8A3-558652F7472D}" v="3" dt="2026-07-15T16:57:28.0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27001" autoAdjust="0"/>
  </p:normalViewPr>
  <p:slideViewPr>
    <p:cSldViewPr>
      <p:cViewPr varScale="1">
        <p:scale>
          <a:sx n="59" d="100"/>
          <a:sy n="59" d="100"/>
        </p:scale>
        <p:origin x="1032" y="3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0" d="100"/>
          <a:sy n="80" d="100"/>
        </p:scale>
        <p:origin x="400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1.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zel Boado" userId="8d29d30e-ada6-45cf-833f-01bf845a88e8" providerId="ADAL" clId="{8ADBAF92-1555-463E-8065-65CDBF393088}"/>
    <pc:docChg chg="undo redo custSel modSld">
      <pc:chgData name="Hazel Boado" userId="8d29d30e-ada6-45cf-833f-01bf845a88e8" providerId="ADAL" clId="{8ADBAF92-1555-463E-8065-65CDBF393088}" dt="2026-06-27T08:17:15.810" v="2670" actId="255"/>
      <pc:docMkLst>
        <pc:docMk/>
      </pc:docMkLst>
      <pc:sldChg chg="addSp delSp modSp mod">
        <pc:chgData name="Hazel Boado" userId="8d29d30e-ada6-45cf-833f-01bf845a88e8" providerId="ADAL" clId="{8ADBAF92-1555-463E-8065-65CDBF393088}" dt="2026-06-27T08:16:47.654" v="2668" actId="20577"/>
        <pc:sldMkLst>
          <pc:docMk/>
          <pc:sldMk cId="0" sldId="287"/>
        </pc:sldMkLst>
        <pc:spChg chg="mod">
          <ac:chgData name="Hazel Boado" userId="8d29d30e-ada6-45cf-833f-01bf845a88e8" providerId="ADAL" clId="{8ADBAF92-1555-463E-8065-65CDBF393088}" dt="2026-06-27T08:16:47.654" v="2668" actId="20577"/>
          <ac:spMkLst>
            <pc:docMk/>
            <pc:sldMk cId="0" sldId="287"/>
            <ac:spMk id="4103" creationId="{1C15131F-4A34-D885-C43E-F4985D39170B}"/>
          </ac:spMkLst>
        </pc:spChg>
      </pc:sldChg>
      <pc:sldChg chg="addSp modSp mod">
        <pc:chgData name="Hazel Boado" userId="8d29d30e-ada6-45cf-833f-01bf845a88e8" providerId="ADAL" clId="{8ADBAF92-1555-463E-8065-65CDBF393088}" dt="2026-06-27T08:16:32.245" v="2662" actId="1076"/>
        <pc:sldMkLst>
          <pc:docMk/>
          <pc:sldMk cId="0" sldId="456"/>
        </pc:sldMkLst>
        <pc:spChg chg="mod">
          <ac:chgData name="Hazel Boado" userId="8d29d30e-ada6-45cf-833f-01bf845a88e8" providerId="ADAL" clId="{8ADBAF92-1555-463E-8065-65CDBF393088}" dt="2026-06-27T06:39:10.142" v="183" actId="2711"/>
          <ac:spMkLst>
            <pc:docMk/>
            <pc:sldMk cId="0" sldId="456"/>
            <ac:spMk id="6153" creationId="{7E4A9098-1F34-3666-9A9D-450E505660CA}"/>
          </ac:spMkLst>
        </pc:spChg>
        <pc:graphicFrameChg chg="mod modGraphic">
          <ac:chgData name="Hazel Boado" userId="8d29d30e-ada6-45cf-833f-01bf845a88e8" providerId="ADAL" clId="{8ADBAF92-1555-463E-8065-65CDBF393088}" dt="2026-06-27T08:07:19.528" v="2591" actId="255"/>
          <ac:graphicFrameMkLst>
            <pc:docMk/>
            <pc:sldMk cId="0" sldId="456"/>
            <ac:graphicFrameMk id="3" creationId="{D6DB9E65-B09C-AFA5-1C4F-85DD2CC9A275}"/>
          </ac:graphicFrameMkLst>
        </pc:graphicFrameChg>
        <pc:picChg chg="add mod">
          <ac:chgData name="Hazel Boado" userId="8d29d30e-ada6-45cf-833f-01bf845a88e8" providerId="ADAL" clId="{8ADBAF92-1555-463E-8065-65CDBF393088}" dt="2026-06-27T08:16:32.245" v="2662" actId="1076"/>
          <ac:picMkLst>
            <pc:docMk/>
            <pc:sldMk cId="0" sldId="456"/>
            <ac:picMk id="4" creationId="{D83CD07C-1B17-F051-BA38-984DF287396F}"/>
          </ac:picMkLst>
        </pc:picChg>
      </pc:sldChg>
      <pc:sldChg chg="modSp mod">
        <pc:chgData name="Hazel Boado" userId="8d29d30e-ada6-45cf-833f-01bf845a88e8" providerId="ADAL" clId="{8ADBAF92-1555-463E-8065-65CDBF393088}" dt="2026-06-27T07:48:18.615" v="2284" actId="120"/>
        <pc:sldMkLst>
          <pc:docMk/>
          <pc:sldMk cId="0" sldId="499"/>
        </pc:sldMkLst>
        <pc:spChg chg="mod">
          <ac:chgData name="Hazel Boado" userId="8d29d30e-ada6-45cf-833f-01bf845a88e8" providerId="ADAL" clId="{8ADBAF92-1555-463E-8065-65CDBF393088}" dt="2026-06-27T07:48:18.615" v="2284" actId="120"/>
          <ac:spMkLst>
            <pc:docMk/>
            <pc:sldMk cId="0" sldId="499"/>
            <ac:spMk id="8195" creationId="{208C090F-5BF2-2C5E-0B35-1D8C5474D79D}"/>
          </ac:spMkLst>
        </pc:spChg>
        <pc:spChg chg="mod">
          <ac:chgData name="Hazel Boado" userId="8d29d30e-ada6-45cf-833f-01bf845a88e8" providerId="ADAL" clId="{8ADBAF92-1555-463E-8065-65CDBF393088}" dt="2026-06-27T06:40:53.020" v="203" actId="2711"/>
          <ac:spMkLst>
            <pc:docMk/>
            <pc:sldMk cId="0" sldId="499"/>
            <ac:spMk id="8196" creationId="{F4EEB315-F36B-6C71-99D7-659BEA51B6F0}"/>
          </ac:spMkLst>
        </pc:spChg>
      </pc:sldChg>
      <pc:sldChg chg="addSp delSp modSp mod">
        <pc:chgData name="Hazel Boado" userId="8d29d30e-ada6-45cf-833f-01bf845a88e8" providerId="ADAL" clId="{8ADBAF92-1555-463E-8065-65CDBF393088}" dt="2026-06-27T07:06:51.098" v="1016" actId="122"/>
        <pc:sldMkLst>
          <pc:docMk/>
          <pc:sldMk cId="0" sldId="512"/>
        </pc:sldMkLst>
        <pc:spChg chg="mod">
          <ac:chgData name="Hazel Boado" userId="8d29d30e-ada6-45cf-833f-01bf845a88e8" providerId="ADAL" clId="{8ADBAF92-1555-463E-8065-65CDBF393088}" dt="2026-06-27T06:43:26.552" v="222" actId="2711"/>
          <ac:spMkLst>
            <pc:docMk/>
            <pc:sldMk cId="0" sldId="512"/>
            <ac:spMk id="12292" creationId="{5FB1075F-BFA0-0B3C-8F59-F66C081155C8}"/>
          </ac:spMkLst>
        </pc:spChg>
        <pc:graphicFrameChg chg="add del mod modGraphic">
          <ac:chgData name="Hazel Boado" userId="8d29d30e-ada6-45cf-833f-01bf845a88e8" providerId="ADAL" clId="{8ADBAF92-1555-463E-8065-65CDBF393088}" dt="2026-06-27T07:06:51.098" v="1016" actId="122"/>
          <ac:graphicFrameMkLst>
            <pc:docMk/>
            <pc:sldMk cId="0" sldId="512"/>
            <ac:graphicFrameMk id="3" creationId="{DF5DD1DD-AC57-2D7F-6E0E-C592177A2F48}"/>
          </ac:graphicFrameMkLst>
        </pc:graphicFrameChg>
        <pc:picChg chg="mod">
          <ac:chgData name="Hazel Boado" userId="8d29d30e-ada6-45cf-833f-01bf845a88e8" providerId="ADAL" clId="{8ADBAF92-1555-463E-8065-65CDBF393088}" dt="2026-06-27T06:45:54.912" v="329" actId="27636"/>
          <ac:picMkLst>
            <pc:docMk/>
            <pc:sldMk cId="0" sldId="512"/>
            <ac:picMk id="12290" creationId="{9E75AA80-CB30-50D2-AC94-A902D7BC6CA4}"/>
          </ac:picMkLst>
        </pc:picChg>
      </pc:sldChg>
      <pc:sldChg chg="modSp mod">
        <pc:chgData name="Hazel Boado" userId="8d29d30e-ada6-45cf-833f-01bf845a88e8" providerId="ADAL" clId="{8ADBAF92-1555-463E-8065-65CDBF393088}" dt="2026-06-27T08:17:15.810" v="2670" actId="255"/>
        <pc:sldMkLst>
          <pc:docMk/>
          <pc:sldMk cId="0" sldId="513"/>
        </pc:sldMkLst>
        <pc:graphicFrameChg chg="mod modGraphic">
          <ac:chgData name="Hazel Boado" userId="8d29d30e-ada6-45cf-833f-01bf845a88e8" providerId="ADAL" clId="{8ADBAF92-1555-463E-8065-65CDBF393088}" dt="2026-06-27T08:17:15.810" v="2670" actId="255"/>
          <ac:graphicFrameMkLst>
            <pc:docMk/>
            <pc:sldMk cId="0" sldId="513"/>
            <ac:graphicFrameMk id="3" creationId="{F2F8CE18-AD8B-8062-0EB1-AD079334C440}"/>
          </ac:graphicFrameMkLst>
        </pc:graphicFrameChg>
      </pc:sldChg>
      <pc:sldChg chg="addSp delSp modSp mod">
        <pc:chgData name="Hazel Boado" userId="8d29d30e-ada6-45cf-833f-01bf845a88e8" providerId="ADAL" clId="{8ADBAF92-1555-463E-8065-65CDBF393088}" dt="2026-06-27T08:13:48.201" v="2656" actId="948"/>
        <pc:sldMkLst>
          <pc:docMk/>
          <pc:sldMk cId="3313125813" sldId="514"/>
        </pc:sldMkLst>
        <pc:spChg chg="add mod">
          <ac:chgData name="Hazel Boado" userId="8d29d30e-ada6-45cf-833f-01bf845a88e8" providerId="ADAL" clId="{8ADBAF92-1555-463E-8065-65CDBF393088}" dt="2026-06-27T08:13:48.201" v="2656" actId="948"/>
          <ac:spMkLst>
            <pc:docMk/>
            <pc:sldMk cId="3313125813" sldId="514"/>
            <ac:spMk id="3" creationId="{7BAEB27B-3440-502A-382D-92303A35C06E}"/>
          </ac:spMkLst>
        </pc:spChg>
        <pc:spChg chg="mod">
          <ac:chgData name="Hazel Boado" userId="8d29d30e-ada6-45cf-833f-01bf845a88e8" providerId="ADAL" clId="{8ADBAF92-1555-463E-8065-65CDBF393088}" dt="2026-06-27T07:07:24.978" v="1019" actId="2711"/>
          <ac:spMkLst>
            <pc:docMk/>
            <pc:sldMk cId="3313125813" sldId="514"/>
            <ac:spMk id="12292" creationId="{88C14BFD-BFF3-7D50-415D-DA157C7D6731}"/>
          </ac:spMkLst>
        </pc:spChg>
        <pc:picChg chg="add mod">
          <ac:chgData name="Hazel Boado" userId="8d29d30e-ada6-45cf-833f-01bf845a88e8" providerId="ADAL" clId="{8ADBAF92-1555-463E-8065-65CDBF393088}" dt="2026-06-27T08:00:26.645" v="2437" actId="1076"/>
          <ac:picMkLst>
            <pc:docMk/>
            <pc:sldMk cId="3313125813" sldId="514"/>
            <ac:picMk id="8" creationId="{364780FD-5586-D9BC-0D3E-3E2A09E672CD}"/>
          </ac:picMkLst>
        </pc:picChg>
        <pc:picChg chg="mod">
          <ac:chgData name="Hazel Boado" userId="8d29d30e-ada6-45cf-833f-01bf845a88e8" providerId="ADAL" clId="{8ADBAF92-1555-463E-8065-65CDBF393088}" dt="2026-06-27T07:07:16.992" v="1018" actId="1076"/>
          <ac:picMkLst>
            <pc:docMk/>
            <pc:sldMk cId="3313125813" sldId="514"/>
            <ac:picMk id="12290" creationId="{7403EED8-8640-F46B-C9FD-3F2EDC5B3534}"/>
          </ac:picMkLst>
        </pc:picChg>
      </pc:sldChg>
      <pc:sldChg chg="modSp mod">
        <pc:chgData name="Hazel Boado" userId="8d29d30e-ada6-45cf-833f-01bf845a88e8" providerId="ADAL" clId="{8ADBAF92-1555-463E-8065-65CDBF393088}" dt="2026-06-27T08:14:40.266" v="2658" actId="948"/>
        <pc:sldMkLst>
          <pc:docMk/>
          <pc:sldMk cId="3437795862" sldId="516"/>
        </pc:sldMkLst>
        <pc:spChg chg="mod">
          <ac:chgData name="Hazel Boado" userId="8d29d30e-ada6-45cf-833f-01bf845a88e8" providerId="ADAL" clId="{8ADBAF92-1555-463E-8065-65CDBF393088}" dt="2026-06-27T08:14:40.266" v="2658" actId="948"/>
          <ac:spMkLst>
            <pc:docMk/>
            <pc:sldMk cId="3437795862" sldId="516"/>
            <ac:spMk id="12291" creationId="{82183EA6-D52F-955E-1D3D-FCFBAE1A96E5}"/>
          </ac:spMkLst>
        </pc:spChg>
        <pc:spChg chg="mod">
          <ac:chgData name="Hazel Boado" userId="8d29d30e-ada6-45cf-833f-01bf845a88e8" providerId="ADAL" clId="{8ADBAF92-1555-463E-8065-65CDBF393088}" dt="2026-06-27T07:23:17.695" v="1580" actId="2711"/>
          <ac:spMkLst>
            <pc:docMk/>
            <pc:sldMk cId="3437795862" sldId="516"/>
            <ac:spMk id="12292" creationId="{EBCED3F5-A2AF-C1CC-7E7B-E24C1006F2D6}"/>
          </ac:spMkLst>
        </pc:spChg>
      </pc:sldChg>
      <pc:sldChg chg="addSp delSp modSp mod">
        <pc:chgData name="Hazel Boado" userId="8d29d30e-ada6-45cf-833f-01bf845a88e8" providerId="ADAL" clId="{8ADBAF92-1555-463E-8065-65CDBF393088}" dt="2026-06-27T08:09:18.780" v="2636" actId="14100"/>
        <pc:sldMkLst>
          <pc:docMk/>
          <pc:sldMk cId="2030996735" sldId="517"/>
        </pc:sldMkLst>
        <pc:spChg chg="mod">
          <ac:chgData name="Hazel Boado" userId="8d29d30e-ada6-45cf-833f-01bf845a88e8" providerId="ADAL" clId="{8ADBAF92-1555-463E-8065-65CDBF393088}" dt="2026-06-27T08:08:55.186" v="2632" actId="20577"/>
          <ac:spMkLst>
            <pc:docMk/>
            <pc:sldMk cId="2030996735" sldId="517"/>
            <ac:spMk id="12291" creationId="{6C715FEA-A7C0-3856-F016-4ECB58E0426D}"/>
          </ac:spMkLst>
        </pc:spChg>
        <pc:spChg chg="mod">
          <ac:chgData name="Hazel Boado" userId="8d29d30e-ada6-45cf-833f-01bf845a88e8" providerId="ADAL" clId="{8ADBAF92-1555-463E-8065-65CDBF393088}" dt="2026-06-27T07:29:30.429" v="1637" actId="2711"/>
          <ac:spMkLst>
            <pc:docMk/>
            <pc:sldMk cId="2030996735" sldId="517"/>
            <ac:spMk id="12292" creationId="{1BDC3077-C74A-4FBC-949D-8F52F7C68E06}"/>
          </ac:spMkLst>
        </pc:spChg>
        <pc:picChg chg="add mod">
          <ac:chgData name="Hazel Boado" userId="8d29d30e-ada6-45cf-833f-01bf845a88e8" providerId="ADAL" clId="{8ADBAF92-1555-463E-8065-65CDBF393088}" dt="2026-06-27T08:09:18.780" v="2636" actId="14100"/>
          <ac:picMkLst>
            <pc:docMk/>
            <pc:sldMk cId="2030996735" sldId="517"/>
            <ac:picMk id="2" creationId="{DC134D75-3C6B-2C8A-E436-938AF5EA10E1}"/>
          </ac:picMkLst>
        </pc:picChg>
      </pc:sldChg>
      <pc:sldChg chg="addSp delSp modSp mod">
        <pc:chgData name="Hazel Boado" userId="8d29d30e-ada6-45cf-833f-01bf845a88e8" providerId="ADAL" clId="{8ADBAF92-1555-463E-8065-65CDBF393088}" dt="2026-06-27T08:15:09.930" v="2660" actId="255"/>
        <pc:sldMkLst>
          <pc:docMk/>
          <pc:sldMk cId="578529480" sldId="518"/>
        </pc:sldMkLst>
        <pc:spChg chg="mod">
          <ac:chgData name="Hazel Boado" userId="8d29d30e-ada6-45cf-833f-01bf845a88e8" providerId="ADAL" clId="{8ADBAF92-1555-463E-8065-65CDBF393088}" dt="2026-06-27T07:34:34.088" v="1750" actId="2711"/>
          <ac:spMkLst>
            <pc:docMk/>
            <pc:sldMk cId="578529480" sldId="518"/>
            <ac:spMk id="12292" creationId="{63BA7E00-499D-552F-DA52-D6EA32AC249D}"/>
          </ac:spMkLst>
        </pc:spChg>
        <pc:graphicFrameChg chg="add mod modGraphic">
          <ac:chgData name="Hazel Boado" userId="8d29d30e-ada6-45cf-833f-01bf845a88e8" providerId="ADAL" clId="{8ADBAF92-1555-463E-8065-65CDBF393088}" dt="2026-06-27T08:15:09.930" v="2660" actId="255"/>
          <ac:graphicFrameMkLst>
            <pc:docMk/>
            <pc:sldMk cId="578529480" sldId="518"/>
            <ac:graphicFrameMk id="4" creationId="{7059483D-BE1E-5E9B-6EC2-F853F03AE298}"/>
          </ac:graphicFrameMkLst>
        </pc:graphicFrameChg>
      </pc:sldChg>
    </pc:docChg>
  </pc:docChgLst>
  <pc:docChgLst>
    <pc:chgData name="Steve Chon" userId="43d531d2-313c-40a4-95bd-e495cd947f69" providerId="ADAL" clId="{95C3E510-611C-4F20-A912-E1929FAADC1C}"/>
    <pc:docChg chg="custSel addSld delSld modSld">
      <pc:chgData name="Steve Chon" userId="43d531d2-313c-40a4-95bd-e495cd947f69" providerId="ADAL" clId="{95C3E510-611C-4F20-A912-E1929FAADC1C}" dt="2026-07-15T16:57:28.011" v="425" actId="1076"/>
      <pc:docMkLst>
        <pc:docMk/>
      </pc:docMkLst>
      <pc:sldChg chg="modSp mod">
        <pc:chgData name="Steve Chon" userId="43d531d2-313c-40a4-95bd-e495cd947f69" providerId="ADAL" clId="{95C3E510-611C-4F20-A912-E1929FAADC1C}" dt="2026-07-15T03:58:24.883" v="422" actId="20577"/>
        <pc:sldMkLst>
          <pc:docMk/>
          <pc:sldMk cId="3437795862" sldId="516"/>
        </pc:sldMkLst>
        <pc:spChg chg="mod">
          <ac:chgData name="Steve Chon" userId="43d531d2-313c-40a4-95bd-e495cd947f69" providerId="ADAL" clId="{95C3E510-611C-4F20-A912-E1929FAADC1C}" dt="2026-07-15T03:58:24.883" v="422" actId="20577"/>
          <ac:spMkLst>
            <pc:docMk/>
            <pc:sldMk cId="3437795862" sldId="516"/>
            <ac:spMk id="12291" creationId="{82183EA6-D52F-955E-1D3D-FCFBAE1A96E5}"/>
          </ac:spMkLst>
        </pc:spChg>
        <pc:spChg chg="mod">
          <ac:chgData name="Steve Chon" userId="43d531d2-313c-40a4-95bd-e495cd947f69" providerId="ADAL" clId="{95C3E510-611C-4F20-A912-E1929FAADC1C}" dt="2026-07-15T03:56:16.069" v="32" actId="20577"/>
          <ac:spMkLst>
            <pc:docMk/>
            <pc:sldMk cId="3437795862" sldId="516"/>
            <ac:spMk id="12292" creationId="{EBCED3F5-A2AF-C1CC-7E7B-E24C1006F2D6}"/>
          </ac:spMkLst>
        </pc:spChg>
      </pc:sldChg>
      <pc:sldChg chg="delSp modSp add mod">
        <pc:chgData name="Steve Chon" userId="43d531d2-313c-40a4-95bd-e495cd947f69" providerId="ADAL" clId="{95C3E510-611C-4F20-A912-E1929FAADC1C}" dt="2026-07-15T16:57:28.011" v="425" actId="1076"/>
        <pc:sldMkLst>
          <pc:docMk/>
          <pc:sldMk cId="0" sldId="519"/>
        </pc:sldMkLst>
        <pc:spChg chg="mod">
          <ac:chgData name="Steve Chon" userId="43d531d2-313c-40a4-95bd-e495cd947f69" providerId="ADAL" clId="{95C3E510-611C-4F20-A912-E1929FAADC1C}" dt="2026-07-15T16:57:28.011" v="425" actId="1076"/>
          <ac:spMkLst>
            <pc:docMk/>
            <pc:sldMk cId="0" sldId="519"/>
            <ac:spMk id="22532" creationId="{1C3210D5-0CAC-E1E7-5B8A-567F293143E1}"/>
          </ac:spMkLst>
        </pc:spChg>
        <pc:picChg chg="del mod">
          <ac:chgData name="Steve Chon" userId="43d531d2-313c-40a4-95bd-e495cd947f69" providerId="ADAL" clId="{95C3E510-611C-4F20-A912-E1929FAADC1C}" dt="2026-07-15T16:57:16.749" v="423" actId="21"/>
          <ac:picMkLst>
            <pc:docMk/>
            <pc:sldMk cId="0" sldId="519"/>
            <ac:picMk id="3" creationId="{3116B877-24B5-3139-F5AD-11B555974B6E}"/>
          </ac:picMkLst>
        </pc:picChg>
        <pc:picChg chg="mod">
          <ac:chgData name="Steve Chon" userId="43d531d2-313c-40a4-95bd-e495cd947f69" providerId="ADAL" clId="{95C3E510-611C-4F20-A912-E1929FAADC1C}" dt="2026-07-15T16:57:24.197" v="424" actId="1076"/>
          <ac:picMkLst>
            <pc:docMk/>
            <pc:sldMk cId="0" sldId="519"/>
            <ac:picMk id="22530" creationId="{3E517887-7E21-130B-91DD-776C334006E5}"/>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B77E29-19B6-465F-B544-08105F6C058B}" type="doc">
      <dgm:prSet loTypeId="urn:microsoft.com/office/officeart/2005/8/layout/pList2" loCatId="list" qsTypeId="urn:microsoft.com/office/officeart/2005/8/quickstyle/simple1" qsCatId="simple" csTypeId="urn:microsoft.com/office/officeart/2005/8/colors/accent1_1" csCatId="accent1" phldr="1"/>
      <dgm:spPr/>
      <dgm:t>
        <a:bodyPr/>
        <a:lstStyle/>
        <a:p>
          <a:endParaRPr lang="en-US"/>
        </a:p>
      </dgm:t>
    </dgm:pt>
    <dgm:pt modelId="{D3C94D75-9A4E-4C68-93EB-2725563315AA}">
      <dgm:prSet phldrT="[Text]" phldr="0" custT="1"/>
      <dgm:spPr/>
      <dgm:t>
        <a:bodyPr/>
        <a:lstStyle/>
        <a:p>
          <a:pPr algn="ctr"/>
          <a:r>
            <a:rPr lang="en-US" sz="1800" b="1" dirty="0">
              <a:latin typeface="Amasis MT Pro" panose="02040504050005020304" pitchFamily="18" charset="0"/>
            </a:rPr>
            <a:t>Counseling &amp; Therapy</a:t>
          </a:r>
        </a:p>
        <a:p>
          <a:pPr algn="ctr"/>
          <a:r>
            <a:rPr lang="en-US" sz="1600" b="0" dirty="0">
              <a:latin typeface="Aptos Display" panose="020B0004020202020204" pitchFamily="34" charset="0"/>
            </a:rPr>
            <a:t>Culturally sensitive individual, group, and family therapy addressing severe distress, depression, PTSD, anxiety, and complex transitional trauma</a:t>
          </a:r>
        </a:p>
      </dgm:t>
    </dgm:pt>
    <dgm:pt modelId="{D46EA192-B26E-4B6B-93BA-2D5B4367B6A5}" type="parTrans" cxnId="{9ADB8DC6-BAA2-4709-BEA3-4DCC86322E8B}">
      <dgm:prSet/>
      <dgm:spPr/>
      <dgm:t>
        <a:bodyPr/>
        <a:lstStyle/>
        <a:p>
          <a:endParaRPr lang="en-US"/>
        </a:p>
      </dgm:t>
    </dgm:pt>
    <dgm:pt modelId="{94DEF6FC-FFE5-42B7-8D85-E8C0BE25104C}" type="sibTrans" cxnId="{9ADB8DC6-BAA2-4709-BEA3-4DCC86322E8B}">
      <dgm:prSet/>
      <dgm:spPr/>
      <dgm:t>
        <a:bodyPr/>
        <a:lstStyle/>
        <a:p>
          <a:endParaRPr lang="en-US"/>
        </a:p>
      </dgm:t>
    </dgm:pt>
    <dgm:pt modelId="{8FB8256E-D5A5-4A1F-A8AD-6FB122F66CE1}">
      <dgm:prSet phldrT="[Text]" phldr="0" custT="1"/>
      <dgm:spPr/>
      <dgm:t>
        <a:bodyPr/>
        <a:lstStyle/>
        <a:p>
          <a:pPr algn="ctr"/>
          <a:r>
            <a:rPr lang="en-US" sz="1800" b="1" dirty="0">
              <a:latin typeface="Amasis MT Pro" panose="02040504050005020304" pitchFamily="18" charset="0"/>
            </a:rPr>
            <a:t>Case Management</a:t>
          </a:r>
        </a:p>
        <a:p>
          <a:pPr algn="ctr"/>
          <a:r>
            <a:rPr lang="en-US" sz="1600" b="0" dirty="0">
              <a:latin typeface="Aptos Display" panose="020B0004020202020204" pitchFamily="34" charset="0"/>
            </a:rPr>
            <a:t>Dedicated  case managers who partner closely with clients to navigate the healthcare system, legal structures, and community resources </a:t>
          </a:r>
          <a:r>
            <a:rPr lang="en-US" sz="1600" b="1" dirty="0">
              <a:latin typeface="Aptos Display" panose="020B0004020202020204" pitchFamily="34" charset="0"/>
            </a:rPr>
            <a:t> </a:t>
          </a:r>
        </a:p>
      </dgm:t>
    </dgm:pt>
    <dgm:pt modelId="{5C5845B8-92CD-42AF-B0F1-414E98A5AAC1}" type="parTrans" cxnId="{C73E246C-1389-4DA8-978A-38A0580449F7}">
      <dgm:prSet/>
      <dgm:spPr/>
      <dgm:t>
        <a:bodyPr/>
        <a:lstStyle/>
        <a:p>
          <a:endParaRPr lang="en-US"/>
        </a:p>
      </dgm:t>
    </dgm:pt>
    <dgm:pt modelId="{46F12967-2F93-45E8-87DD-BAD9FDD23174}" type="sibTrans" cxnId="{C73E246C-1389-4DA8-978A-38A0580449F7}">
      <dgm:prSet/>
      <dgm:spPr/>
      <dgm:t>
        <a:bodyPr/>
        <a:lstStyle/>
        <a:p>
          <a:endParaRPr lang="en-US"/>
        </a:p>
      </dgm:t>
    </dgm:pt>
    <dgm:pt modelId="{101E2BFE-C86C-454D-97C4-B7DE34B73A65}">
      <dgm:prSet phldrT="[Text]" phldr="0" custT="1"/>
      <dgm:spPr/>
      <dgm:t>
        <a:bodyPr/>
        <a:lstStyle/>
        <a:p>
          <a:pPr algn="ctr"/>
          <a:r>
            <a:rPr lang="en-US" sz="1800" b="1" dirty="0">
              <a:latin typeface="Amasis MT Pro" panose="02040504050005020304" pitchFamily="18" charset="0"/>
            </a:rPr>
            <a:t>Psychiatric Care</a:t>
          </a:r>
        </a:p>
        <a:p>
          <a:pPr algn="ctr"/>
          <a:r>
            <a:rPr lang="en-US" sz="1600" dirty="0">
              <a:latin typeface="Aptos Display" panose="020B0004020202020204" pitchFamily="34" charset="0"/>
            </a:rPr>
            <a:t>Thorough psychiatric clinical evaluations and medication management coordinated by our culturally competent psychiatrists and psychiatric nurses </a:t>
          </a:r>
        </a:p>
      </dgm:t>
    </dgm:pt>
    <dgm:pt modelId="{123B6BA7-662D-4E93-9206-EAE3DB36672A}" type="sibTrans" cxnId="{32416A92-DF36-4F71-B9FC-02A0FBF97597}">
      <dgm:prSet/>
      <dgm:spPr/>
      <dgm:t>
        <a:bodyPr/>
        <a:lstStyle/>
        <a:p>
          <a:endParaRPr lang="en-US"/>
        </a:p>
      </dgm:t>
    </dgm:pt>
    <dgm:pt modelId="{D79B7EF1-6C69-4234-855A-006C11A16270}" type="parTrans" cxnId="{32416A92-DF36-4F71-B9FC-02A0FBF97597}">
      <dgm:prSet/>
      <dgm:spPr/>
      <dgm:t>
        <a:bodyPr/>
        <a:lstStyle/>
        <a:p>
          <a:endParaRPr lang="en-US"/>
        </a:p>
      </dgm:t>
    </dgm:pt>
    <dgm:pt modelId="{D3301F36-8CF8-4F6E-AB39-FDE09B9193ED}" type="pres">
      <dgm:prSet presAssocID="{FCB77E29-19B6-465F-B544-08105F6C058B}" presName="Name0" presStyleCnt="0">
        <dgm:presLayoutVars>
          <dgm:dir/>
          <dgm:resizeHandles val="exact"/>
        </dgm:presLayoutVars>
      </dgm:prSet>
      <dgm:spPr/>
    </dgm:pt>
    <dgm:pt modelId="{AF433A66-BC7A-462D-8CEA-A76C1585E29D}" type="pres">
      <dgm:prSet presAssocID="{FCB77E29-19B6-465F-B544-08105F6C058B}" presName="bkgdShp" presStyleLbl="alignAccFollowNode1" presStyleIdx="0" presStyleCnt="1" custScaleY="83737"/>
      <dgm:spPr/>
    </dgm:pt>
    <dgm:pt modelId="{ACD469D3-4245-475B-AF6E-42CA024C2D8F}" type="pres">
      <dgm:prSet presAssocID="{FCB77E29-19B6-465F-B544-08105F6C058B}" presName="linComp" presStyleCnt="0"/>
      <dgm:spPr/>
    </dgm:pt>
    <dgm:pt modelId="{0D97266A-F9D1-4749-9A0E-F3EC28255507}" type="pres">
      <dgm:prSet presAssocID="{101E2BFE-C86C-454D-97C4-B7DE34B73A65}" presName="compNode" presStyleCnt="0"/>
      <dgm:spPr/>
    </dgm:pt>
    <dgm:pt modelId="{3928380A-4EA2-4DB8-BB7D-3A64EE4D543D}" type="pres">
      <dgm:prSet presAssocID="{101E2BFE-C86C-454D-97C4-B7DE34B73A65}" presName="node" presStyleLbl="node1" presStyleIdx="0" presStyleCnt="3" custLinFactNeighborX="-3194" custLinFactNeighborY="-2335">
        <dgm:presLayoutVars>
          <dgm:bulletEnabled val="1"/>
        </dgm:presLayoutVars>
      </dgm:prSet>
      <dgm:spPr/>
    </dgm:pt>
    <dgm:pt modelId="{BEF9C388-9087-4BB1-A99D-E5ACEF761726}" type="pres">
      <dgm:prSet presAssocID="{101E2BFE-C86C-454D-97C4-B7DE34B73A65}" presName="invisiNode" presStyleLbl="node1" presStyleIdx="0" presStyleCnt="3"/>
      <dgm:spPr/>
    </dgm:pt>
    <dgm:pt modelId="{16BAC91B-4B08-4094-BC0D-F5AA47812180}" type="pres">
      <dgm:prSet presAssocID="{101E2BFE-C86C-454D-97C4-B7DE34B73A65}" presName="imagNode" presStyleLbl="fgImgPlace1" presStyleIdx="0" presStyleCnt="3" custLinFactNeighborX="-2563" custLinFactNeighborY="610"/>
      <dgm:spPr>
        <a:blipFill>
          <a:blip xmlns:r="http://schemas.openxmlformats.org/officeDocument/2006/relationships" r:embed="rId1"/>
          <a:srcRect/>
          <a:stretch>
            <a:fillRect/>
          </a:stretch>
        </a:blipFill>
      </dgm:spPr>
    </dgm:pt>
    <dgm:pt modelId="{7A820D92-EC2A-4B5C-B4E9-9F76D8D51464}" type="pres">
      <dgm:prSet presAssocID="{123B6BA7-662D-4E93-9206-EAE3DB36672A}" presName="sibTrans" presStyleLbl="sibTrans2D1" presStyleIdx="0" presStyleCnt="0"/>
      <dgm:spPr/>
    </dgm:pt>
    <dgm:pt modelId="{EC288F4D-FB33-4E3C-AA66-0FB7CD8DE8F9}" type="pres">
      <dgm:prSet presAssocID="{D3C94D75-9A4E-4C68-93EB-2725563315AA}" presName="compNode" presStyleCnt="0"/>
      <dgm:spPr/>
    </dgm:pt>
    <dgm:pt modelId="{B19634D0-559C-4528-9257-CD71A662FE07}" type="pres">
      <dgm:prSet presAssocID="{D3C94D75-9A4E-4C68-93EB-2725563315AA}" presName="node" presStyleLbl="node1" presStyleIdx="1" presStyleCnt="3" custLinFactNeighborX="1755" custLinFactNeighborY="-2335">
        <dgm:presLayoutVars>
          <dgm:bulletEnabled val="1"/>
        </dgm:presLayoutVars>
      </dgm:prSet>
      <dgm:spPr/>
    </dgm:pt>
    <dgm:pt modelId="{1C4A8D27-7D88-4B54-BEE1-3C0CA6E9273F}" type="pres">
      <dgm:prSet presAssocID="{D3C94D75-9A4E-4C68-93EB-2725563315AA}" presName="invisiNode" presStyleLbl="node1" presStyleIdx="1" presStyleCnt="3"/>
      <dgm:spPr/>
    </dgm:pt>
    <dgm:pt modelId="{F883D780-4720-446F-8FF9-AEA57613BEE1}" type="pres">
      <dgm:prSet presAssocID="{D3C94D75-9A4E-4C68-93EB-2725563315AA}" presName="imagNode" presStyleLbl="fgImgPlace1" presStyleIdx="1" presStyleCnt="3"/>
      <dgm:spPr>
        <a:blipFill>
          <a:blip xmlns:r="http://schemas.openxmlformats.org/officeDocument/2006/relationships" r:embed="rId2"/>
          <a:srcRect/>
          <a:stretch>
            <a:fillRect l="-1000" r="-1000"/>
          </a:stretch>
        </a:blipFill>
      </dgm:spPr>
      <dgm:extLst>
        <a:ext uri="{E40237B7-FDA0-4F09-8148-C483321AD2D9}">
          <dgm14:cNvPr xmlns:dgm14="http://schemas.microsoft.com/office/drawing/2010/diagram" id="0" name="" descr="Man talking with therapist"/>
        </a:ext>
      </dgm:extLst>
    </dgm:pt>
    <dgm:pt modelId="{A5532198-C5E8-45EE-A4E6-D73222D9520E}" type="pres">
      <dgm:prSet presAssocID="{94DEF6FC-FFE5-42B7-8D85-E8C0BE25104C}" presName="sibTrans" presStyleLbl="sibTrans2D1" presStyleIdx="0" presStyleCnt="0"/>
      <dgm:spPr/>
    </dgm:pt>
    <dgm:pt modelId="{4B2E78A3-90E8-4CA7-9C2A-3F8E95C647AE}" type="pres">
      <dgm:prSet presAssocID="{8FB8256E-D5A5-4A1F-A8AD-6FB122F66CE1}" presName="compNode" presStyleCnt="0"/>
      <dgm:spPr/>
    </dgm:pt>
    <dgm:pt modelId="{F44503AD-9F5A-4283-98F9-2F3DC8C8CAB6}" type="pres">
      <dgm:prSet presAssocID="{8FB8256E-D5A5-4A1F-A8AD-6FB122F66CE1}" presName="node" presStyleLbl="node1" presStyleIdx="2" presStyleCnt="3" custLinFactNeighborX="1831" custLinFactNeighborY="-2045">
        <dgm:presLayoutVars>
          <dgm:bulletEnabled val="1"/>
        </dgm:presLayoutVars>
      </dgm:prSet>
      <dgm:spPr/>
    </dgm:pt>
    <dgm:pt modelId="{AA7C29AB-8E0E-4F28-90A6-5549E9FE4CCA}" type="pres">
      <dgm:prSet presAssocID="{8FB8256E-D5A5-4A1F-A8AD-6FB122F66CE1}" presName="invisiNode" presStyleLbl="node1" presStyleIdx="2" presStyleCnt="3"/>
      <dgm:spPr/>
    </dgm:pt>
    <dgm:pt modelId="{897468AD-5577-49FA-A449-F183AECF28FF}" type="pres">
      <dgm:prSet presAssocID="{8FB8256E-D5A5-4A1F-A8AD-6FB122F66CE1}" presName="imagNode" presStyleLbl="fgImgPlace1" presStyleIdx="2" presStyleCnt="3"/>
      <dgm:spPr>
        <a:blipFill>
          <a:blip xmlns:r="http://schemas.openxmlformats.org/officeDocument/2006/relationships" r:embed="rId3"/>
          <a:srcRect/>
          <a:stretch>
            <a:fillRect l="-10000" r="-10000"/>
          </a:stretch>
        </a:blipFill>
      </dgm:spPr>
    </dgm:pt>
  </dgm:ptLst>
  <dgm:cxnLst>
    <dgm:cxn modelId="{3DB6BF3E-D2A3-4591-9EEE-81AFD267A276}" type="presOf" srcId="{101E2BFE-C86C-454D-97C4-B7DE34B73A65}" destId="{3928380A-4EA2-4DB8-BB7D-3A64EE4D543D}" srcOrd="0" destOrd="0" presId="urn:microsoft.com/office/officeart/2005/8/layout/pList2"/>
    <dgm:cxn modelId="{C73E246C-1389-4DA8-978A-38A0580449F7}" srcId="{FCB77E29-19B6-465F-B544-08105F6C058B}" destId="{8FB8256E-D5A5-4A1F-A8AD-6FB122F66CE1}" srcOrd="2" destOrd="0" parTransId="{5C5845B8-92CD-42AF-B0F1-414E98A5AAC1}" sibTransId="{46F12967-2F93-45E8-87DD-BAD9FDD23174}"/>
    <dgm:cxn modelId="{2EACEE50-F645-4D1A-99C3-530DD2A97B89}" type="presOf" srcId="{94DEF6FC-FFE5-42B7-8D85-E8C0BE25104C}" destId="{A5532198-C5E8-45EE-A4E6-D73222D9520E}" srcOrd="0" destOrd="0" presId="urn:microsoft.com/office/officeart/2005/8/layout/pList2"/>
    <dgm:cxn modelId="{C6A62E8C-FBD7-47F6-8832-5EC351EE4A7A}" type="presOf" srcId="{FCB77E29-19B6-465F-B544-08105F6C058B}" destId="{D3301F36-8CF8-4F6E-AB39-FDE09B9193ED}" srcOrd="0" destOrd="0" presId="urn:microsoft.com/office/officeart/2005/8/layout/pList2"/>
    <dgm:cxn modelId="{DA0BFF8E-7EE8-444B-B03D-B98ABD9CDC0C}" type="presOf" srcId="{123B6BA7-662D-4E93-9206-EAE3DB36672A}" destId="{7A820D92-EC2A-4B5C-B4E9-9F76D8D51464}" srcOrd="0" destOrd="0" presId="urn:microsoft.com/office/officeart/2005/8/layout/pList2"/>
    <dgm:cxn modelId="{32416A92-DF36-4F71-B9FC-02A0FBF97597}" srcId="{FCB77E29-19B6-465F-B544-08105F6C058B}" destId="{101E2BFE-C86C-454D-97C4-B7DE34B73A65}" srcOrd="0" destOrd="0" parTransId="{D79B7EF1-6C69-4234-855A-006C11A16270}" sibTransId="{123B6BA7-662D-4E93-9206-EAE3DB36672A}"/>
    <dgm:cxn modelId="{528C49B0-E573-4550-840F-07826BB118FC}" type="presOf" srcId="{D3C94D75-9A4E-4C68-93EB-2725563315AA}" destId="{B19634D0-559C-4528-9257-CD71A662FE07}" srcOrd="0" destOrd="0" presId="urn:microsoft.com/office/officeart/2005/8/layout/pList2"/>
    <dgm:cxn modelId="{9ADB8DC6-BAA2-4709-BEA3-4DCC86322E8B}" srcId="{FCB77E29-19B6-465F-B544-08105F6C058B}" destId="{D3C94D75-9A4E-4C68-93EB-2725563315AA}" srcOrd="1" destOrd="0" parTransId="{D46EA192-B26E-4B6B-93BA-2D5B4367B6A5}" sibTransId="{94DEF6FC-FFE5-42B7-8D85-E8C0BE25104C}"/>
    <dgm:cxn modelId="{BB986FDB-4157-4B40-B116-D403BDA1032C}" type="presOf" srcId="{8FB8256E-D5A5-4A1F-A8AD-6FB122F66CE1}" destId="{F44503AD-9F5A-4283-98F9-2F3DC8C8CAB6}" srcOrd="0" destOrd="0" presId="urn:microsoft.com/office/officeart/2005/8/layout/pList2"/>
    <dgm:cxn modelId="{6BE1BA22-81EC-4D14-8574-FD74F52E3AF3}" type="presParOf" srcId="{D3301F36-8CF8-4F6E-AB39-FDE09B9193ED}" destId="{AF433A66-BC7A-462D-8CEA-A76C1585E29D}" srcOrd="0" destOrd="0" presId="urn:microsoft.com/office/officeart/2005/8/layout/pList2"/>
    <dgm:cxn modelId="{53D9BC70-2560-4B19-8F26-FD1CEBBECBA7}" type="presParOf" srcId="{D3301F36-8CF8-4F6E-AB39-FDE09B9193ED}" destId="{ACD469D3-4245-475B-AF6E-42CA024C2D8F}" srcOrd="1" destOrd="0" presId="urn:microsoft.com/office/officeart/2005/8/layout/pList2"/>
    <dgm:cxn modelId="{FE23DC07-9029-4995-A6B2-534750E77105}" type="presParOf" srcId="{ACD469D3-4245-475B-AF6E-42CA024C2D8F}" destId="{0D97266A-F9D1-4749-9A0E-F3EC28255507}" srcOrd="0" destOrd="0" presId="urn:microsoft.com/office/officeart/2005/8/layout/pList2"/>
    <dgm:cxn modelId="{549EC965-A2C2-4C51-9E91-49B0AAB173BB}" type="presParOf" srcId="{0D97266A-F9D1-4749-9A0E-F3EC28255507}" destId="{3928380A-4EA2-4DB8-BB7D-3A64EE4D543D}" srcOrd="0" destOrd="0" presId="urn:microsoft.com/office/officeart/2005/8/layout/pList2"/>
    <dgm:cxn modelId="{29F63E73-8123-4B14-B286-129B242F3974}" type="presParOf" srcId="{0D97266A-F9D1-4749-9A0E-F3EC28255507}" destId="{BEF9C388-9087-4BB1-A99D-E5ACEF761726}" srcOrd="1" destOrd="0" presId="urn:microsoft.com/office/officeart/2005/8/layout/pList2"/>
    <dgm:cxn modelId="{36D07894-5A7E-4F66-B727-246D0679C888}" type="presParOf" srcId="{0D97266A-F9D1-4749-9A0E-F3EC28255507}" destId="{16BAC91B-4B08-4094-BC0D-F5AA47812180}" srcOrd="2" destOrd="0" presId="urn:microsoft.com/office/officeart/2005/8/layout/pList2"/>
    <dgm:cxn modelId="{80EFFD9C-6A7D-4387-B59A-0A7E60B667BB}" type="presParOf" srcId="{ACD469D3-4245-475B-AF6E-42CA024C2D8F}" destId="{7A820D92-EC2A-4B5C-B4E9-9F76D8D51464}" srcOrd="1" destOrd="0" presId="urn:microsoft.com/office/officeart/2005/8/layout/pList2"/>
    <dgm:cxn modelId="{C9860B6E-F854-4AC5-9ABA-BF4BBD7B9793}" type="presParOf" srcId="{ACD469D3-4245-475B-AF6E-42CA024C2D8F}" destId="{EC288F4D-FB33-4E3C-AA66-0FB7CD8DE8F9}" srcOrd="2" destOrd="0" presId="urn:microsoft.com/office/officeart/2005/8/layout/pList2"/>
    <dgm:cxn modelId="{AB892068-D30E-4331-A6D3-53B179A26576}" type="presParOf" srcId="{EC288F4D-FB33-4E3C-AA66-0FB7CD8DE8F9}" destId="{B19634D0-559C-4528-9257-CD71A662FE07}" srcOrd="0" destOrd="0" presId="urn:microsoft.com/office/officeart/2005/8/layout/pList2"/>
    <dgm:cxn modelId="{05B04A34-B86D-435E-AF40-E2913BEF6B17}" type="presParOf" srcId="{EC288F4D-FB33-4E3C-AA66-0FB7CD8DE8F9}" destId="{1C4A8D27-7D88-4B54-BEE1-3C0CA6E9273F}" srcOrd="1" destOrd="0" presId="urn:microsoft.com/office/officeart/2005/8/layout/pList2"/>
    <dgm:cxn modelId="{E9AE3AEE-6F22-4528-8CBA-F386898B3C71}" type="presParOf" srcId="{EC288F4D-FB33-4E3C-AA66-0FB7CD8DE8F9}" destId="{F883D780-4720-446F-8FF9-AEA57613BEE1}" srcOrd="2" destOrd="0" presId="urn:microsoft.com/office/officeart/2005/8/layout/pList2"/>
    <dgm:cxn modelId="{C2EC1922-4D33-4C06-8179-87E2ED743408}" type="presParOf" srcId="{ACD469D3-4245-475B-AF6E-42CA024C2D8F}" destId="{A5532198-C5E8-45EE-A4E6-D73222D9520E}" srcOrd="3" destOrd="0" presId="urn:microsoft.com/office/officeart/2005/8/layout/pList2"/>
    <dgm:cxn modelId="{2814047E-B5A7-4CC1-B618-D18BBF94CBB9}" type="presParOf" srcId="{ACD469D3-4245-475B-AF6E-42CA024C2D8F}" destId="{4B2E78A3-90E8-4CA7-9C2A-3F8E95C647AE}" srcOrd="4" destOrd="0" presId="urn:microsoft.com/office/officeart/2005/8/layout/pList2"/>
    <dgm:cxn modelId="{45EB4AC4-38A2-4849-BA13-B662A7B4F6C2}" type="presParOf" srcId="{4B2E78A3-90E8-4CA7-9C2A-3F8E95C647AE}" destId="{F44503AD-9F5A-4283-98F9-2F3DC8C8CAB6}" srcOrd="0" destOrd="0" presId="urn:microsoft.com/office/officeart/2005/8/layout/pList2"/>
    <dgm:cxn modelId="{A9505D66-3256-4E23-BD73-B8DE3675C490}" type="presParOf" srcId="{4B2E78A3-90E8-4CA7-9C2A-3F8E95C647AE}" destId="{AA7C29AB-8E0E-4F28-90A6-5549E9FE4CCA}" srcOrd="1" destOrd="0" presId="urn:microsoft.com/office/officeart/2005/8/layout/pList2"/>
    <dgm:cxn modelId="{5B8F16F9-2D5C-4A76-A3F1-B979018C7E18}" type="presParOf" srcId="{4B2E78A3-90E8-4CA7-9C2A-3F8E95C647AE}" destId="{897468AD-5577-49FA-A449-F183AECF28FF}"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33A66-BC7A-462D-8CEA-A76C1585E29D}">
      <dsp:nvSpPr>
        <dsp:cNvPr id="0" name=""/>
        <dsp:cNvSpPr/>
      </dsp:nvSpPr>
      <dsp:spPr>
        <a:xfrm>
          <a:off x="0" y="170085"/>
          <a:ext cx="7391400" cy="1751518"/>
        </a:xfrm>
        <a:prstGeom prst="roundRect">
          <a:avLst>
            <a:gd name="adj" fmla="val 10000"/>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BAC91B-4B08-4094-BC0D-F5AA47812180}">
      <dsp:nvSpPr>
        <dsp:cNvPr id="0" name=""/>
        <dsp:cNvSpPr/>
      </dsp:nvSpPr>
      <dsp:spPr>
        <a:xfrm>
          <a:off x="166093" y="288248"/>
          <a:ext cx="2171223" cy="1533906"/>
        </a:xfrm>
        <a:prstGeom prst="roundRect">
          <a:avLst>
            <a:gd name="adj" fmla="val 10000"/>
          </a:avLst>
        </a:prstGeom>
        <a:blipFill>
          <a:blip xmlns:r="http://schemas.openxmlformats.org/officeDocument/2006/relationships" r:embed="rId1"/>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8380A-4EA2-4DB8-BB7D-3A64EE4D543D}">
      <dsp:nvSpPr>
        <dsp:cNvPr id="0" name=""/>
        <dsp:cNvSpPr/>
      </dsp:nvSpPr>
      <dsp:spPr>
        <a:xfrm rot="10800000">
          <a:off x="152393" y="2031995"/>
          <a:ext cx="2171223" cy="2556510"/>
        </a:xfrm>
        <a:prstGeom prst="round2SameRect">
          <a:avLst>
            <a:gd name="adj1" fmla="val 10500"/>
            <a:gd name="adj2" fmla="val 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latin typeface="Amasis MT Pro" panose="02040504050005020304" pitchFamily="18" charset="0"/>
            </a:rPr>
            <a:t>Psychiatric Care</a:t>
          </a:r>
        </a:p>
        <a:p>
          <a:pPr marL="0" lvl="0" indent="0" algn="ctr" defTabSz="800100">
            <a:lnSpc>
              <a:spcPct val="90000"/>
            </a:lnSpc>
            <a:spcBef>
              <a:spcPct val="0"/>
            </a:spcBef>
            <a:spcAft>
              <a:spcPct val="35000"/>
            </a:spcAft>
            <a:buNone/>
          </a:pPr>
          <a:r>
            <a:rPr lang="en-US" sz="1600" kern="1200" dirty="0">
              <a:latin typeface="Aptos Display" panose="020B0004020202020204" pitchFamily="34" charset="0"/>
            </a:rPr>
            <a:t>Thorough psychiatric clinical evaluations and medication management coordinated by our culturally competent psychiatrists and psychiatric nurses </a:t>
          </a:r>
        </a:p>
      </dsp:txBody>
      <dsp:txXfrm rot="10800000">
        <a:off x="219166" y="2031995"/>
        <a:ext cx="2037677" cy="2489737"/>
      </dsp:txXfrm>
    </dsp:sp>
    <dsp:sp modelId="{F883D780-4720-446F-8FF9-AEA57613BEE1}">
      <dsp:nvSpPr>
        <dsp:cNvPr id="0" name=""/>
        <dsp:cNvSpPr/>
      </dsp:nvSpPr>
      <dsp:spPr>
        <a:xfrm>
          <a:off x="2610088" y="278892"/>
          <a:ext cx="2171223" cy="1533906"/>
        </a:xfrm>
        <a:prstGeom prst="roundRect">
          <a:avLst>
            <a:gd name="adj" fmla="val 10000"/>
          </a:avLst>
        </a:prstGeom>
        <a:blipFill>
          <a:blip xmlns:r="http://schemas.openxmlformats.org/officeDocument/2006/relationships" r:embed="rId2"/>
          <a:srcRect/>
          <a:stretch>
            <a:fillRect l="-1000" r="-1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9634D0-559C-4528-9257-CD71A662FE07}">
      <dsp:nvSpPr>
        <dsp:cNvPr id="0" name=""/>
        <dsp:cNvSpPr/>
      </dsp:nvSpPr>
      <dsp:spPr>
        <a:xfrm rot="10800000">
          <a:off x="2648193" y="2031995"/>
          <a:ext cx="2171223" cy="2556510"/>
        </a:xfrm>
        <a:prstGeom prst="round2SameRect">
          <a:avLst>
            <a:gd name="adj1" fmla="val 10500"/>
            <a:gd name="adj2" fmla="val 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latin typeface="Amasis MT Pro" panose="02040504050005020304" pitchFamily="18" charset="0"/>
            </a:rPr>
            <a:t>Counseling &amp; Therapy</a:t>
          </a:r>
        </a:p>
        <a:p>
          <a:pPr marL="0" lvl="0" indent="0" algn="ctr" defTabSz="800100">
            <a:lnSpc>
              <a:spcPct val="90000"/>
            </a:lnSpc>
            <a:spcBef>
              <a:spcPct val="0"/>
            </a:spcBef>
            <a:spcAft>
              <a:spcPct val="35000"/>
            </a:spcAft>
            <a:buNone/>
          </a:pPr>
          <a:r>
            <a:rPr lang="en-US" sz="1600" b="0" kern="1200" dirty="0">
              <a:latin typeface="Aptos Display" panose="020B0004020202020204" pitchFamily="34" charset="0"/>
            </a:rPr>
            <a:t>Culturally sensitive individual, group, and family therapy addressing severe distress, depression, PTSD, anxiety, and complex transitional trauma</a:t>
          </a:r>
        </a:p>
      </dsp:txBody>
      <dsp:txXfrm rot="10800000">
        <a:off x="2714966" y="2031995"/>
        <a:ext cx="2037677" cy="2489737"/>
      </dsp:txXfrm>
    </dsp:sp>
    <dsp:sp modelId="{897468AD-5577-49FA-A449-F183AECF28FF}">
      <dsp:nvSpPr>
        <dsp:cNvPr id="0" name=""/>
        <dsp:cNvSpPr/>
      </dsp:nvSpPr>
      <dsp:spPr>
        <a:xfrm>
          <a:off x="4998434" y="278892"/>
          <a:ext cx="2171223" cy="1533906"/>
        </a:xfrm>
        <a:prstGeom prst="roundRect">
          <a:avLst>
            <a:gd name="adj" fmla="val 10000"/>
          </a:avLst>
        </a:prstGeom>
        <a:blipFill>
          <a:blip xmlns:r="http://schemas.openxmlformats.org/officeDocument/2006/relationships" r:embed="rId3"/>
          <a:srcRect/>
          <a:stretch>
            <a:fillRect l="-10000" r="-10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503AD-9F5A-4283-98F9-2F3DC8C8CAB6}">
      <dsp:nvSpPr>
        <dsp:cNvPr id="0" name=""/>
        <dsp:cNvSpPr/>
      </dsp:nvSpPr>
      <dsp:spPr>
        <a:xfrm rot="10800000">
          <a:off x="5038189" y="2039409"/>
          <a:ext cx="2171223" cy="2556510"/>
        </a:xfrm>
        <a:prstGeom prst="round2SameRect">
          <a:avLst>
            <a:gd name="adj1" fmla="val 10500"/>
            <a:gd name="adj2" fmla="val 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latin typeface="Amasis MT Pro" panose="02040504050005020304" pitchFamily="18" charset="0"/>
            </a:rPr>
            <a:t>Case Management</a:t>
          </a:r>
        </a:p>
        <a:p>
          <a:pPr marL="0" lvl="0" indent="0" algn="ctr" defTabSz="800100">
            <a:lnSpc>
              <a:spcPct val="90000"/>
            </a:lnSpc>
            <a:spcBef>
              <a:spcPct val="0"/>
            </a:spcBef>
            <a:spcAft>
              <a:spcPct val="35000"/>
            </a:spcAft>
            <a:buNone/>
          </a:pPr>
          <a:r>
            <a:rPr lang="en-US" sz="1600" b="0" kern="1200" dirty="0">
              <a:latin typeface="Aptos Display" panose="020B0004020202020204" pitchFamily="34" charset="0"/>
            </a:rPr>
            <a:t>Dedicated  case managers who partner closely with clients to navigate the healthcare system, legal structures, and community resources </a:t>
          </a:r>
          <a:r>
            <a:rPr lang="en-US" sz="1600" b="1" kern="1200" dirty="0">
              <a:latin typeface="Aptos Display" panose="020B0004020202020204" pitchFamily="34" charset="0"/>
            </a:rPr>
            <a:t> </a:t>
          </a:r>
        </a:p>
      </dsp:txBody>
      <dsp:txXfrm rot="10800000">
        <a:off x="5104962" y="2039409"/>
        <a:ext cx="2037677" cy="2489737"/>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D36134E9-5782-6B75-CD30-627B68CEA8D9}"/>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ltLang="en-US"/>
          </a:p>
        </p:txBody>
      </p:sp>
      <p:sp>
        <p:nvSpPr>
          <p:cNvPr id="34819" name="Rectangle 3">
            <a:extLst>
              <a:ext uri="{FF2B5EF4-FFF2-40B4-BE49-F238E27FC236}">
                <a16:creationId xmlns:a16="http://schemas.microsoft.com/office/drawing/2014/main" id="{64DC1B34-C64C-AB9A-C9EF-53EE870B0EAE}"/>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ltLang="en-US"/>
          </a:p>
        </p:txBody>
      </p:sp>
      <p:sp>
        <p:nvSpPr>
          <p:cNvPr id="34820" name="Rectangle 4">
            <a:extLst>
              <a:ext uri="{FF2B5EF4-FFF2-40B4-BE49-F238E27FC236}">
                <a16:creationId xmlns:a16="http://schemas.microsoft.com/office/drawing/2014/main" id="{016A7871-C22F-7E94-D3F1-69659D5F05F4}"/>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ltLang="en-US"/>
          </a:p>
        </p:txBody>
      </p:sp>
      <p:sp>
        <p:nvSpPr>
          <p:cNvPr id="34821" name="Rectangle 5">
            <a:extLst>
              <a:ext uri="{FF2B5EF4-FFF2-40B4-BE49-F238E27FC236}">
                <a16:creationId xmlns:a16="http://schemas.microsoft.com/office/drawing/2014/main" id="{223D3E9E-A8A7-A2C7-76DA-B4A8B20B0F39}"/>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3807F07-C8AB-49DD-A280-15BAB8927E2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F5C26AB-8C23-ECDF-FA3F-7EBE7FDEA5CB}"/>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Arial" charset="0"/>
              </a:defRPr>
            </a:lvl1pPr>
          </a:lstStyle>
          <a:p>
            <a:pPr>
              <a:defRPr/>
            </a:pPr>
            <a:endParaRPr lang="en-US" altLang="en-US"/>
          </a:p>
        </p:txBody>
      </p:sp>
      <p:sp>
        <p:nvSpPr>
          <p:cNvPr id="3075" name="Rectangle 3">
            <a:extLst>
              <a:ext uri="{FF2B5EF4-FFF2-40B4-BE49-F238E27FC236}">
                <a16:creationId xmlns:a16="http://schemas.microsoft.com/office/drawing/2014/main" id="{5C65A95E-E0C3-F333-0BA0-DD3E24094675}"/>
              </a:ext>
            </a:extLst>
          </p:cNvPr>
          <p:cNvSpPr>
            <a:spLocks noGrp="1" noChangeArrowheads="1"/>
          </p:cNvSpPr>
          <p:nvPr>
            <p:ph type="dt" idx="1"/>
          </p:nvPr>
        </p:nvSpPr>
        <p:spPr bwMode="auto">
          <a:xfrm>
            <a:off x="3886200" y="0"/>
            <a:ext cx="2971800"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Arial" charset="0"/>
              </a:defRPr>
            </a:lvl1pPr>
          </a:lstStyle>
          <a:p>
            <a:pPr>
              <a:defRPr/>
            </a:pPr>
            <a:endParaRPr lang="en-US" altLang="en-US"/>
          </a:p>
        </p:txBody>
      </p:sp>
      <p:sp>
        <p:nvSpPr>
          <p:cNvPr id="2052" name="Rectangle 4">
            <a:extLst>
              <a:ext uri="{FF2B5EF4-FFF2-40B4-BE49-F238E27FC236}">
                <a16:creationId xmlns:a16="http://schemas.microsoft.com/office/drawing/2014/main" id="{C00C674A-F6B7-F6B3-7D6D-82094B0AD00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41957DD9-307A-83D8-FBB0-889C62DABDF5}"/>
              </a:ext>
            </a:extLst>
          </p:cNvPr>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C5F2A82-2582-E5AC-23A2-F042218EDB71}"/>
              </a:ext>
            </a:extLst>
          </p:cNvPr>
          <p:cNvSpPr>
            <a:spLocks noGrp="1" noChangeArrowheads="1"/>
          </p:cNvSpPr>
          <p:nvPr>
            <p:ph type="ftr" sz="quarter" idx="4"/>
          </p:nvPr>
        </p:nvSpPr>
        <p:spPr bwMode="auto">
          <a:xfrm>
            <a:off x="0" y="8831263"/>
            <a:ext cx="2971800"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Arial" charset="0"/>
              </a:defRPr>
            </a:lvl1pPr>
          </a:lstStyle>
          <a:p>
            <a:pPr>
              <a:defRPr/>
            </a:pPr>
            <a:endParaRPr lang="en-US" altLang="en-US"/>
          </a:p>
        </p:txBody>
      </p:sp>
      <p:sp>
        <p:nvSpPr>
          <p:cNvPr id="3079" name="Rectangle 7">
            <a:extLst>
              <a:ext uri="{FF2B5EF4-FFF2-40B4-BE49-F238E27FC236}">
                <a16:creationId xmlns:a16="http://schemas.microsoft.com/office/drawing/2014/main" id="{17225D4C-D421-37AA-80E1-DC8127F1A71F}"/>
              </a:ext>
            </a:extLst>
          </p:cNvPr>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9DA2317D-3BF2-47E6-A788-78E62DB04C1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pitchFamily="50"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50"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50"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50"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2B97AC24-735B-96C0-CA7F-48EEF55B9DEE}"/>
              </a:ext>
            </a:extLst>
          </p:cNvPr>
          <p:cNvSpPr>
            <a:spLocks noGrp="1" noRot="1" noChangeAspect="1" noChangeArrowheads="1" noTextEdit="1"/>
          </p:cNvSpPr>
          <p:nvPr>
            <p:ph type="sldImg"/>
          </p:nvPr>
        </p:nvSpPr>
        <p:spPr>
          <a:ln/>
        </p:spPr>
      </p:sp>
      <p:sp>
        <p:nvSpPr>
          <p:cNvPr id="5123" name="Notes Placeholder 2">
            <a:extLst>
              <a:ext uri="{FF2B5EF4-FFF2-40B4-BE49-F238E27FC236}">
                <a16:creationId xmlns:a16="http://schemas.microsoft.com/office/drawing/2014/main" id="{1E0A41F3-96A4-3A8B-D727-2B8D7EA0768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a:latin typeface="Arial" panose="020B0604020202020204" pitchFamily="34" charset="0"/>
                <a:ea typeface="ＭＳ Ｐゴシック" panose="020B0600070205080204" pitchFamily="34" charset="-128"/>
              </a:rPr>
              <a:t>Your notes here</a:t>
            </a:r>
          </a:p>
        </p:txBody>
      </p:sp>
      <p:sp>
        <p:nvSpPr>
          <p:cNvPr id="5124" name="Slide Number Placeholder 3">
            <a:extLst>
              <a:ext uri="{FF2B5EF4-FFF2-40B4-BE49-F238E27FC236}">
                <a16:creationId xmlns:a16="http://schemas.microsoft.com/office/drawing/2014/main" id="{1524AFF5-2299-442A-D062-69E3F168E3A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8A70472-0B68-453B-AA56-72F7EA1148E9}" type="slidenum">
              <a:rPr lang="en-US" altLang="en-US" sz="1200" smtClean="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65C036ED-2733-A604-D028-53A77E9E20C0}"/>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A59B71DB-36D2-D68E-4A1A-A56A9E312A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pPr algn="ctr"/>
            <a:endParaRPr lang="en-US" altLang="en-US">
              <a:latin typeface="Arial" panose="020B0604020202020204" pitchFamily="34" charset="0"/>
              <a:ea typeface="ＭＳ Ｐゴシック" panose="020B0600070205080204" pitchFamily="34" charset="-128"/>
            </a:endParaRPr>
          </a:p>
          <a:p>
            <a:pPr algn="ctr"/>
            <a:endParaRPr lang="en-US" altLang="en-US">
              <a:latin typeface="Arial" panose="020B0604020202020204" pitchFamily="34" charset="0"/>
              <a:ea typeface="ＭＳ Ｐゴシック" panose="020B0600070205080204" pitchFamily="34" charset="-128"/>
            </a:endParaRPr>
          </a:p>
          <a:p>
            <a:pPr algn="ctr"/>
            <a:r>
              <a:rPr lang="en-US" altLang="en-US">
                <a:latin typeface="Arial" panose="020B0604020202020204" pitchFamily="34" charset="0"/>
                <a:ea typeface="ＭＳ Ｐゴシック" panose="020B0600070205080204" pitchFamily="34" charset="-128"/>
              </a:rPr>
              <a:t>Your notes here</a:t>
            </a:r>
          </a:p>
          <a:p>
            <a:pPr algn="ctr"/>
            <a:endParaRPr lang="en-US" altLang="en-US">
              <a:latin typeface="Arial" panose="020B0604020202020204" pitchFamily="34" charset="0"/>
              <a:ea typeface="ＭＳ Ｐゴシック" panose="020B0600070205080204" pitchFamily="34" charset="-128"/>
            </a:endParaRPr>
          </a:p>
        </p:txBody>
      </p:sp>
      <p:sp>
        <p:nvSpPr>
          <p:cNvPr id="23556" name="Slide Number Placeholder 3">
            <a:extLst>
              <a:ext uri="{FF2B5EF4-FFF2-40B4-BE49-F238E27FC236}">
                <a16:creationId xmlns:a16="http://schemas.microsoft.com/office/drawing/2014/main" id="{C70032FD-6D52-E3B9-A85C-BAE0881939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654E7FB-3FB7-4FDC-9544-E32AF0FC7A52}" type="slidenum">
              <a:rPr lang="en-US" altLang="en-US" sz="1200" smtClean="0"/>
              <a:pPr/>
              <a:t>10</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1854331-2A9F-863F-BCF6-5DC11E955AEE}"/>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D624CF05-9254-594F-B0D2-3E7C17D0E1D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7172" name="Slide Number Placeholder 3">
            <a:extLst>
              <a:ext uri="{FF2B5EF4-FFF2-40B4-BE49-F238E27FC236}">
                <a16:creationId xmlns:a16="http://schemas.microsoft.com/office/drawing/2014/main" id="{D0F93ED1-ECDF-B4AC-6D25-0E12D78B9DF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02A7739-6D2A-4DF4-BC63-F9FEF236AE28}" type="slidenum">
              <a:rPr lang="en-US" altLang="en-US" sz="1200" smtClean="0"/>
              <a:pPr/>
              <a:t>2</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D722FFD3-F0A1-B278-E774-31F451BD8092}"/>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15417F7A-D7B1-FE4B-F3A1-BA60CF6F66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9220" name="Slide Number Placeholder 3">
            <a:extLst>
              <a:ext uri="{FF2B5EF4-FFF2-40B4-BE49-F238E27FC236}">
                <a16:creationId xmlns:a16="http://schemas.microsoft.com/office/drawing/2014/main" id="{92DA1B31-39EA-127F-6C6D-F9962207A6E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06587E6-5235-43B6-AC7A-268C3C21B55B}" type="slidenum">
              <a:rPr lang="en-US" altLang="en-US" sz="1200" smtClean="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798468AB-F901-2701-ED61-423CC37BE177}"/>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a16="http://schemas.microsoft.com/office/drawing/2014/main" id="{7C35F93D-4BCD-8707-6348-8BE8F26B6A4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pPr algn="ctr"/>
            <a:r>
              <a:rPr lang="en-US" altLang="en-US" sz="1600">
                <a:solidFill>
                  <a:srgbClr val="000000"/>
                </a:solidFill>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11268" name="Slide Number Placeholder 3">
            <a:extLst>
              <a:ext uri="{FF2B5EF4-FFF2-40B4-BE49-F238E27FC236}">
                <a16:creationId xmlns:a16="http://schemas.microsoft.com/office/drawing/2014/main" id="{F757DF1F-DA72-867F-D4F3-D19DF146021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6E5CE1E-3C47-4C08-BBD9-5F4D34395BC6}" type="slidenum">
              <a:rPr lang="en-US" altLang="en-US" sz="1200" smtClean="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3DCB1917-36AA-97F4-07DC-5CC94DA444CF}"/>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6D0C0561-527D-449B-E782-B9245A752D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13316" name="Slide Number Placeholder 3">
            <a:extLst>
              <a:ext uri="{FF2B5EF4-FFF2-40B4-BE49-F238E27FC236}">
                <a16:creationId xmlns:a16="http://schemas.microsoft.com/office/drawing/2014/main" id="{81785475-A4AE-1A62-E4DC-BD2770B5DF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B80916E-6841-49B3-8D73-80E732DF5384}" type="slidenum">
              <a:rPr lang="en-US" altLang="en-US" sz="1200" smtClean="0"/>
              <a:pPr/>
              <a:t>5</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07E6-C610-0D6C-7DC2-CBE325831890}"/>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3B3B6A8E-4AA1-357D-E2DD-1348CFBAA968}"/>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AD1BDB47-C8B3-834D-9F68-9B132DFEAB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13316" name="Slide Number Placeholder 3">
            <a:extLst>
              <a:ext uri="{FF2B5EF4-FFF2-40B4-BE49-F238E27FC236}">
                <a16:creationId xmlns:a16="http://schemas.microsoft.com/office/drawing/2014/main" id="{29D76767-D429-8D78-DED2-C1CEE8FAC4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B80916E-6841-49B3-8D73-80E732DF5384}" type="slidenum">
              <a:rPr lang="en-US" altLang="en-US" sz="1200" smtClean="0"/>
              <a:pPr/>
              <a:t>6</a:t>
            </a:fld>
            <a:endParaRPr lang="en-US" altLang="en-US" sz="1200"/>
          </a:p>
        </p:txBody>
      </p:sp>
    </p:spTree>
    <p:extLst>
      <p:ext uri="{BB962C8B-B14F-4D97-AF65-F5344CB8AC3E}">
        <p14:creationId xmlns:p14="http://schemas.microsoft.com/office/powerpoint/2010/main" val="2960286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A3363-5DB9-D8CD-86E4-2B6C7964A66A}"/>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5D84D626-AB01-6C9F-87DD-71A12F49C9B4}"/>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B0CA8C66-4392-402C-9D79-5E9811034C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13316" name="Slide Number Placeholder 3">
            <a:extLst>
              <a:ext uri="{FF2B5EF4-FFF2-40B4-BE49-F238E27FC236}">
                <a16:creationId xmlns:a16="http://schemas.microsoft.com/office/drawing/2014/main" id="{5AB81902-F092-6BF4-6278-8B0F3DA123F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B80916E-6841-49B3-8D73-80E732DF5384}" type="slidenum">
              <a:rPr lang="en-US" altLang="en-US" sz="1200" smtClean="0"/>
              <a:pPr/>
              <a:t>7</a:t>
            </a:fld>
            <a:endParaRPr lang="en-US" altLang="en-US" sz="1200"/>
          </a:p>
        </p:txBody>
      </p:sp>
    </p:spTree>
    <p:extLst>
      <p:ext uri="{BB962C8B-B14F-4D97-AF65-F5344CB8AC3E}">
        <p14:creationId xmlns:p14="http://schemas.microsoft.com/office/powerpoint/2010/main" val="18943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15580-8F82-E8F0-A979-B8437BAE2A78}"/>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50AF5E66-65FD-E1CB-C6ED-D4BBBA5AC486}"/>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A2B712B0-F090-7807-B69D-5447443DDE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13316" name="Slide Number Placeholder 3">
            <a:extLst>
              <a:ext uri="{FF2B5EF4-FFF2-40B4-BE49-F238E27FC236}">
                <a16:creationId xmlns:a16="http://schemas.microsoft.com/office/drawing/2014/main" id="{0DFCBB0A-CA2A-F500-9233-13C1F94F7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B80916E-6841-49B3-8D73-80E732DF5384}" type="slidenum">
              <a:rPr lang="en-US" altLang="en-US" sz="1200" smtClean="0"/>
              <a:pPr/>
              <a:t>8</a:t>
            </a:fld>
            <a:endParaRPr lang="en-US" altLang="en-US" sz="1200"/>
          </a:p>
        </p:txBody>
      </p:sp>
    </p:spTree>
    <p:extLst>
      <p:ext uri="{BB962C8B-B14F-4D97-AF65-F5344CB8AC3E}">
        <p14:creationId xmlns:p14="http://schemas.microsoft.com/office/powerpoint/2010/main" val="3635309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0E54-0F70-3403-4622-B756E9C848C6}"/>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13DAB81B-C62F-5F7A-886B-8BCBBDA31A96}"/>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37E7414B-5542-4318-0FCF-53BA49F96A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Your notes here</a:t>
            </a:r>
          </a:p>
          <a:p>
            <a:endParaRPr lang="en-US" altLang="en-US">
              <a:latin typeface="Arial" panose="020B0604020202020204" pitchFamily="34" charset="0"/>
              <a:ea typeface="ＭＳ Ｐゴシック" panose="020B0600070205080204" pitchFamily="34" charset="-128"/>
            </a:endParaRPr>
          </a:p>
        </p:txBody>
      </p:sp>
      <p:sp>
        <p:nvSpPr>
          <p:cNvPr id="13316" name="Slide Number Placeholder 3">
            <a:extLst>
              <a:ext uri="{FF2B5EF4-FFF2-40B4-BE49-F238E27FC236}">
                <a16:creationId xmlns:a16="http://schemas.microsoft.com/office/drawing/2014/main" id="{96F7EEFF-91BF-2FC8-B176-A62FED86E5A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B80916E-6841-49B3-8D73-80E732DF5384}" type="slidenum">
              <a:rPr lang="en-US" altLang="en-US" sz="1200" smtClean="0"/>
              <a:pPr/>
              <a:t>9</a:t>
            </a:fld>
            <a:endParaRPr lang="en-US" altLang="en-US" sz="1200"/>
          </a:p>
        </p:txBody>
      </p:sp>
    </p:spTree>
    <p:extLst>
      <p:ext uri="{BB962C8B-B14F-4D97-AF65-F5344CB8AC3E}">
        <p14:creationId xmlns:p14="http://schemas.microsoft.com/office/powerpoint/2010/main" val="135689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F3A4FEB-A7EF-27C7-1BAE-0609AB69EC0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1198FAFE-DFAE-7280-0A71-44EF5AE5D338}"/>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6" name="Rectangle 6">
            <a:extLst>
              <a:ext uri="{FF2B5EF4-FFF2-40B4-BE49-F238E27FC236}">
                <a16:creationId xmlns:a16="http://schemas.microsoft.com/office/drawing/2014/main" id="{E33C090D-A3FE-C282-36EF-22025A7A885A}"/>
              </a:ext>
            </a:extLst>
          </p:cNvPr>
          <p:cNvSpPr>
            <a:spLocks noGrp="1" noChangeArrowheads="1"/>
          </p:cNvSpPr>
          <p:nvPr>
            <p:ph type="sldNum" sz="quarter" idx="12"/>
          </p:nvPr>
        </p:nvSpPr>
        <p:spPr>
          <a:ln/>
        </p:spPr>
        <p:txBody>
          <a:bodyPr/>
          <a:lstStyle>
            <a:lvl1pPr>
              <a:defRPr/>
            </a:lvl1pPr>
          </a:lstStyle>
          <a:p>
            <a:pPr>
              <a:defRPr/>
            </a:pPr>
            <a:fld id="{A5459CEE-1FC6-489E-8B2E-F3C00ABA15FF}" type="slidenum">
              <a:rPr lang="en-US" altLang="en-US"/>
              <a:pPr>
                <a:defRPr/>
              </a:pPr>
              <a:t>‹#›</a:t>
            </a:fld>
            <a:endParaRPr lang="en-US" altLang="en-US"/>
          </a:p>
        </p:txBody>
      </p:sp>
    </p:spTree>
    <p:extLst>
      <p:ext uri="{BB962C8B-B14F-4D97-AF65-F5344CB8AC3E}">
        <p14:creationId xmlns:p14="http://schemas.microsoft.com/office/powerpoint/2010/main" val="3988172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9502B2D-5693-EEBA-D9AF-05F927ED54F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854210D-821A-8242-C138-25D0B94DD83E}"/>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6" name="Rectangle 6">
            <a:extLst>
              <a:ext uri="{FF2B5EF4-FFF2-40B4-BE49-F238E27FC236}">
                <a16:creationId xmlns:a16="http://schemas.microsoft.com/office/drawing/2014/main" id="{44875B1A-3B0C-0E09-9F4C-464F146AF72D}"/>
              </a:ext>
            </a:extLst>
          </p:cNvPr>
          <p:cNvSpPr>
            <a:spLocks noGrp="1" noChangeArrowheads="1"/>
          </p:cNvSpPr>
          <p:nvPr>
            <p:ph type="sldNum" sz="quarter" idx="12"/>
          </p:nvPr>
        </p:nvSpPr>
        <p:spPr>
          <a:ln/>
        </p:spPr>
        <p:txBody>
          <a:bodyPr/>
          <a:lstStyle>
            <a:lvl1pPr>
              <a:defRPr/>
            </a:lvl1pPr>
          </a:lstStyle>
          <a:p>
            <a:pPr>
              <a:defRPr/>
            </a:pPr>
            <a:fld id="{E8C31D5F-F20D-4C63-85F9-40A39046F7FF}" type="slidenum">
              <a:rPr lang="en-US" altLang="en-US"/>
              <a:pPr>
                <a:defRPr/>
              </a:pPr>
              <a:t>‹#›</a:t>
            </a:fld>
            <a:endParaRPr lang="en-US" altLang="en-US"/>
          </a:p>
        </p:txBody>
      </p:sp>
    </p:spTree>
    <p:extLst>
      <p:ext uri="{BB962C8B-B14F-4D97-AF65-F5344CB8AC3E}">
        <p14:creationId xmlns:p14="http://schemas.microsoft.com/office/powerpoint/2010/main" val="1737659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A8B3D83-6D3B-018D-79DB-6BDBBF02A39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F2AE4839-6740-635A-C24A-5F607BC5896B}"/>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6" name="Rectangle 6">
            <a:extLst>
              <a:ext uri="{FF2B5EF4-FFF2-40B4-BE49-F238E27FC236}">
                <a16:creationId xmlns:a16="http://schemas.microsoft.com/office/drawing/2014/main" id="{0E087F06-7BBE-47F4-56FC-0E8AE3859CE0}"/>
              </a:ext>
            </a:extLst>
          </p:cNvPr>
          <p:cNvSpPr>
            <a:spLocks noGrp="1" noChangeArrowheads="1"/>
          </p:cNvSpPr>
          <p:nvPr>
            <p:ph type="sldNum" sz="quarter" idx="12"/>
          </p:nvPr>
        </p:nvSpPr>
        <p:spPr>
          <a:ln/>
        </p:spPr>
        <p:txBody>
          <a:bodyPr/>
          <a:lstStyle>
            <a:lvl1pPr>
              <a:defRPr/>
            </a:lvl1pPr>
          </a:lstStyle>
          <a:p>
            <a:pPr>
              <a:defRPr/>
            </a:pPr>
            <a:fld id="{4697C90B-4721-42D6-8C05-43852D728058}" type="slidenum">
              <a:rPr lang="en-US" altLang="en-US"/>
              <a:pPr>
                <a:defRPr/>
              </a:pPr>
              <a:t>‹#›</a:t>
            </a:fld>
            <a:endParaRPr lang="en-US" altLang="en-US"/>
          </a:p>
        </p:txBody>
      </p:sp>
    </p:spTree>
    <p:extLst>
      <p:ext uri="{BB962C8B-B14F-4D97-AF65-F5344CB8AC3E}">
        <p14:creationId xmlns:p14="http://schemas.microsoft.com/office/powerpoint/2010/main" val="69811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6EBBA7F-A0E2-D0DB-5400-279289B2B98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D16C583E-0912-3BC6-7458-B3285888ADCB}"/>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7" name="Rectangle 6">
            <a:extLst>
              <a:ext uri="{FF2B5EF4-FFF2-40B4-BE49-F238E27FC236}">
                <a16:creationId xmlns:a16="http://schemas.microsoft.com/office/drawing/2014/main" id="{CCEBAA11-97D6-AD41-3FEA-3DC6D13A7246}"/>
              </a:ext>
            </a:extLst>
          </p:cNvPr>
          <p:cNvSpPr>
            <a:spLocks noGrp="1" noChangeArrowheads="1"/>
          </p:cNvSpPr>
          <p:nvPr>
            <p:ph type="sldNum" sz="quarter" idx="12"/>
          </p:nvPr>
        </p:nvSpPr>
        <p:spPr>
          <a:ln/>
        </p:spPr>
        <p:txBody>
          <a:bodyPr/>
          <a:lstStyle>
            <a:lvl1pPr>
              <a:defRPr/>
            </a:lvl1pPr>
          </a:lstStyle>
          <a:p>
            <a:pPr>
              <a:defRPr/>
            </a:pPr>
            <a:fld id="{CC2FCC2E-0A6D-4358-9D9D-DAB6FB29F29F}" type="slidenum">
              <a:rPr lang="en-US" altLang="en-US"/>
              <a:pPr>
                <a:defRPr/>
              </a:pPr>
              <a:t>‹#›</a:t>
            </a:fld>
            <a:endParaRPr lang="en-US" altLang="en-US"/>
          </a:p>
        </p:txBody>
      </p:sp>
    </p:spTree>
    <p:extLst>
      <p:ext uri="{BB962C8B-B14F-4D97-AF65-F5344CB8AC3E}">
        <p14:creationId xmlns:p14="http://schemas.microsoft.com/office/powerpoint/2010/main" val="14576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4AFB19C-487D-D814-69D3-3D31B4B0B27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B40B80B-B140-36C0-55E4-E70394E28B1C}"/>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7" name="Rectangle 6">
            <a:extLst>
              <a:ext uri="{FF2B5EF4-FFF2-40B4-BE49-F238E27FC236}">
                <a16:creationId xmlns:a16="http://schemas.microsoft.com/office/drawing/2014/main" id="{D544E708-5274-3BD8-7F0F-EDC97411BD4F}"/>
              </a:ext>
            </a:extLst>
          </p:cNvPr>
          <p:cNvSpPr>
            <a:spLocks noGrp="1" noChangeArrowheads="1"/>
          </p:cNvSpPr>
          <p:nvPr>
            <p:ph type="sldNum" sz="quarter" idx="12"/>
          </p:nvPr>
        </p:nvSpPr>
        <p:spPr>
          <a:ln/>
        </p:spPr>
        <p:txBody>
          <a:bodyPr/>
          <a:lstStyle>
            <a:lvl1pPr>
              <a:defRPr/>
            </a:lvl1pPr>
          </a:lstStyle>
          <a:p>
            <a:pPr>
              <a:defRPr/>
            </a:pPr>
            <a:fld id="{49ACA3FE-05BD-474D-92AA-C36DD271D5C8}" type="slidenum">
              <a:rPr lang="en-US" altLang="en-US"/>
              <a:pPr>
                <a:defRPr/>
              </a:pPr>
              <a:t>‹#›</a:t>
            </a:fld>
            <a:endParaRPr lang="en-US" altLang="en-US"/>
          </a:p>
        </p:txBody>
      </p:sp>
    </p:spTree>
    <p:extLst>
      <p:ext uri="{BB962C8B-B14F-4D97-AF65-F5344CB8AC3E}">
        <p14:creationId xmlns:p14="http://schemas.microsoft.com/office/powerpoint/2010/main" val="292109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A0337178-A339-A6AB-9D76-097686A575C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2AA3D6C2-DC4B-E973-696D-773EAC72DD83}"/>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5" name="Rectangle 6">
            <a:extLst>
              <a:ext uri="{FF2B5EF4-FFF2-40B4-BE49-F238E27FC236}">
                <a16:creationId xmlns:a16="http://schemas.microsoft.com/office/drawing/2014/main" id="{BA76F39A-BFC5-3842-71E4-946CABFCBEC3}"/>
              </a:ext>
            </a:extLst>
          </p:cNvPr>
          <p:cNvSpPr>
            <a:spLocks noGrp="1" noChangeArrowheads="1"/>
          </p:cNvSpPr>
          <p:nvPr>
            <p:ph type="sldNum" sz="quarter" idx="12"/>
          </p:nvPr>
        </p:nvSpPr>
        <p:spPr>
          <a:ln/>
        </p:spPr>
        <p:txBody>
          <a:bodyPr/>
          <a:lstStyle>
            <a:lvl1pPr>
              <a:defRPr/>
            </a:lvl1pPr>
          </a:lstStyle>
          <a:p>
            <a:pPr>
              <a:defRPr/>
            </a:pPr>
            <a:fld id="{7A74F600-6635-49AB-9F26-997580D30F58}" type="slidenum">
              <a:rPr lang="en-US" altLang="en-US"/>
              <a:pPr>
                <a:defRPr/>
              </a:pPr>
              <a:t>‹#›</a:t>
            </a:fld>
            <a:endParaRPr lang="en-US" altLang="en-US"/>
          </a:p>
        </p:txBody>
      </p:sp>
    </p:spTree>
    <p:extLst>
      <p:ext uri="{BB962C8B-B14F-4D97-AF65-F5344CB8AC3E}">
        <p14:creationId xmlns:p14="http://schemas.microsoft.com/office/powerpoint/2010/main" val="3530708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dirty="0"/>
          </a:p>
        </p:txBody>
      </p:sp>
      <p:sp>
        <p:nvSpPr>
          <p:cNvPr id="4" name="Rectangle 4">
            <a:extLst>
              <a:ext uri="{FF2B5EF4-FFF2-40B4-BE49-F238E27FC236}">
                <a16:creationId xmlns:a16="http://schemas.microsoft.com/office/drawing/2014/main" id="{C9AE0706-88A0-4CF2-30E1-5FBC8D1F4B6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D4314A2-5844-116D-2B03-DE93E141ED12}"/>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6" name="Rectangle 6">
            <a:extLst>
              <a:ext uri="{FF2B5EF4-FFF2-40B4-BE49-F238E27FC236}">
                <a16:creationId xmlns:a16="http://schemas.microsoft.com/office/drawing/2014/main" id="{6F7D8C62-1FF4-4B22-060B-DCF10F3D3637}"/>
              </a:ext>
            </a:extLst>
          </p:cNvPr>
          <p:cNvSpPr>
            <a:spLocks noGrp="1" noChangeArrowheads="1"/>
          </p:cNvSpPr>
          <p:nvPr>
            <p:ph type="sldNum" sz="quarter" idx="12"/>
          </p:nvPr>
        </p:nvSpPr>
        <p:spPr>
          <a:ln/>
        </p:spPr>
        <p:txBody>
          <a:bodyPr/>
          <a:lstStyle>
            <a:lvl1pPr>
              <a:defRPr/>
            </a:lvl1pPr>
          </a:lstStyle>
          <a:p>
            <a:pPr>
              <a:defRPr/>
            </a:pPr>
            <a:fld id="{E3AACF73-5D03-4C73-A817-EA89E801466D}" type="slidenum">
              <a:rPr lang="en-US" altLang="en-US"/>
              <a:pPr>
                <a:defRPr/>
              </a:pPr>
              <a:t>‹#›</a:t>
            </a:fld>
            <a:endParaRPr lang="en-US" altLang="en-US"/>
          </a:p>
        </p:txBody>
      </p:sp>
    </p:spTree>
    <p:extLst>
      <p:ext uri="{BB962C8B-B14F-4D97-AF65-F5344CB8AC3E}">
        <p14:creationId xmlns:p14="http://schemas.microsoft.com/office/powerpoint/2010/main" val="2105350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69370B2-72A7-EA9D-D136-3C31FF1E779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3745BD5-D31D-2736-8EB0-810AC99D3114}"/>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6" name="Rectangle 6">
            <a:extLst>
              <a:ext uri="{FF2B5EF4-FFF2-40B4-BE49-F238E27FC236}">
                <a16:creationId xmlns:a16="http://schemas.microsoft.com/office/drawing/2014/main" id="{C42C101D-8950-D8C1-F805-7A45DC825C08}"/>
              </a:ext>
            </a:extLst>
          </p:cNvPr>
          <p:cNvSpPr>
            <a:spLocks noGrp="1" noChangeArrowheads="1"/>
          </p:cNvSpPr>
          <p:nvPr>
            <p:ph type="sldNum" sz="quarter" idx="12"/>
          </p:nvPr>
        </p:nvSpPr>
        <p:spPr>
          <a:ln/>
        </p:spPr>
        <p:txBody>
          <a:bodyPr/>
          <a:lstStyle>
            <a:lvl1pPr>
              <a:defRPr/>
            </a:lvl1pPr>
          </a:lstStyle>
          <a:p>
            <a:pPr>
              <a:defRPr/>
            </a:pPr>
            <a:fld id="{AAE46371-4E83-41A1-AB7B-82227B15C7CB}" type="slidenum">
              <a:rPr lang="en-US" altLang="en-US"/>
              <a:pPr>
                <a:defRPr/>
              </a:pPr>
              <a:t>‹#›</a:t>
            </a:fld>
            <a:endParaRPr lang="en-US" altLang="en-US"/>
          </a:p>
        </p:txBody>
      </p:sp>
    </p:spTree>
    <p:extLst>
      <p:ext uri="{BB962C8B-B14F-4D97-AF65-F5344CB8AC3E}">
        <p14:creationId xmlns:p14="http://schemas.microsoft.com/office/powerpoint/2010/main" val="445795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78CEC12-4B2E-ACBC-9BE8-2AA12D7DF0F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7A833D19-FE16-5EC0-07A2-EE8D10A2C6FE}"/>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6" name="Rectangle 6">
            <a:extLst>
              <a:ext uri="{FF2B5EF4-FFF2-40B4-BE49-F238E27FC236}">
                <a16:creationId xmlns:a16="http://schemas.microsoft.com/office/drawing/2014/main" id="{4ACF2B1E-190C-1FBE-0658-1B20575B47D3}"/>
              </a:ext>
            </a:extLst>
          </p:cNvPr>
          <p:cNvSpPr>
            <a:spLocks noGrp="1" noChangeArrowheads="1"/>
          </p:cNvSpPr>
          <p:nvPr>
            <p:ph type="sldNum" sz="quarter" idx="12"/>
          </p:nvPr>
        </p:nvSpPr>
        <p:spPr>
          <a:ln/>
        </p:spPr>
        <p:txBody>
          <a:bodyPr/>
          <a:lstStyle>
            <a:lvl1pPr>
              <a:defRPr/>
            </a:lvl1pPr>
          </a:lstStyle>
          <a:p>
            <a:pPr>
              <a:defRPr/>
            </a:pPr>
            <a:fld id="{23CDFF61-7CE1-4925-9BBD-B377D841C2E8}" type="slidenum">
              <a:rPr lang="en-US" altLang="en-US"/>
              <a:pPr>
                <a:defRPr/>
              </a:pPr>
              <a:t>‹#›</a:t>
            </a:fld>
            <a:endParaRPr lang="en-US" altLang="en-US"/>
          </a:p>
        </p:txBody>
      </p:sp>
    </p:spTree>
    <p:extLst>
      <p:ext uri="{BB962C8B-B14F-4D97-AF65-F5344CB8AC3E}">
        <p14:creationId xmlns:p14="http://schemas.microsoft.com/office/powerpoint/2010/main" val="324877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021B707-59AD-A24D-5264-2C7622D2C78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C37EDB90-7970-056F-EFD6-31A34130F608}"/>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7" name="Rectangle 6">
            <a:extLst>
              <a:ext uri="{FF2B5EF4-FFF2-40B4-BE49-F238E27FC236}">
                <a16:creationId xmlns:a16="http://schemas.microsoft.com/office/drawing/2014/main" id="{FC2E054C-091D-9FC2-2F16-4EE216C6E67D}"/>
              </a:ext>
            </a:extLst>
          </p:cNvPr>
          <p:cNvSpPr>
            <a:spLocks noGrp="1" noChangeArrowheads="1"/>
          </p:cNvSpPr>
          <p:nvPr>
            <p:ph type="sldNum" sz="quarter" idx="12"/>
          </p:nvPr>
        </p:nvSpPr>
        <p:spPr>
          <a:ln/>
        </p:spPr>
        <p:txBody>
          <a:bodyPr/>
          <a:lstStyle>
            <a:lvl1pPr>
              <a:defRPr/>
            </a:lvl1pPr>
          </a:lstStyle>
          <a:p>
            <a:pPr>
              <a:defRPr/>
            </a:pPr>
            <a:fld id="{0CE7C9AB-59F3-4465-9E2A-1792675BE456}" type="slidenum">
              <a:rPr lang="en-US" altLang="en-US"/>
              <a:pPr>
                <a:defRPr/>
              </a:pPr>
              <a:t>‹#›</a:t>
            </a:fld>
            <a:endParaRPr lang="en-US" altLang="en-US"/>
          </a:p>
        </p:txBody>
      </p:sp>
    </p:spTree>
    <p:extLst>
      <p:ext uri="{BB962C8B-B14F-4D97-AF65-F5344CB8AC3E}">
        <p14:creationId xmlns:p14="http://schemas.microsoft.com/office/powerpoint/2010/main" val="14224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47F4A78-1ABF-EB91-80A8-C21D97B3E7A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1E9FBA39-FC34-037B-C5F9-D3B588B554E0}"/>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9" name="Rectangle 6">
            <a:extLst>
              <a:ext uri="{FF2B5EF4-FFF2-40B4-BE49-F238E27FC236}">
                <a16:creationId xmlns:a16="http://schemas.microsoft.com/office/drawing/2014/main" id="{C139F11B-0E5B-A566-769F-260AF3D5007F}"/>
              </a:ext>
            </a:extLst>
          </p:cNvPr>
          <p:cNvSpPr>
            <a:spLocks noGrp="1" noChangeArrowheads="1"/>
          </p:cNvSpPr>
          <p:nvPr>
            <p:ph type="sldNum" sz="quarter" idx="12"/>
          </p:nvPr>
        </p:nvSpPr>
        <p:spPr>
          <a:ln/>
        </p:spPr>
        <p:txBody>
          <a:bodyPr/>
          <a:lstStyle>
            <a:lvl1pPr>
              <a:defRPr/>
            </a:lvl1pPr>
          </a:lstStyle>
          <a:p>
            <a:pPr>
              <a:defRPr/>
            </a:pPr>
            <a:fld id="{98BFCB37-5FC3-453A-803C-B06BEC7ED4F1}" type="slidenum">
              <a:rPr lang="en-US" altLang="en-US"/>
              <a:pPr>
                <a:defRPr/>
              </a:pPr>
              <a:t>‹#›</a:t>
            </a:fld>
            <a:endParaRPr lang="en-US" altLang="en-US"/>
          </a:p>
        </p:txBody>
      </p:sp>
    </p:spTree>
    <p:extLst>
      <p:ext uri="{BB962C8B-B14F-4D97-AF65-F5344CB8AC3E}">
        <p14:creationId xmlns:p14="http://schemas.microsoft.com/office/powerpoint/2010/main" val="124769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C647990-747F-EC4B-9401-912CB3FE2F7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5E8471F4-F978-ED31-89E5-8BCECBB1428C}"/>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5" name="Rectangle 6">
            <a:extLst>
              <a:ext uri="{FF2B5EF4-FFF2-40B4-BE49-F238E27FC236}">
                <a16:creationId xmlns:a16="http://schemas.microsoft.com/office/drawing/2014/main" id="{6407F409-85A3-7289-E515-690C15D47071}"/>
              </a:ext>
            </a:extLst>
          </p:cNvPr>
          <p:cNvSpPr>
            <a:spLocks noGrp="1" noChangeArrowheads="1"/>
          </p:cNvSpPr>
          <p:nvPr>
            <p:ph type="sldNum" sz="quarter" idx="12"/>
          </p:nvPr>
        </p:nvSpPr>
        <p:spPr>
          <a:ln/>
        </p:spPr>
        <p:txBody>
          <a:bodyPr/>
          <a:lstStyle>
            <a:lvl1pPr>
              <a:defRPr/>
            </a:lvl1pPr>
          </a:lstStyle>
          <a:p>
            <a:pPr>
              <a:defRPr/>
            </a:pPr>
            <a:fld id="{5958200F-2BC2-47FB-BCC9-5C0F164A23EB}" type="slidenum">
              <a:rPr lang="en-US" altLang="en-US"/>
              <a:pPr>
                <a:defRPr/>
              </a:pPr>
              <a:t>‹#›</a:t>
            </a:fld>
            <a:endParaRPr lang="en-US" altLang="en-US"/>
          </a:p>
        </p:txBody>
      </p:sp>
    </p:spTree>
    <p:extLst>
      <p:ext uri="{BB962C8B-B14F-4D97-AF65-F5344CB8AC3E}">
        <p14:creationId xmlns:p14="http://schemas.microsoft.com/office/powerpoint/2010/main" val="104922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0C969D5-C25C-8547-7AB4-11CE8BEB685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9E9CFF7B-106A-4137-C026-DDC20B597FDE}"/>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4" name="Rectangle 6">
            <a:extLst>
              <a:ext uri="{FF2B5EF4-FFF2-40B4-BE49-F238E27FC236}">
                <a16:creationId xmlns:a16="http://schemas.microsoft.com/office/drawing/2014/main" id="{0A3AB0E6-93DD-4EDF-BCCE-93452E328173}"/>
              </a:ext>
            </a:extLst>
          </p:cNvPr>
          <p:cNvSpPr>
            <a:spLocks noGrp="1" noChangeArrowheads="1"/>
          </p:cNvSpPr>
          <p:nvPr>
            <p:ph type="sldNum" sz="quarter" idx="12"/>
          </p:nvPr>
        </p:nvSpPr>
        <p:spPr>
          <a:ln/>
        </p:spPr>
        <p:txBody>
          <a:bodyPr/>
          <a:lstStyle>
            <a:lvl1pPr>
              <a:defRPr/>
            </a:lvl1pPr>
          </a:lstStyle>
          <a:p>
            <a:pPr>
              <a:defRPr/>
            </a:pPr>
            <a:fld id="{FD16BF0B-9271-4B7D-A179-8AB9A707D0DF}" type="slidenum">
              <a:rPr lang="en-US" altLang="en-US"/>
              <a:pPr>
                <a:defRPr/>
              </a:pPr>
              <a:t>‹#›</a:t>
            </a:fld>
            <a:endParaRPr lang="en-US" altLang="en-US"/>
          </a:p>
        </p:txBody>
      </p:sp>
    </p:spTree>
    <p:extLst>
      <p:ext uri="{BB962C8B-B14F-4D97-AF65-F5344CB8AC3E}">
        <p14:creationId xmlns:p14="http://schemas.microsoft.com/office/powerpoint/2010/main" val="4212197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1F25A93-E19F-91A4-D333-BE3E48382F5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C5B56F5A-F1EA-2A23-AF4C-E0C162D73333}"/>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7" name="Rectangle 6">
            <a:extLst>
              <a:ext uri="{FF2B5EF4-FFF2-40B4-BE49-F238E27FC236}">
                <a16:creationId xmlns:a16="http://schemas.microsoft.com/office/drawing/2014/main" id="{D4EA5112-B34B-2DD2-9190-4F523EA357E4}"/>
              </a:ext>
            </a:extLst>
          </p:cNvPr>
          <p:cNvSpPr>
            <a:spLocks noGrp="1" noChangeArrowheads="1"/>
          </p:cNvSpPr>
          <p:nvPr>
            <p:ph type="sldNum" sz="quarter" idx="12"/>
          </p:nvPr>
        </p:nvSpPr>
        <p:spPr>
          <a:ln/>
        </p:spPr>
        <p:txBody>
          <a:bodyPr/>
          <a:lstStyle>
            <a:lvl1pPr>
              <a:defRPr/>
            </a:lvl1pPr>
          </a:lstStyle>
          <a:p>
            <a:pPr>
              <a:defRPr/>
            </a:pPr>
            <a:fld id="{F23CC57C-555D-4872-B911-51EBDDB9FA49}" type="slidenum">
              <a:rPr lang="en-US" altLang="en-US"/>
              <a:pPr>
                <a:defRPr/>
              </a:pPr>
              <a:t>‹#›</a:t>
            </a:fld>
            <a:endParaRPr lang="en-US" altLang="en-US"/>
          </a:p>
        </p:txBody>
      </p:sp>
    </p:spTree>
    <p:extLst>
      <p:ext uri="{BB962C8B-B14F-4D97-AF65-F5344CB8AC3E}">
        <p14:creationId xmlns:p14="http://schemas.microsoft.com/office/powerpoint/2010/main" val="4011008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3A04C10-2C68-9542-DF20-0DDF0265E17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8857C374-9059-AD29-1BF4-789F75FCCADF}"/>
              </a:ext>
            </a:extLst>
          </p:cNvPr>
          <p:cNvSpPr>
            <a:spLocks noGrp="1" noChangeArrowheads="1"/>
          </p:cNvSpPr>
          <p:nvPr>
            <p:ph type="ftr" sz="quarter" idx="11"/>
          </p:nvPr>
        </p:nvSpPr>
        <p:spPr>
          <a:ln/>
        </p:spPr>
        <p:txBody>
          <a:bodyPr/>
          <a:lstStyle>
            <a:lvl1pPr>
              <a:defRPr/>
            </a:lvl1pPr>
          </a:lstStyle>
          <a:p>
            <a:pPr>
              <a:defRPr/>
            </a:pPr>
            <a:r>
              <a:rPr lang="en-US"/>
              <a:t>October 2007</a:t>
            </a:r>
          </a:p>
          <a:p>
            <a:pPr>
              <a:defRPr/>
            </a:pPr>
            <a:r>
              <a:rPr lang="en-US"/>
              <a:t>Photographs by Carina A. del Rosario</a:t>
            </a:r>
          </a:p>
        </p:txBody>
      </p:sp>
      <p:sp>
        <p:nvSpPr>
          <p:cNvPr id="7" name="Rectangle 6">
            <a:extLst>
              <a:ext uri="{FF2B5EF4-FFF2-40B4-BE49-F238E27FC236}">
                <a16:creationId xmlns:a16="http://schemas.microsoft.com/office/drawing/2014/main" id="{2CFA25EE-05CC-9C01-FF73-95BE51F6A0A4}"/>
              </a:ext>
            </a:extLst>
          </p:cNvPr>
          <p:cNvSpPr>
            <a:spLocks noGrp="1" noChangeArrowheads="1"/>
          </p:cNvSpPr>
          <p:nvPr>
            <p:ph type="sldNum" sz="quarter" idx="12"/>
          </p:nvPr>
        </p:nvSpPr>
        <p:spPr>
          <a:ln/>
        </p:spPr>
        <p:txBody>
          <a:bodyPr/>
          <a:lstStyle>
            <a:lvl1pPr>
              <a:defRPr/>
            </a:lvl1pPr>
          </a:lstStyle>
          <a:p>
            <a:pPr>
              <a:defRPr/>
            </a:pPr>
            <a:fld id="{6B816E8E-8185-4B8A-9E92-DD8617371E78}" type="slidenum">
              <a:rPr lang="en-US" altLang="en-US"/>
              <a:pPr>
                <a:defRPr/>
              </a:pPr>
              <a:t>‹#›</a:t>
            </a:fld>
            <a:endParaRPr lang="en-US" altLang="en-US"/>
          </a:p>
        </p:txBody>
      </p:sp>
    </p:spTree>
    <p:extLst>
      <p:ext uri="{BB962C8B-B14F-4D97-AF65-F5344CB8AC3E}">
        <p14:creationId xmlns:p14="http://schemas.microsoft.com/office/powerpoint/2010/main" val="59290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846D82B-EB98-5479-043A-E87971D1891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EC20BEA-85A9-63F2-8240-7EDFA413E1E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F52C20C-17A6-7B43-0696-87B8D9F4114C}"/>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ltLang="en-US"/>
          </a:p>
        </p:txBody>
      </p:sp>
      <p:sp>
        <p:nvSpPr>
          <p:cNvPr id="1029" name="Rectangle 5">
            <a:extLst>
              <a:ext uri="{FF2B5EF4-FFF2-40B4-BE49-F238E27FC236}">
                <a16:creationId xmlns:a16="http://schemas.microsoft.com/office/drawing/2014/main" id="{36586BED-7A61-6C39-8DAF-40ADA5C55FC2}"/>
              </a:ext>
            </a:extLst>
          </p:cNvPr>
          <p:cNvSpPr>
            <a:spLocks noGrp="1" noChangeArrowheads="1"/>
          </p:cNvSpPr>
          <p:nvPr>
            <p:ph type="ftr" sz="quarter" idx="3"/>
          </p:nvPr>
        </p:nvSpPr>
        <p:spPr bwMode="auto">
          <a:xfrm>
            <a:off x="685800" y="6248400"/>
            <a:ext cx="381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000">
                <a:latin typeface="Arial" charset="0"/>
                <a:ea typeface="MS PGothic" pitchFamily="34" charset="-128"/>
              </a:defRPr>
            </a:lvl1pPr>
          </a:lstStyle>
          <a:p>
            <a:pPr>
              <a:defRPr/>
            </a:pPr>
            <a:r>
              <a:rPr lang="en-US"/>
              <a:t>October 2007</a:t>
            </a:r>
          </a:p>
          <a:p>
            <a:pPr>
              <a:defRPr/>
            </a:pPr>
            <a:r>
              <a:rPr lang="en-US"/>
              <a:t>Photographs by Carina A. del Rosario</a:t>
            </a:r>
          </a:p>
        </p:txBody>
      </p:sp>
      <p:sp>
        <p:nvSpPr>
          <p:cNvPr id="1030" name="Rectangle 6">
            <a:extLst>
              <a:ext uri="{FF2B5EF4-FFF2-40B4-BE49-F238E27FC236}">
                <a16:creationId xmlns:a16="http://schemas.microsoft.com/office/drawing/2014/main" id="{B30D9CD6-926D-CD2F-E532-516D6F9AFF08}"/>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CBEDDE26-C7CB-4660-92C8-0D65C45D4EC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rtl="0" eaLnBrk="0" fontAlgn="base" hangingPunct="0">
        <a:spcBef>
          <a:spcPct val="0"/>
        </a:spcBef>
        <a:spcAft>
          <a:spcPct val="0"/>
        </a:spcAft>
        <a:defRPr sz="4400">
          <a:solidFill>
            <a:schemeClr val="tx2"/>
          </a:solidFill>
          <a:latin typeface="+mj-lt"/>
          <a:ea typeface="ＭＳ Ｐゴシック" pitchFamily="50" charset="-128"/>
          <a:cs typeface="+mj-cs"/>
        </a:defRPr>
      </a:lvl1pPr>
      <a:lvl2pPr algn="ctr" rtl="0" eaLnBrk="0" fontAlgn="base" hangingPunct="0">
        <a:spcBef>
          <a:spcPct val="0"/>
        </a:spcBef>
        <a:spcAft>
          <a:spcPct val="0"/>
        </a:spcAft>
        <a:defRPr sz="4400">
          <a:solidFill>
            <a:schemeClr val="tx2"/>
          </a:solidFill>
          <a:latin typeface="Berlin Sans FB" pitchFamily="34" charset="0"/>
          <a:ea typeface="ＭＳ Ｐゴシック" pitchFamily="50" charset="-128"/>
        </a:defRPr>
      </a:lvl2pPr>
      <a:lvl3pPr algn="ctr" rtl="0" eaLnBrk="0" fontAlgn="base" hangingPunct="0">
        <a:spcBef>
          <a:spcPct val="0"/>
        </a:spcBef>
        <a:spcAft>
          <a:spcPct val="0"/>
        </a:spcAft>
        <a:defRPr sz="4400">
          <a:solidFill>
            <a:schemeClr val="tx2"/>
          </a:solidFill>
          <a:latin typeface="Berlin Sans FB" pitchFamily="34" charset="0"/>
          <a:ea typeface="ＭＳ Ｐゴシック" pitchFamily="50" charset="-128"/>
        </a:defRPr>
      </a:lvl3pPr>
      <a:lvl4pPr algn="ctr" rtl="0" eaLnBrk="0" fontAlgn="base" hangingPunct="0">
        <a:spcBef>
          <a:spcPct val="0"/>
        </a:spcBef>
        <a:spcAft>
          <a:spcPct val="0"/>
        </a:spcAft>
        <a:defRPr sz="4400">
          <a:solidFill>
            <a:schemeClr val="tx2"/>
          </a:solidFill>
          <a:latin typeface="Berlin Sans FB" pitchFamily="34" charset="0"/>
          <a:ea typeface="ＭＳ Ｐゴシック" pitchFamily="50" charset="-128"/>
        </a:defRPr>
      </a:lvl4pPr>
      <a:lvl5pPr algn="ctr" rtl="0" eaLnBrk="0" fontAlgn="base" hangingPunct="0">
        <a:spcBef>
          <a:spcPct val="0"/>
        </a:spcBef>
        <a:spcAft>
          <a:spcPct val="0"/>
        </a:spcAft>
        <a:defRPr sz="4400">
          <a:solidFill>
            <a:schemeClr val="tx2"/>
          </a:solidFill>
          <a:latin typeface="Berlin Sans FB" pitchFamily="34" charset="0"/>
          <a:ea typeface="ＭＳ Ｐゴシック" pitchFamily="50" charset="-128"/>
        </a:defRPr>
      </a:lvl5pPr>
      <a:lvl6pPr marL="457200" algn="ctr" rtl="0" fontAlgn="base">
        <a:spcBef>
          <a:spcPct val="0"/>
        </a:spcBef>
        <a:spcAft>
          <a:spcPct val="0"/>
        </a:spcAft>
        <a:defRPr sz="4400">
          <a:solidFill>
            <a:schemeClr val="tx2"/>
          </a:solidFill>
          <a:latin typeface="Berlin Sans FB" pitchFamily="34" charset="0"/>
          <a:ea typeface="MS PGothic" pitchFamily="34" charset="-128"/>
        </a:defRPr>
      </a:lvl6pPr>
      <a:lvl7pPr marL="914400" algn="ctr" rtl="0" fontAlgn="base">
        <a:spcBef>
          <a:spcPct val="0"/>
        </a:spcBef>
        <a:spcAft>
          <a:spcPct val="0"/>
        </a:spcAft>
        <a:defRPr sz="4400">
          <a:solidFill>
            <a:schemeClr val="tx2"/>
          </a:solidFill>
          <a:latin typeface="Berlin Sans FB" pitchFamily="34" charset="0"/>
          <a:ea typeface="MS PGothic" pitchFamily="34" charset="-128"/>
        </a:defRPr>
      </a:lvl7pPr>
      <a:lvl8pPr marL="1371600" algn="ctr" rtl="0" fontAlgn="base">
        <a:spcBef>
          <a:spcPct val="0"/>
        </a:spcBef>
        <a:spcAft>
          <a:spcPct val="0"/>
        </a:spcAft>
        <a:defRPr sz="4400">
          <a:solidFill>
            <a:schemeClr val="tx2"/>
          </a:solidFill>
          <a:latin typeface="Berlin Sans FB" pitchFamily="34" charset="0"/>
          <a:ea typeface="MS PGothic" pitchFamily="34" charset="-128"/>
        </a:defRPr>
      </a:lvl8pPr>
      <a:lvl9pPr marL="1828800" algn="ctr" rtl="0" fontAlgn="base">
        <a:spcBef>
          <a:spcPct val="0"/>
        </a:spcBef>
        <a:spcAft>
          <a:spcPct val="0"/>
        </a:spcAft>
        <a:defRPr sz="4400">
          <a:solidFill>
            <a:schemeClr val="tx2"/>
          </a:solidFill>
          <a:latin typeface="Berlin Sans FB" pitchFamily="34" charset="0"/>
          <a:ea typeface="MS PGothic" pitchFamily="34"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50"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50"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50"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50"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50"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 descr="Basic Template Base">
            <a:extLst>
              <a:ext uri="{FF2B5EF4-FFF2-40B4-BE49-F238E27FC236}">
                <a16:creationId xmlns:a16="http://schemas.microsoft.com/office/drawing/2014/main" id="{C92AE48F-FA6C-1D49-A042-87B200801F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B4580AA2-EF34-52C1-287E-5DE477569009}"/>
              </a:ext>
            </a:extLst>
          </p:cNvPr>
          <p:cNvSpPr/>
          <p:nvPr/>
        </p:nvSpPr>
        <p:spPr>
          <a:xfrm>
            <a:off x="6705600" y="5867400"/>
            <a:ext cx="216535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00" name="Title 4">
            <a:extLst>
              <a:ext uri="{FF2B5EF4-FFF2-40B4-BE49-F238E27FC236}">
                <a16:creationId xmlns:a16="http://schemas.microsoft.com/office/drawing/2014/main" id="{F59511BC-54F3-5B13-EF20-1F385FB0F7CB}"/>
              </a:ext>
            </a:extLst>
          </p:cNvPr>
          <p:cNvSpPr txBox="1">
            <a:spLocks/>
          </p:cNvSpPr>
          <p:nvPr/>
        </p:nvSpPr>
        <p:spPr bwMode="auto">
          <a:xfrm>
            <a:off x="488950" y="5422900"/>
            <a:ext cx="83820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lnSpc>
                <a:spcPct val="85000"/>
              </a:lnSpc>
              <a:spcBef>
                <a:spcPct val="0"/>
              </a:spcBef>
              <a:buFontTx/>
              <a:buNone/>
            </a:pPr>
            <a:endParaRPr lang="en-US" altLang="en-US" sz="2800" b="1" i="1">
              <a:solidFill>
                <a:schemeClr val="bg2"/>
              </a:solidFill>
              <a:latin typeface="Arial" panose="020B0604020202020204" pitchFamily="34" charset="0"/>
            </a:endParaRPr>
          </a:p>
        </p:txBody>
      </p:sp>
      <p:pic>
        <p:nvPicPr>
          <p:cNvPr id="4101" name="Picture 2" descr="Background pattern&#10;&#10;Description automatically generated">
            <a:extLst>
              <a:ext uri="{FF2B5EF4-FFF2-40B4-BE49-F238E27FC236}">
                <a16:creationId xmlns:a16="http://schemas.microsoft.com/office/drawing/2014/main" id="{67B38899-30BD-7C5D-D72C-7F7756595E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095" t="50104" r="35905" b="15561"/>
          <a:stretch>
            <a:fillRect/>
          </a:stretch>
        </p:blipFill>
        <p:spPr bwMode="auto">
          <a:xfrm>
            <a:off x="185738" y="485775"/>
            <a:ext cx="87725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2">
            <a:extLst>
              <a:ext uri="{FF2B5EF4-FFF2-40B4-BE49-F238E27FC236}">
                <a16:creationId xmlns:a16="http://schemas.microsoft.com/office/drawing/2014/main" id="{16F8AD77-22C9-0CB7-2D7B-CB140FF21DFD}"/>
              </a:ext>
            </a:extLst>
          </p:cNvPr>
          <p:cNvPicPr>
            <a:picLocks noChangeAspect="1"/>
          </p:cNvPicPr>
          <p:nvPr/>
        </p:nvPicPr>
        <p:blipFill>
          <a:blip r:embed="rId5">
            <a:extLst>
              <a:ext uri="{28A0092B-C50C-407E-A947-70E740481C1C}">
                <a14:useLocalDpi xmlns:a14="http://schemas.microsoft.com/office/drawing/2010/main" val="0"/>
              </a:ext>
            </a:extLst>
          </a:blip>
          <a:srcRect r="78644"/>
          <a:stretch>
            <a:fillRect/>
          </a:stretch>
        </p:blipFill>
        <p:spPr bwMode="auto">
          <a:xfrm>
            <a:off x="515938" y="1476375"/>
            <a:ext cx="2011362"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TextBox 1">
            <a:extLst>
              <a:ext uri="{FF2B5EF4-FFF2-40B4-BE49-F238E27FC236}">
                <a16:creationId xmlns:a16="http://schemas.microsoft.com/office/drawing/2014/main" id="{1C15131F-4A34-D885-C43E-F4985D39170B}"/>
              </a:ext>
            </a:extLst>
          </p:cNvPr>
          <p:cNvSpPr txBox="1">
            <a:spLocks noChangeArrowheads="1"/>
          </p:cNvSpPr>
          <p:nvPr/>
        </p:nvSpPr>
        <p:spPr bwMode="auto">
          <a:xfrm>
            <a:off x="488950" y="4654550"/>
            <a:ext cx="78930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a:spcBef>
                <a:spcPct val="0"/>
              </a:spcBef>
              <a:buFontTx/>
              <a:buNone/>
            </a:pPr>
            <a:r>
              <a:rPr lang="en-US" altLang="en-US" sz="2800" b="1" dirty="0">
                <a:latin typeface="Amasis MT Pro" panose="02040504050005020304" pitchFamily="18" charset="0"/>
              </a:rPr>
              <a:t>Adult Mental Health (AMH) Services</a:t>
            </a:r>
          </a:p>
          <a:p>
            <a:pPr algn="ctr">
              <a:spcBef>
                <a:spcPct val="0"/>
              </a:spcBef>
              <a:buFontTx/>
              <a:buNone/>
            </a:pPr>
            <a:r>
              <a:rPr lang="en-US" altLang="en-US" sz="2000" dirty="0">
                <a:latin typeface="Amasis MT Pro" panose="02040504050005020304" pitchFamily="18" charset="0"/>
              </a:rPr>
              <a:t>Psychiatric Care</a:t>
            </a:r>
          </a:p>
          <a:p>
            <a:pPr algn="ctr">
              <a:spcBef>
                <a:spcPct val="0"/>
              </a:spcBef>
              <a:buFontTx/>
              <a:buNone/>
            </a:pPr>
            <a:r>
              <a:rPr lang="en-US" altLang="en-US" sz="2000" dirty="0">
                <a:latin typeface="Amasis MT Pro" panose="02040504050005020304" pitchFamily="18" charset="0"/>
              </a:rPr>
              <a:t>Counseling and Therapy</a:t>
            </a:r>
          </a:p>
          <a:p>
            <a:pPr algn="ctr">
              <a:spcBef>
                <a:spcPct val="0"/>
              </a:spcBef>
              <a:buFontTx/>
              <a:buNone/>
            </a:pPr>
            <a:r>
              <a:rPr lang="en-US" altLang="en-US" sz="2000" dirty="0">
                <a:latin typeface="Amasis MT Pro" panose="02040504050005020304" pitchFamily="18" charset="0"/>
              </a:rPr>
              <a:t>Case Management</a:t>
            </a:r>
          </a:p>
          <a:p>
            <a:pPr algn="ctr">
              <a:spcBef>
                <a:spcPct val="0"/>
              </a:spcBef>
              <a:buFontTx/>
              <a:buNone/>
            </a:pPr>
            <a:r>
              <a:rPr lang="en-US" altLang="en-US" sz="2000" dirty="0">
                <a:latin typeface="Amasis MT Pro" panose="02040504050005020304" pitchFamily="18" charset="0"/>
              </a:rPr>
              <a:t>Physical and Mental Integration </a:t>
            </a:r>
            <a:endParaRPr lang="en-US" altLang="en-US" sz="2800" b="1" dirty="0">
              <a:latin typeface="Amasis MT Pro" panose="02040504050005020304" pitchFamily="18" charset="0"/>
            </a:endParaRPr>
          </a:p>
        </p:txBody>
      </p:sp>
      <p:pic>
        <p:nvPicPr>
          <p:cNvPr id="4104" name="Picture 2">
            <a:extLst>
              <a:ext uri="{FF2B5EF4-FFF2-40B4-BE49-F238E27FC236}">
                <a16:creationId xmlns:a16="http://schemas.microsoft.com/office/drawing/2014/main" id="{18D237A0-DC98-9BE8-DFB3-E1BC14B1D4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2125" y="2595563"/>
            <a:ext cx="5273675"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6" descr="Basic Template Base">
            <a:extLst>
              <a:ext uri="{FF2B5EF4-FFF2-40B4-BE49-F238E27FC236}">
                <a16:creationId xmlns:a16="http://schemas.microsoft.com/office/drawing/2014/main" id="{3E517887-7E21-130B-91DD-776C33400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1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69C46F6F-A729-70B4-7460-2E24A8E4D0CE}"/>
              </a:ext>
            </a:extLst>
          </p:cNvPr>
          <p:cNvSpPr/>
          <p:nvPr/>
        </p:nvSpPr>
        <p:spPr>
          <a:xfrm>
            <a:off x="6670675" y="5867400"/>
            <a:ext cx="216535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32" name="TextBox 2">
            <a:extLst>
              <a:ext uri="{FF2B5EF4-FFF2-40B4-BE49-F238E27FC236}">
                <a16:creationId xmlns:a16="http://schemas.microsoft.com/office/drawing/2014/main" id="{1C3210D5-0CAC-E1E7-5B8A-567F293143E1}"/>
              </a:ext>
            </a:extLst>
          </p:cNvPr>
          <p:cNvSpPr txBox="1">
            <a:spLocks noChangeArrowheads="1"/>
          </p:cNvSpPr>
          <p:nvPr/>
        </p:nvSpPr>
        <p:spPr bwMode="auto">
          <a:xfrm>
            <a:off x="2514600" y="2362200"/>
            <a:ext cx="4393163" cy="2696123"/>
          </a:xfrm>
          <a:prstGeom prst="rect">
            <a:avLst/>
          </a:prstGeom>
          <a:solidFill>
            <a:srgbClr val="DA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a:lnSpc>
                <a:spcPct val="150000"/>
              </a:lnSpc>
              <a:spcBef>
                <a:spcPct val="0"/>
              </a:spcBef>
              <a:buFontTx/>
              <a:buNone/>
            </a:pPr>
            <a:r>
              <a:rPr lang="en-US" altLang="en-US" sz="3600" b="1" dirty="0">
                <a:solidFill>
                  <a:schemeClr val="bg1"/>
                </a:solidFill>
                <a:latin typeface="Arial" panose="020B0604020202020204" pitchFamily="34" charset="0"/>
                <a:sym typeface="Wingdings" panose="05000000000000000000" pitchFamily="2" charset="2"/>
              </a:rPr>
              <a:t>Thank you!</a:t>
            </a:r>
          </a:p>
          <a:p>
            <a:pPr algn="ctr">
              <a:buNone/>
            </a:pPr>
            <a:r>
              <a:rPr lang="en-US" sz="2400" b="1" dirty="0">
                <a:latin typeface="DengXian" panose="02010600030101010101" pitchFamily="2" charset="-122"/>
                <a:ea typeface="DengXian" panose="02010600030101010101" pitchFamily="2" charset="-122"/>
              </a:rPr>
              <a:t>mhintake@acrs.org</a:t>
            </a:r>
            <a:endParaRPr lang="en-US" sz="2400" dirty="0">
              <a:latin typeface="DengXian" panose="02010600030101010101" pitchFamily="2" charset="-122"/>
              <a:ea typeface="DengXian" panose="02010600030101010101" pitchFamily="2" charset="-122"/>
            </a:endParaRPr>
          </a:p>
          <a:p>
            <a:pPr algn="ctr">
              <a:buNone/>
            </a:pPr>
            <a:r>
              <a:rPr lang="en-US" sz="2400" b="1" dirty="0">
                <a:latin typeface="DengXian" panose="02010600030101010101" pitchFamily="2" charset="-122"/>
                <a:ea typeface="DengXian" panose="02010600030101010101" pitchFamily="2" charset="-122"/>
              </a:rPr>
              <a:t>(206) 695-7511</a:t>
            </a:r>
          </a:p>
          <a:p>
            <a:pPr algn="ctr">
              <a:buNone/>
            </a:pPr>
            <a:r>
              <a:rPr lang="en-US" sz="2400" b="1" dirty="0">
                <a:latin typeface="DengXian" panose="02010600030101010101" pitchFamily="2" charset="-122"/>
                <a:ea typeface="DengXian" panose="02010600030101010101" pitchFamily="2" charset="-122"/>
              </a:rPr>
              <a:t>3639 MLK Jr. Way S</a:t>
            </a:r>
          </a:p>
          <a:p>
            <a:pPr algn="ctr">
              <a:buNone/>
            </a:pPr>
            <a:r>
              <a:rPr lang="en-US" sz="2400" b="1" dirty="0">
                <a:latin typeface="DengXian" panose="02010600030101010101" pitchFamily="2" charset="-122"/>
                <a:ea typeface="DengXian" panose="02010600030101010101" pitchFamily="2" charset="-122"/>
              </a:rPr>
              <a:t>Seattle WA 98144</a:t>
            </a:r>
            <a:endParaRPr lang="en-US" sz="2400" dirty="0">
              <a:latin typeface="DengXian" panose="02010600030101010101" pitchFamily="2" charset="-122"/>
              <a:ea typeface="DengXian" panose="02010600030101010101" pitchFamily="2" charset="-122"/>
            </a:endParaRPr>
          </a:p>
        </p:txBody>
      </p:sp>
      <p:pic>
        <p:nvPicPr>
          <p:cNvPr id="22533" name="Picture 12">
            <a:extLst>
              <a:ext uri="{FF2B5EF4-FFF2-40B4-BE49-F238E27FC236}">
                <a16:creationId xmlns:a16="http://schemas.microsoft.com/office/drawing/2014/main" id="{C630D1C8-36B7-53B7-2447-E24FA1980425}"/>
              </a:ext>
            </a:extLst>
          </p:cNvPr>
          <p:cNvPicPr>
            <a:picLocks noChangeAspect="1"/>
          </p:cNvPicPr>
          <p:nvPr/>
        </p:nvPicPr>
        <p:blipFill>
          <a:blip r:embed="rId4">
            <a:extLst>
              <a:ext uri="{28A0092B-C50C-407E-A947-70E740481C1C}">
                <a14:useLocalDpi xmlns:a14="http://schemas.microsoft.com/office/drawing/2010/main" val="0"/>
              </a:ext>
            </a:extLst>
          </a:blip>
          <a:srcRect r="78644"/>
          <a:stretch>
            <a:fillRect/>
          </a:stretch>
        </p:blipFill>
        <p:spPr bwMode="auto">
          <a:xfrm>
            <a:off x="304800" y="457200"/>
            <a:ext cx="8509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DE681D4D-0C40-BAAE-A055-D0BA87F0A6D3}"/>
              </a:ext>
            </a:extLst>
          </p:cNvPr>
          <p:cNvGraphicFramePr>
            <a:graphicFrameLocks noGrp="1"/>
          </p:cNvGraphicFramePr>
          <p:nvPr/>
        </p:nvGraphicFramePr>
        <p:xfrm>
          <a:off x="1519770" y="480730"/>
          <a:ext cx="6553200" cy="640080"/>
        </p:xfrm>
        <a:graphic>
          <a:graphicData uri="http://schemas.openxmlformats.org/drawingml/2006/table">
            <a:tbl>
              <a:tblPr firstRow="1" bandRow="1">
                <a:tableStyleId>{F5AB1C69-6EDB-4FF4-983F-18BD219EF322}</a:tableStyleId>
              </a:tblPr>
              <a:tblGrid>
                <a:gridCol w="6553200">
                  <a:extLst>
                    <a:ext uri="{9D8B030D-6E8A-4147-A177-3AD203B41FA5}">
                      <a16:colId xmlns:a16="http://schemas.microsoft.com/office/drawing/2014/main" val="20000"/>
                    </a:ext>
                  </a:extLst>
                </a:gridCol>
              </a:tblGrid>
              <a:tr h="457200">
                <a:tc>
                  <a:txBody>
                    <a:bodyPr/>
                    <a:lstStyle/>
                    <a:p>
                      <a:pPr algn="ctr"/>
                      <a:r>
                        <a:rPr lang="en-US" sz="3600" dirty="0">
                          <a:solidFill>
                            <a:schemeClr val="tx1"/>
                          </a:solidFill>
                          <a:latin typeface="DengXian" panose="02010600030101010101" pitchFamily="2" charset="-122"/>
                          <a:ea typeface="DengXian" panose="02010600030101010101" pitchFamily="2" charset="-122"/>
                        </a:rPr>
                        <a:t>Adult Mental Health Services  </a:t>
                      </a:r>
                    </a:p>
                  </a:txBody>
                  <a:tcPr/>
                </a:tc>
                <a:extLst>
                  <a:ext uri="{0D108BD9-81ED-4DB2-BD59-A6C34878D82A}">
                    <a16:rowId xmlns:a16="http://schemas.microsoft.com/office/drawing/2014/main" val="10000"/>
                  </a:ext>
                </a:extLst>
              </a:tr>
            </a:tbl>
          </a:graphicData>
        </a:graphic>
      </p:graphicFrame>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6" descr="Basic Template Base">
            <a:extLst>
              <a:ext uri="{FF2B5EF4-FFF2-40B4-BE49-F238E27FC236}">
                <a16:creationId xmlns:a16="http://schemas.microsoft.com/office/drawing/2014/main" id="{B61F5FAB-6217-A990-8046-096D16ADA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Content Placeholder 2">
            <a:extLst>
              <a:ext uri="{FF2B5EF4-FFF2-40B4-BE49-F238E27FC236}">
                <a16:creationId xmlns:a16="http://schemas.microsoft.com/office/drawing/2014/main" id="{D6DB9E65-B09C-AFA5-1C4F-85DD2CC9A275}"/>
              </a:ext>
            </a:extLst>
          </p:cNvPr>
          <p:cNvGraphicFramePr>
            <a:graphicFrameLocks noGrp="1"/>
          </p:cNvGraphicFramePr>
          <p:nvPr>
            <p:ph idx="1"/>
            <p:extLst>
              <p:ext uri="{D42A27DB-BD31-4B8C-83A1-F6EECF244321}">
                <p14:modId xmlns:p14="http://schemas.microsoft.com/office/powerpoint/2010/main" val="198702955"/>
              </p:ext>
            </p:extLst>
          </p:nvPr>
        </p:nvGraphicFramePr>
        <p:xfrm>
          <a:off x="685800" y="1295400"/>
          <a:ext cx="7620000" cy="4892675"/>
        </p:xfrm>
        <a:graphic>
          <a:graphicData uri="http://schemas.openxmlformats.org/drawingml/2006/table">
            <a:tbl>
              <a:tblPr firstRow="1" bandRow="1">
                <a:tableStyleId>{F5AB1C69-6EDB-4FF4-983F-18BD219EF322}</a:tableStyleId>
              </a:tblPr>
              <a:tblGrid>
                <a:gridCol w="7620000">
                  <a:extLst>
                    <a:ext uri="{9D8B030D-6E8A-4147-A177-3AD203B41FA5}">
                      <a16:colId xmlns:a16="http://schemas.microsoft.com/office/drawing/2014/main" val="20000"/>
                    </a:ext>
                  </a:extLst>
                </a:gridCol>
              </a:tblGrid>
              <a:tr h="4892675">
                <a:tc>
                  <a:txBody>
                    <a:bodyPr/>
                    <a:lstStyle/>
                    <a:p>
                      <a:pPr algn="ctr">
                        <a:lnSpc>
                          <a:spcPct val="150000"/>
                        </a:lnSpc>
                      </a:pPr>
                      <a:r>
                        <a:rPr lang="en-US" sz="2800" b="0" i="0" u="none" strike="noStrike" kern="1200" dirty="0">
                          <a:solidFill>
                            <a:schemeClr val="tx1"/>
                          </a:solidFill>
                          <a:effectLst/>
                          <a:latin typeface="Aptos Display" panose="020B0004020202020204" pitchFamily="34" charset="0"/>
                          <a:ea typeface="DengXian" panose="02010600030101010101" pitchFamily="2" charset="-122"/>
                          <a:cs typeface="+mn-cs"/>
                        </a:rPr>
                        <a:t>Founded in 1973 by a pioneering grassroots movement, </a:t>
                      </a:r>
                      <a:r>
                        <a:rPr lang="en-US" sz="2800" b="1" i="0" u="none" strike="noStrike" kern="1200" dirty="0">
                          <a:solidFill>
                            <a:schemeClr val="tx1"/>
                          </a:solidFill>
                          <a:effectLst/>
                          <a:latin typeface="Aptos Display" panose="020B0004020202020204" pitchFamily="34" charset="0"/>
                          <a:ea typeface="DengXian" panose="02010600030101010101" pitchFamily="2" charset="-122"/>
                          <a:cs typeface="+mn-cs"/>
                        </a:rPr>
                        <a:t>Asian Counseling and Referral Service (ACRS) </a:t>
                      </a:r>
                      <a:r>
                        <a:rPr lang="en-US" sz="2800" b="0" i="0" u="none" strike="noStrike" kern="1200" dirty="0">
                          <a:solidFill>
                            <a:schemeClr val="tx1"/>
                          </a:solidFill>
                          <a:effectLst/>
                          <a:latin typeface="Aptos Display" panose="020B0004020202020204" pitchFamily="34" charset="0"/>
                          <a:ea typeface="DengXian" panose="02010600030101010101" pitchFamily="2" charset="-122"/>
                          <a:cs typeface="+mn-cs"/>
                        </a:rPr>
                        <a:t>is dedicated to eliminating the risks of misdiagnosis, systemic exclusion, and linguistic trauma for immigrant, refugee, and native-born Asians and Native Hawaiians/</a:t>
                      </a:r>
                      <a:r>
                        <a:rPr lang="en-US" sz="2800" b="0" i="0" u="none" strike="noStrike" kern="1200">
                          <a:solidFill>
                            <a:schemeClr val="tx1"/>
                          </a:solidFill>
                          <a:effectLst/>
                          <a:latin typeface="Aptos Display" panose="020B0004020202020204" pitchFamily="34" charset="0"/>
                          <a:ea typeface="DengXian" panose="02010600030101010101" pitchFamily="2" charset="-122"/>
                          <a:cs typeface="+mn-cs"/>
                        </a:rPr>
                        <a:t>Pacific Islanders (</a:t>
                      </a:r>
                      <a:r>
                        <a:rPr lang="en-US" sz="2800" b="0" i="0" u="none" strike="noStrike" kern="1200" dirty="0">
                          <a:solidFill>
                            <a:schemeClr val="tx1"/>
                          </a:solidFill>
                          <a:effectLst/>
                          <a:latin typeface="Aptos Display" panose="020B0004020202020204" pitchFamily="34" charset="0"/>
                          <a:ea typeface="DengXian" panose="02010600030101010101" pitchFamily="2" charset="-122"/>
                          <a:cs typeface="+mn-cs"/>
                        </a:rPr>
                        <a:t>A&amp;NH/PI)  communities.</a:t>
                      </a:r>
                      <a:endParaRPr lang="en-US" sz="2800" b="0" dirty="0">
                        <a:solidFill>
                          <a:schemeClr val="tx1"/>
                        </a:solidFill>
                        <a:latin typeface="Aptos Display" panose="020B0004020202020204" pitchFamily="34" charset="0"/>
                        <a:ea typeface="DengXian" panose="02010600030101010101" pitchFamily="2" charset="-122"/>
                      </a:endParaRPr>
                    </a:p>
                  </a:txBody>
                  <a:tcPr marT="45761" marB="45761"/>
                </a:tc>
                <a:extLst>
                  <a:ext uri="{0D108BD9-81ED-4DB2-BD59-A6C34878D82A}">
                    <a16:rowId xmlns:a16="http://schemas.microsoft.com/office/drawing/2014/main" val="10000"/>
                  </a:ext>
                </a:extLst>
              </a:tr>
            </a:tbl>
          </a:graphicData>
        </a:graphic>
      </p:graphicFrame>
      <p:sp>
        <p:nvSpPr>
          <p:cNvPr id="6153" name="Rectangle 2">
            <a:extLst>
              <a:ext uri="{FF2B5EF4-FFF2-40B4-BE49-F238E27FC236}">
                <a16:creationId xmlns:a16="http://schemas.microsoft.com/office/drawing/2014/main" id="{7E4A9098-1F34-3666-9A9D-450E505660CA}"/>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FontTx/>
              <a:buNone/>
            </a:pPr>
            <a:r>
              <a:rPr lang="en-US" b="1" dirty="0">
                <a:latin typeface="Amasis MT Pro" panose="02040504050005020304" pitchFamily="18" charset="0"/>
                <a:ea typeface="DengXian" panose="02010600030101010101" pitchFamily="2" charset="-122"/>
              </a:rPr>
              <a:t>Over 50 Years of Healing</a:t>
            </a:r>
            <a:endParaRPr lang="en-US" altLang="ko-KR" sz="2800" b="1" dirty="0">
              <a:solidFill>
                <a:schemeClr val="bg2"/>
              </a:solidFill>
              <a:latin typeface="Amasis MT Pro" panose="02040504050005020304" pitchFamily="18" charset="0"/>
              <a:ea typeface="DengXia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D83CD07C-1B17-F051-BA38-984DF287396F}"/>
              </a:ext>
            </a:extLst>
          </p:cNvPr>
          <p:cNvPicPr>
            <a:picLocks noChangeAspect="1"/>
          </p:cNvPicPr>
          <p:nvPr/>
        </p:nvPicPr>
        <p:blipFill>
          <a:blip r:embed="rId4"/>
          <a:stretch>
            <a:fillRect/>
          </a:stretch>
        </p:blipFill>
        <p:spPr>
          <a:xfrm>
            <a:off x="7010400" y="6008937"/>
            <a:ext cx="1848108" cy="571580"/>
          </a:xfrm>
          <a:prstGeom prst="rect">
            <a:avLst/>
          </a:prstGeom>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6" descr="Basic Template Base">
            <a:extLst>
              <a:ext uri="{FF2B5EF4-FFF2-40B4-BE49-F238E27FC236}">
                <a16:creationId xmlns:a16="http://schemas.microsoft.com/office/drawing/2014/main" id="{B94B44CE-A5F0-B4E4-FC32-A54274C1E7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Content Placeholder 2">
            <a:extLst>
              <a:ext uri="{FF2B5EF4-FFF2-40B4-BE49-F238E27FC236}">
                <a16:creationId xmlns:a16="http://schemas.microsoft.com/office/drawing/2014/main" id="{208C090F-5BF2-2C5E-0B35-1D8C5474D79D}"/>
              </a:ext>
            </a:extLst>
          </p:cNvPr>
          <p:cNvSpPr>
            <a:spLocks noGrp="1" noChangeArrowheads="1"/>
          </p:cNvSpPr>
          <p:nvPr>
            <p:ph idx="1"/>
          </p:nvPr>
        </p:nvSpPr>
        <p:spPr>
          <a:xfrm>
            <a:off x="457200" y="1295400"/>
            <a:ext cx="8229600" cy="4648200"/>
          </a:xfrm>
        </p:spPr>
        <p:txBody>
          <a:bodyPr/>
          <a:lstStyle/>
          <a:p>
            <a:pPr marL="0" indent="0" algn="just">
              <a:spcBef>
                <a:spcPts val="0"/>
              </a:spcBef>
              <a:spcAft>
                <a:spcPts val="600"/>
              </a:spcAft>
              <a:buFontTx/>
              <a:buNone/>
            </a:pPr>
            <a:r>
              <a:rPr lang="en-US" b="1" dirty="0">
                <a:latin typeface="Amasis MT Pro" panose="02040504050005020304" pitchFamily="18" charset="0"/>
                <a:ea typeface="DengXian" panose="02010600030101010101" pitchFamily="2" charset="-122"/>
              </a:rPr>
              <a:t>Bicultural Safety</a:t>
            </a:r>
          </a:p>
          <a:p>
            <a:pPr marL="0" indent="0">
              <a:lnSpc>
                <a:spcPct val="150000"/>
              </a:lnSpc>
              <a:spcBef>
                <a:spcPts val="0"/>
              </a:spcBef>
              <a:spcAft>
                <a:spcPts val="600"/>
              </a:spcAft>
              <a:buFontTx/>
              <a:buNone/>
            </a:pPr>
            <a:r>
              <a:rPr lang="en-US" sz="2800" dirty="0">
                <a:latin typeface="Aptos Display" panose="020B0004020202020204" pitchFamily="34" charset="0"/>
                <a:ea typeface="DengXian" panose="02010600030101010101" pitchFamily="2" charset="-122"/>
              </a:rPr>
              <a:t>ACRS deliberately pairs clinical practitioners and case managers who share similar lived cultural backgrounds with clients. This unique approach creates immediate emotional safety, reduces stigma, and establishes deep trust in professional clinical spaces.</a:t>
            </a:r>
            <a:endParaRPr lang="en-US" altLang="en-US" sz="2800" dirty="0">
              <a:latin typeface="Aptos Display" panose="020B0004020202020204" pitchFamily="34" charset="0"/>
              <a:ea typeface="DengXian" panose="02010600030101010101" pitchFamily="2" charset="-122"/>
              <a:cs typeface="Arial" panose="020B0604020202020204" pitchFamily="34" charset="0"/>
            </a:endParaRPr>
          </a:p>
        </p:txBody>
      </p:sp>
      <p:sp>
        <p:nvSpPr>
          <p:cNvPr id="8196" name="Rectangle 2">
            <a:extLst>
              <a:ext uri="{FF2B5EF4-FFF2-40B4-BE49-F238E27FC236}">
                <a16:creationId xmlns:a16="http://schemas.microsoft.com/office/drawing/2014/main" id="{F4EEB315-F36B-6C71-99D7-659BEA51B6F0}"/>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FontTx/>
              <a:buNone/>
            </a:pPr>
            <a:r>
              <a:rPr lang="en-US" b="1" dirty="0">
                <a:latin typeface="Amasis MT Pro" panose="02040504050005020304" pitchFamily="18" charset="0"/>
                <a:ea typeface="DengXian" panose="02010600030101010101" pitchFamily="2" charset="-122"/>
              </a:rPr>
              <a:t>Culturally Tailored Care</a:t>
            </a:r>
            <a:r>
              <a:rPr lang="en-US" altLang="en-US" sz="2800" b="1" dirty="0">
                <a:solidFill>
                  <a:schemeClr val="bg2"/>
                </a:solidFill>
                <a:latin typeface="Amasis MT Pro" panose="02040504050005020304" pitchFamily="18" charset="0"/>
                <a:ea typeface="DengXian" panose="02010600030101010101" pitchFamily="2" charset="-122"/>
                <a:cs typeface="Arial" panose="020B0604020202020204" pitchFamily="34" charset="0"/>
              </a:rPr>
              <a:t> </a:t>
            </a:r>
            <a:endParaRPr lang="en-US" altLang="ko-KR" sz="2800" b="1" dirty="0">
              <a:solidFill>
                <a:schemeClr val="bg2"/>
              </a:solidFill>
              <a:latin typeface="Amasis MT Pro" panose="02040504050005020304" pitchFamily="18" charset="0"/>
              <a:ea typeface="DengXian" panose="02010600030101010101" pitchFamily="2" charset="-122"/>
              <a:cs typeface="Arial" panose="020B0604020202020204" pitchFamily="34" charset="0"/>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Basic Template Base">
            <a:extLst>
              <a:ext uri="{FF2B5EF4-FFF2-40B4-BE49-F238E27FC236}">
                <a16:creationId xmlns:a16="http://schemas.microsoft.com/office/drawing/2014/main" id="{93467BD7-5D0E-6DE1-FDC9-E7AA410054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Content Placeholder 2">
            <a:extLst>
              <a:ext uri="{FF2B5EF4-FFF2-40B4-BE49-F238E27FC236}">
                <a16:creationId xmlns:a16="http://schemas.microsoft.com/office/drawing/2014/main" id="{F2F8CE18-AD8B-8062-0EB1-AD079334C440}"/>
              </a:ext>
            </a:extLst>
          </p:cNvPr>
          <p:cNvGraphicFramePr>
            <a:graphicFrameLocks noGrp="1"/>
          </p:cNvGraphicFramePr>
          <p:nvPr>
            <p:ph idx="1"/>
            <p:extLst>
              <p:ext uri="{D42A27DB-BD31-4B8C-83A1-F6EECF244321}">
                <p14:modId xmlns:p14="http://schemas.microsoft.com/office/powerpoint/2010/main" val="4023027241"/>
              </p:ext>
            </p:extLst>
          </p:nvPr>
        </p:nvGraphicFramePr>
        <p:xfrm>
          <a:off x="381000" y="1295400"/>
          <a:ext cx="8382000" cy="4724400"/>
        </p:xfrm>
        <a:graphic>
          <a:graphicData uri="http://schemas.openxmlformats.org/drawingml/2006/table">
            <a:tbl>
              <a:tblPr firstRow="1" bandRow="1">
                <a:tableStyleId>{F5AB1C69-6EDB-4FF4-983F-18BD219EF322}</a:tableStyleId>
              </a:tblPr>
              <a:tblGrid>
                <a:gridCol w="8382000">
                  <a:extLst>
                    <a:ext uri="{9D8B030D-6E8A-4147-A177-3AD203B41FA5}">
                      <a16:colId xmlns:a16="http://schemas.microsoft.com/office/drawing/2014/main" val="20000"/>
                    </a:ext>
                  </a:extLst>
                </a:gridCol>
              </a:tblGrid>
              <a:tr h="472440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3200" b="1" i="0" u="none" strike="noStrike" kern="1200" dirty="0">
                          <a:solidFill>
                            <a:schemeClr val="tx1"/>
                          </a:solidFill>
                          <a:effectLst/>
                          <a:latin typeface="Amasis MT Pro" panose="02040504050005020304" pitchFamily="18" charset="0"/>
                          <a:ea typeface="DengXian" panose="02010600030101010101" pitchFamily="2" charset="-122"/>
                          <a:cs typeface="+mn-cs"/>
                        </a:rPr>
                        <a:t>Fluency in 40+ Languages</a:t>
                      </a:r>
                    </a:p>
                    <a:p>
                      <a:pPr lvl="0" algn="l">
                        <a:lnSpc>
                          <a:spcPct val="150000"/>
                        </a:lnSpc>
                        <a:spcAft>
                          <a:spcPts val="600"/>
                        </a:spcAft>
                      </a:pPr>
                      <a:r>
                        <a:rPr lang="en-US" sz="2800" b="0" i="0" u="none" strike="noStrike" kern="1200" dirty="0">
                          <a:solidFill>
                            <a:schemeClr val="tx1"/>
                          </a:solidFill>
                          <a:effectLst/>
                          <a:latin typeface="Aptos Display" panose="020B0004020202020204" pitchFamily="34" charset="0"/>
                          <a:ea typeface="DengXian" panose="02010600030101010101" pitchFamily="2" charset="-122"/>
                          <a:cs typeface="+mn-cs"/>
                        </a:rPr>
                        <a:t>We break language barriers to deliver true healing. By utilizing bicultural staff fluent in over 40 Asian, Pacific Islander, and European languages, we ensure complex mental distress is accurately communicated </a:t>
                      </a:r>
                      <a:r>
                        <a:rPr lang="en-US" sz="2800" b="0" i="0" u="none" strike="noStrike" kern="1200" dirty="0">
                          <a:solidFill>
                            <a:schemeClr val="tx1"/>
                          </a:solidFill>
                          <a:effectLst/>
                          <a:latin typeface="Aptos Display" panose="020B0004020202020204" pitchFamily="34" charset="0"/>
                          <a:ea typeface="+mn-ea"/>
                          <a:cs typeface="+mn-cs"/>
                        </a:rPr>
                        <a:t>and treated without translation error.</a:t>
                      </a:r>
                      <a:endParaRPr lang="en-US" sz="2800" dirty="0">
                        <a:solidFill>
                          <a:schemeClr val="tx1"/>
                        </a:solidFill>
                        <a:latin typeface="Aptos Display" panose="020B0004020202020204" pitchFamily="34" charset="0"/>
                      </a:endParaRPr>
                    </a:p>
                  </a:txBody>
                  <a:tcPr marT="45755" marB="45755"/>
                </a:tc>
                <a:extLst>
                  <a:ext uri="{0D108BD9-81ED-4DB2-BD59-A6C34878D82A}">
                    <a16:rowId xmlns:a16="http://schemas.microsoft.com/office/drawing/2014/main" val="10000"/>
                  </a:ext>
                </a:extLst>
              </a:tr>
            </a:tbl>
          </a:graphicData>
        </a:graphic>
      </p:graphicFrame>
      <p:sp>
        <p:nvSpPr>
          <p:cNvPr id="10249" name="Rectangle 2">
            <a:extLst>
              <a:ext uri="{FF2B5EF4-FFF2-40B4-BE49-F238E27FC236}">
                <a16:creationId xmlns:a16="http://schemas.microsoft.com/office/drawing/2014/main" id="{F7F70652-0468-D4F8-4344-5CD5A0BBA186}"/>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FontTx/>
              <a:buNone/>
            </a:pPr>
            <a:endParaRPr lang="en-US" altLang="ko-KR" sz="2800" b="1" dirty="0">
              <a:solidFill>
                <a:schemeClr val="bg2"/>
              </a:solidFill>
              <a:latin typeface="Arial" panose="020B0604020202020204" pitchFamily="34" charset="0"/>
              <a:cs typeface="Arial" panose="020B0604020202020204" pitchFamily="34" charset="0"/>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6" descr="Basic Template Base">
            <a:extLst>
              <a:ext uri="{FF2B5EF4-FFF2-40B4-BE49-F238E27FC236}">
                <a16:creationId xmlns:a16="http://schemas.microsoft.com/office/drawing/2014/main" id="{9E75AA80-CB30-50D2-AC94-A902D7BC6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2">
            <a:extLst>
              <a:ext uri="{FF2B5EF4-FFF2-40B4-BE49-F238E27FC236}">
                <a16:creationId xmlns:a16="http://schemas.microsoft.com/office/drawing/2014/main" id="{8FF2F6EF-C994-9BD9-5974-ECDB1B7125DD}"/>
              </a:ext>
            </a:extLst>
          </p:cNvPr>
          <p:cNvSpPr>
            <a:spLocks noGrp="1" noChangeArrowheads="1"/>
          </p:cNvSpPr>
          <p:nvPr>
            <p:ph idx="1"/>
          </p:nvPr>
        </p:nvSpPr>
        <p:spPr>
          <a:xfrm>
            <a:off x="457200" y="1295400"/>
            <a:ext cx="8229600" cy="4648200"/>
          </a:xfrm>
        </p:spPr>
        <p:txBody>
          <a:bodyPr/>
          <a:lstStyle/>
          <a:p>
            <a:pPr marL="0" indent="0">
              <a:buFontTx/>
              <a:buNone/>
            </a:pPr>
            <a:endParaRPr lang="en-US" altLang="en-US" sz="1000">
              <a:latin typeface="Arial" panose="020B0604020202020204" pitchFamily="34" charset="0"/>
              <a:ea typeface="ＭＳ Ｐゴシック" panose="020B0600070205080204" pitchFamily="34" charset="-128"/>
              <a:cs typeface="Arial" panose="020B0604020202020204" pitchFamily="34" charset="0"/>
            </a:endParaRPr>
          </a:p>
          <a:p>
            <a:pPr marL="0" indent="0">
              <a:buFontTx/>
              <a:buNone/>
            </a:pPr>
            <a:endParaRPr lang="en-US" altLang="en-US" sz="1000">
              <a:latin typeface="Arial" panose="020B0604020202020204" pitchFamily="34" charset="0"/>
              <a:ea typeface="ＭＳ Ｐゴシック" panose="020B0600070205080204" pitchFamily="34" charset="-128"/>
              <a:cs typeface="Arial" panose="020B0604020202020204" pitchFamily="34" charset="0"/>
            </a:endParaRPr>
          </a:p>
        </p:txBody>
      </p:sp>
      <p:sp>
        <p:nvSpPr>
          <p:cNvPr id="12292" name="Rectangle 2">
            <a:extLst>
              <a:ext uri="{FF2B5EF4-FFF2-40B4-BE49-F238E27FC236}">
                <a16:creationId xmlns:a16="http://schemas.microsoft.com/office/drawing/2014/main" id="{5FB1075F-BFA0-0B3C-8F59-F66C081155C8}"/>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FontTx/>
              <a:buNone/>
            </a:pPr>
            <a:r>
              <a:rPr lang="en-US" b="1" dirty="0">
                <a:latin typeface="Amasis MT Pro" panose="02040504050005020304" pitchFamily="18" charset="0"/>
                <a:ea typeface="DengXian" panose="02010600030101010101" pitchFamily="2" charset="-122"/>
              </a:rPr>
              <a:t>Outpatient Core Services</a:t>
            </a:r>
            <a:endParaRPr lang="en-US" altLang="ko-KR" sz="2800" b="1" dirty="0">
              <a:solidFill>
                <a:schemeClr val="bg2"/>
              </a:solidFill>
              <a:latin typeface="Amasis MT Pro" panose="02040504050005020304" pitchFamily="18" charset="0"/>
              <a:ea typeface="DengXian" panose="02010600030101010101" pitchFamily="2" charset="-122"/>
              <a:cs typeface="Arial" panose="020B0604020202020204" pitchFamily="34" charset="0"/>
            </a:endParaRPr>
          </a:p>
        </p:txBody>
      </p:sp>
      <p:graphicFrame>
        <p:nvGraphicFramePr>
          <p:cNvPr id="2" name="Table 1">
            <a:extLst>
              <a:ext uri="{FF2B5EF4-FFF2-40B4-BE49-F238E27FC236}">
                <a16:creationId xmlns:a16="http://schemas.microsoft.com/office/drawing/2014/main" id="{24AB4803-F9EC-E06E-0937-67E8E25721E9}"/>
              </a:ext>
            </a:extLst>
          </p:cNvPr>
          <p:cNvGraphicFramePr>
            <a:graphicFrameLocks noGrp="1"/>
          </p:cNvGraphicFramePr>
          <p:nvPr/>
        </p:nvGraphicFramePr>
        <p:xfrm>
          <a:off x="990600" y="2743200"/>
          <a:ext cx="6934200" cy="1189038"/>
        </p:xfrm>
        <a:graphic>
          <a:graphicData uri="http://schemas.openxmlformats.org/drawingml/2006/table">
            <a:tbl>
              <a:tblPr firstRow="1" bandRow="1">
                <a:tableStyleId>{F5AB1C69-6EDB-4FF4-983F-18BD219EF322}</a:tableStyleId>
              </a:tblPr>
              <a:tblGrid>
                <a:gridCol w="3467100">
                  <a:extLst>
                    <a:ext uri="{9D8B030D-6E8A-4147-A177-3AD203B41FA5}">
                      <a16:colId xmlns:a16="http://schemas.microsoft.com/office/drawing/2014/main" val="20000"/>
                    </a:ext>
                  </a:extLst>
                </a:gridCol>
                <a:gridCol w="3467100">
                  <a:extLst>
                    <a:ext uri="{9D8B030D-6E8A-4147-A177-3AD203B41FA5}">
                      <a16:colId xmlns:a16="http://schemas.microsoft.com/office/drawing/2014/main" val="20001"/>
                    </a:ext>
                  </a:extLst>
                </a:gridCol>
              </a:tblGrid>
              <a:tr h="396346">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extLst>
                  <a:ext uri="{0D108BD9-81ED-4DB2-BD59-A6C34878D82A}">
                    <a16:rowId xmlns:a16="http://schemas.microsoft.com/office/drawing/2014/main" val="10000"/>
                  </a:ext>
                </a:extLst>
              </a:tr>
              <a:tr h="396346">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extLst>
                  <a:ext uri="{0D108BD9-81ED-4DB2-BD59-A6C34878D82A}">
                    <a16:rowId xmlns:a16="http://schemas.microsoft.com/office/drawing/2014/main" val="10001"/>
                  </a:ext>
                </a:extLst>
              </a:tr>
              <a:tr h="396346">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extLst>
                  <a:ext uri="{0D108BD9-81ED-4DB2-BD59-A6C34878D82A}">
                    <a16:rowId xmlns:a16="http://schemas.microsoft.com/office/drawing/2014/main" val="10002"/>
                  </a:ext>
                </a:extLst>
              </a:tr>
            </a:tbl>
          </a:graphicData>
        </a:graphic>
      </p:graphicFrame>
      <p:graphicFrame>
        <p:nvGraphicFramePr>
          <p:cNvPr id="3" name="Diagram 2">
            <a:extLst>
              <a:ext uri="{FF2B5EF4-FFF2-40B4-BE49-F238E27FC236}">
                <a16:creationId xmlns:a16="http://schemas.microsoft.com/office/drawing/2014/main" id="{DF5DD1DD-AC57-2D7F-6E0E-C592177A2F48}"/>
              </a:ext>
            </a:extLst>
          </p:cNvPr>
          <p:cNvGraphicFramePr/>
          <p:nvPr>
            <p:extLst>
              <p:ext uri="{D42A27DB-BD31-4B8C-83A1-F6EECF244321}">
                <p14:modId xmlns:p14="http://schemas.microsoft.com/office/powerpoint/2010/main" val="1979967283"/>
              </p:ext>
            </p:extLst>
          </p:nvPr>
        </p:nvGraphicFramePr>
        <p:xfrm>
          <a:off x="914400" y="1104900"/>
          <a:ext cx="7391400" cy="464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5FA4-A718-20A7-09C7-D9645EC75A8B}"/>
            </a:ext>
          </a:extLst>
        </p:cNvPr>
        <p:cNvGrpSpPr/>
        <p:nvPr/>
      </p:nvGrpSpPr>
      <p:grpSpPr>
        <a:xfrm>
          <a:off x="0" y="0"/>
          <a:ext cx="0" cy="0"/>
          <a:chOff x="0" y="0"/>
          <a:chExt cx="0" cy="0"/>
        </a:xfrm>
      </p:grpSpPr>
      <p:pic>
        <p:nvPicPr>
          <p:cNvPr id="12290" name="Picture 6" descr="Basic Template Base">
            <a:extLst>
              <a:ext uri="{FF2B5EF4-FFF2-40B4-BE49-F238E27FC236}">
                <a16:creationId xmlns:a16="http://schemas.microsoft.com/office/drawing/2014/main" id="{7403EED8-8640-F46B-C9FD-3F2EDC5B35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2">
            <a:extLst>
              <a:ext uri="{FF2B5EF4-FFF2-40B4-BE49-F238E27FC236}">
                <a16:creationId xmlns:a16="http://schemas.microsoft.com/office/drawing/2014/main" id="{C651623C-1DE4-0E16-B8C2-CB0F9A7BABF9}"/>
              </a:ext>
            </a:extLst>
          </p:cNvPr>
          <p:cNvSpPr>
            <a:spLocks noGrp="1" noChangeArrowheads="1"/>
          </p:cNvSpPr>
          <p:nvPr>
            <p:ph idx="1"/>
          </p:nvPr>
        </p:nvSpPr>
        <p:spPr>
          <a:xfrm>
            <a:off x="3276600" y="1600200"/>
            <a:ext cx="5143500" cy="4386262"/>
          </a:xfrm>
        </p:spPr>
        <p:txBody>
          <a:bodyPr/>
          <a:lstStyle/>
          <a:p>
            <a:pPr marL="0" indent="0">
              <a:buFontTx/>
              <a:buNone/>
            </a:pPr>
            <a:endParaRPr lang="en-US" altLang="en-US" sz="1000" dirty="0">
              <a:latin typeface="Arial" panose="020B0604020202020204" pitchFamily="34" charset="0"/>
              <a:ea typeface="ＭＳ Ｐゴシック" panose="020B0600070205080204" pitchFamily="34" charset="-128"/>
              <a:cs typeface="Arial" panose="020B0604020202020204" pitchFamily="34" charset="0"/>
            </a:endParaRPr>
          </a:p>
          <a:p>
            <a:pPr marL="0" indent="0">
              <a:buFontTx/>
              <a:buNone/>
            </a:pPr>
            <a:endParaRPr lang="en-US" altLang="en-US" sz="10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2292" name="Rectangle 2">
            <a:extLst>
              <a:ext uri="{FF2B5EF4-FFF2-40B4-BE49-F238E27FC236}">
                <a16:creationId xmlns:a16="http://schemas.microsoft.com/office/drawing/2014/main" id="{88C14BFD-BFF3-7D50-415D-DA157C7D6731}"/>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FontTx/>
              <a:buNone/>
            </a:pPr>
            <a:r>
              <a:rPr lang="en-US" b="1" dirty="0">
                <a:latin typeface="Amasis MT Pro" panose="02040504050005020304" pitchFamily="18" charset="0"/>
                <a:ea typeface="DengXian" panose="02010600030101010101" pitchFamily="2" charset="-122"/>
              </a:rPr>
              <a:t>Integrated Primary Care</a:t>
            </a:r>
            <a:endParaRPr lang="en-US" altLang="ko-KR" sz="2800" b="1" dirty="0">
              <a:solidFill>
                <a:schemeClr val="bg2"/>
              </a:solidFill>
              <a:latin typeface="Amasis MT Pro" panose="02040504050005020304" pitchFamily="18" charset="0"/>
              <a:ea typeface="DengXian" panose="02010600030101010101" pitchFamily="2" charset="-122"/>
              <a:cs typeface="Arial" panose="020B0604020202020204" pitchFamily="34" charset="0"/>
            </a:endParaRPr>
          </a:p>
        </p:txBody>
      </p:sp>
      <p:graphicFrame>
        <p:nvGraphicFramePr>
          <p:cNvPr id="2" name="Table 1">
            <a:extLst>
              <a:ext uri="{FF2B5EF4-FFF2-40B4-BE49-F238E27FC236}">
                <a16:creationId xmlns:a16="http://schemas.microsoft.com/office/drawing/2014/main" id="{5E5DB181-D800-6D77-BAB2-251F085ACFB2}"/>
              </a:ext>
            </a:extLst>
          </p:cNvPr>
          <p:cNvGraphicFramePr>
            <a:graphicFrameLocks noGrp="1"/>
          </p:cNvGraphicFramePr>
          <p:nvPr/>
        </p:nvGraphicFramePr>
        <p:xfrm>
          <a:off x="990600" y="2743200"/>
          <a:ext cx="6934200" cy="1189038"/>
        </p:xfrm>
        <a:graphic>
          <a:graphicData uri="http://schemas.openxmlformats.org/drawingml/2006/table">
            <a:tbl>
              <a:tblPr firstRow="1" bandRow="1">
                <a:tableStyleId>{F5AB1C69-6EDB-4FF4-983F-18BD219EF322}</a:tableStyleId>
              </a:tblPr>
              <a:tblGrid>
                <a:gridCol w="3467100">
                  <a:extLst>
                    <a:ext uri="{9D8B030D-6E8A-4147-A177-3AD203B41FA5}">
                      <a16:colId xmlns:a16="http://schemas.microsoft.com/office/drawing/2014/main" val="20000"/>
                    </a:ext>
                  </a:extLst>
                </a:gridCol>
                <a:gridCol w="3467100">
                  <a:extLst>
                    <a:ext uri="{9D8B030D-6E8A-4147-A177-3AD203B41FA5}">
                      <a16:colId xmlns:a16="http://schemas.microsoft.com/office/drawing/2014/main" val="20001"/>
                    </a:ext>
                  </a:extLst>
                </a:gridCol>
              </a:tblGrid>
              <a:tr h="396346">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extLst>
                  <a:ext uri="{0D108BD9-81ED-4DB2-BD59-A6C34878D82A}">
                    <a16:rowId xmlns:a16="http://schemas.microsoft.com/office/drawing/2014/main" val="10000"/>
                  </a:ext>
                </a:extLst>
              </a:tr>
              <a:tr h="396346">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extLst>
                  <a:ext uri="{0D108BD9-81ED-4DB2-BD59-A6C34878D82A}">
                    <a16:rowId xmlns:a16="http://schemas.microsoft.com/office/drawing/2014/main" val="10001"/>
                  </a:ext>
                </a:extLst>
              </a:tr>
              <a:tr h="396346">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tc>
                  <a:txBody>
                    <a:bodyPr/>
                    <a:lstStyle/>
                    <a:p>
                      <a:pPr marL="342900" indent="-342900">
                        <a:buFont typeface="Courier New" panose="02070309020205020404" pitchFamily="49" charset="0"/>
                        <a:buChar char="o"/>
                      </a:pPr>
                      <a:endParaRPr lang="en-US" sz="2000" b="0" dirty="0">
                        <a:solidFill>
                          <a:schemeClr val="tx1"/>
                        </a:solidFill>
                        <a:latin typeface="Arial" panose="020B0604020202020204" pitchFamily="34" charset="0"/>
                        <a:cs typeface="Arial" panose="020B0604020202020204" pitchFamily="34" charset="0"/>
                      </a:endParaRPr>
                    </a:p>
                  </a:txBody>
                  <a:tcPr marT="45732" marB="45732"/>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7BAEB27B-3440-502A-382D-92303A35C06E}"/>
              </a:ext>
            </a:extLst>
          </p:cNvPr>
          <p:cNvSpPr txBox="1"/>
          <p:nvPr/>
        </p:nvSpPr>
        <p:spPr>
          <a:xfrm>
            <a:off x="495301" y="1295400"/>
            <a:ext cx="5067299" cy="4893647"/>
          </a:xfrm>
          <a:prstGeom prst="rect">
            <a:avLst/>
          </a:prstGeom>
          <a:noFill/>
        </p:spPr>
        <p:txBody>
          <a:bodyPr wrap="square" rtlCol="0">
            <a:spAutoFit/>
          </a:bodyPr>
          <a:lstStyle/>
          <a:p>
            <a:pPr algn="ctr"/>
            <a:r>
              <a:rPr lang="en-US" b="1" dirty="0">
                <a:latin typeface="Amasis MT Pro" panose="02040504050005020304" pitchFamily="18" charset="0"/>
              </a:rPr>
              <a:t>Physical and Mental Integration</a:t>
            </a:r>
          </a:p>
          <a:p>
            <a:pPr algn="ctr"/>
            <a:endParaRPr lang="en-US" b="1" dirty="0">
              <a:latin typeface="Amasis MT Pro" panose="02040504050005020304" pitchFamily="18" charset="0"/>
            </a:endParaRPr>
          </a:p>
          <a:p>
            <a:r>
              <a:rPr lang="en-US" dirty="0">
                <a:latin typeface="Aptos Display" panose="020B0004020202020204" pitchFamily="34" charset="0"/>
              </a:rPr>
              <a:t>In partnership with International Community Health Services (ICHS), ACRS houses an on-site primary care medical clinic directly within our Seattle main facility. </a:t>
            </a:r>
          </a:p>
          <a:p>
            <a:endParaRPr lang="en-US" dirty="0">
              <a:latin typeface="Aptos Display" panose="020B0004020202020204" pitchFamily="34" charset="0"/>
            </a:endParaRPr>
          </a:p>
          <a:p>
            <a:r>
              <a:rPr lang="en-US" dirty="0">
                <a:latin typeface="Aptos Display" panose="020B0004020202020204" pitchFamily="34" charset="0"/>
              </a:rPr>
              <a:t>This integration facilitates seamless prevention, early physical disease identification, and comprehensive holistic care for physical and behavioral health conditions under one roof.  </a:t>
            </a:r>
          </a:p>
        </p:txBody>
      </p:sp>
      <p:pic>
        <p:nvPicPr>
          <p:cNvPr id="8" name="Picture 7">
            <a:extLst>
              <a:ext uri="{FF2B5EF4-FFF2-40B4-BE49-F238E27FC236}">
                <a16:creationId xmlns:a16="http://schemas.microsoft.com/office/drawing/2014/main" id="{364780FD-5586-D9BC-0D3E-3E2A09E672CD}"/>
              </a:ext>
            </a:extLst>
          </p:cNvPr>
          <p:cNvPicPr>
            <a:picLocks noChangeAspect="1"/>
          </p:cNvPicPr>
          <p:nvPr/>
        </p:nvPicPr>
        <p:blipFill>
          <a:blip r:embed="rId4"/>
          <a:stretch>
            <a:fillRect/>
          </a:stretch>
        </p:blipFill>
        <p:spPr>
          <a:xfrm>
            <a:off x="5696514" y="1981200"/>
            <a:ext cx="2965125" cy="3014274"/>
          </a:xfrm>
          <a:prstGeom prst="rect">
            <a:avLst/>
          </a:prstGeom>
        </p:spPr>
      </p:pic>
    </p:spTree>
    <p:extLst>
      <p:ext uri="{BB962C8B-B14F-4D97-AF65-F5344CB8AC3E}">
        <p14:creationId xmlns:p14="http://schemas.microsoft.com/office/powerpoint/2010/main" val="3313125813"/>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A7716-BAB2-2F1B-043A-1ECB7EA90566}"/>
            </a:ext>
          </a:extLst>
        </p:cNvPr>
        <p:cNvGrpSpPr/>
        <p:nvPr/>
      </p:nvGrpSpPr>
      <p:grpSpPr>
        <a:xfrm>
          <a:off x="0" y="0"/>
          <a:ext cx="0" cy="0"/>
          <a:chOff x="0" y="0"/>
          <a:chExt cx="0" cy="0"/>
        </a:xfrm>
      </p:grpSpPr>
      <p:pic>
        <p:nvPicPr>
          <p:cNvPr id="12290" name="Picture 6" descr="Basic Template Base">
            <a:extLst>
              <a:ext uri="{FF2B5EF4-FFF2-40B4-BE49-F238E27FC236}">
                <a16:creationId xmlns:a16="http://schemas.microsoft.com/office/drawing/2014/main" id="{1F8E4740-5695-457F-3310-8B71FDFE7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2">
            <a:extLst>
              <a:ext uri="{FF2B5EF4-FFF2-40B4-BE49-F238E27FC236}">
                <a16:creationId xmlns:a16="http://schemas.microsoft.com/office/drawing/2014/main" id="{82183EA6-D52F-955E-1D3D-FCFBAE1A96E5}"/>
              </a:ext>
            </a:extLst>
          </p:cNvPr>
          <p:cNvSpPr>
            <a:spLocks noGrp="1" noChangeArrowheads="1"/>
          </p:cNvSpPr>
          <p:nvPr>
            <p:ph idx="1"/>
          </p:nvPr>
        </p:nvSpPr>
        <p:spPr>
          <a:xfrm>
            <a:off x="457200" y="1257300"/>
            <a:ext cx="8229600" cy="4648200"/>
          </a:xfrm>
        </p:spPr>
        <p:txBody>
          <a:bodyPr/>
          <a:lstStyle/>
          <a:p>
            <a:pPr marL="0" indent="0">
              <a:buFontTx/>
              <a:buNone/>
            </a:pPr>
            <a:r>
              <a:rPr lang="en-US" sz="2400" b="1" dirty="0">
                <a:latin typeface="Amasis MT Pro" panose="02040504050005020304" pitchFamily="18" charset="0"/>
                <a:ea typeface="DengXian" panose="02010600030101010101" pitchFamily="2" charset="-122"/>
              </a:rPr>
              <a:t>Holistic Wellness Treatment</a:t>
            </a:r>
            <a:r>
              <a:rPr lang="en-US" sz="2400" dirty="0">
                <a:latin typeface="Amasis MT Pro" panose="02040504050005020304" pitchFamily="18" charset="0"/>
                <a:ea typeface="DengXian" panose="02010600030101010101" pitchFamily="2" charset="-122"/>
              </a:rPr>
              <a:t> </a:t>
            </a:r>
          </a:p>
          <a:p>
            <a:pPr marL="0" indent="0">
              <a:buFontTx/>
              <a:buNone/>
            </a:pPr>
            <a:r>
              <a:rPr lang="en-US" sz="2400" dirty="0">
                <a:latin typeface="Aptos Display" panose="020B0004020202020204" pitchFamily="34" charset="0"/>
                <a:ea typeface="DengXian" panose="02010600030101010101" pitchFamily="2" charset="-122"/>
              </a:rPr>
              <a:t>Offers holistic wellness treatments, including acupuncture, to support clients’ mental, physical, and emotional wellbeing.  These culturally grounded approaches can help reduce stress, manage pain, support relaxation, and complement each client’s path toward healing and </a:t>
            </a:r>
            <a:r>
              <a:rPr lang="en-US" sz="2400">
                <a:latin typeface="Aptos Display" panose="020B0004020202020204" pitchFamily="34" charset="0"/>
                <a:ea typeface="DengXian" panose="02010600030101010101" pitchFamily="2" charset="-122"/>
              </a:rPr>
              <a:t>recovery.</a:t>
            </a:r>
          </a:p>
          <a:p>
            <a:pPr marL="0" indent="0">
              <a:buFontTx/>
              <a:buNone/>
            </a:pPr>
            <a:endParaRPr lang="en-US" sz="2400" dirty="0">
              <a:latin typeface="Aptos Display" panose="020B0004020202020204" pitchFamily="34" charset="0"/>
              <a:ea typeface="DengXian" panose="02010600030101010101" pitchFamily="2" charset="-122"/>
            </a:endParaRPr>
          </a:p>
          <a:p>
            <a:pPr marL="0" indent="0">
              <a:buFontTx/>
              <a:buNone/>
            </a:pPr>
            <a:r>
              <a:rPr lang="en-US" sz="2400" b="1" dirty="0">
                <a:latin typeface="Amasis MT Pro" panose="02040504050005020304" pitchFamily="18" charset="0"/>
                <a:ea typeface="DengXian" panose="02010600030101010101" pitchFamily="2" charset="-122"/>
              </a:rPr>
              <a:t>Acupuncture Services </a:t>
            </a:r>
          </a:p>
          <a:p>
            <a:pPr marL="0" indent="0">
              <a:buFontTx/>
              <a:buNone/>
            </a:pPr>
            <a:r>
              <a:rPr lang="en-US" sz="2400" dirty="0">
                <a:latin typeface="Aptos Display" panose="020B0004020202020204" pitchFamily="34" charset="0"/>
                <a:ea typeface="DengXian" panose="02010600030101010101" pitchFamily="2" charset="-122"/>
              </a:rPr>
              <a:t>On-site acupuncture treatments help clients release physiological stress, reduce bodily chronic pain, and alleviate deep-seated mental distress.</a:t>
            </a:r>
          </a:p>
          <a:p>
            <a:pPr marL="0" indent="0">
              <a:buFontTx/>
              <a:buNone/>
            </a:pPr>
            <a:endParaRPr lang="en-US" altLang="en-US" sz="900" dirty="0">
              <a:latin typeface="DengXian" panose="02010600030101010101" pitchFamily="2" charset="-122"/>
              <a:ea typeface="DengXian" panose="02010600030101010101" pitchFamily="2" charset="-122"/>
              <a:cs typeface="Arial" panose="020B0604020202020204" pitchFamily="34" charset="0"/>
            </a:endParaRPr>
          </a:p>
        </p:txBody>
      </p:sp>
      <p:sp>
        <p:nvSpPr>
          <p:cNvPr id="12292" name="Rectangle 2">
            <a:extLst>
              <a:ext uri="{FF2B5EF4-FFF2-40B4-BE49-F238E27FC236}">
                <a16:creationId xmlns:a16="http://schemas.microsoft.com/office/drawing/2014/main" id="{EBCED3F5-A2AF-C1CC-7E7B-E24C1006F2D6}"/>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FontTx/>
              <a:buNone/>
            </a:pPr>
            <a:r>
              <a:rPr lang="en-US" b="1" dirty="0">
                <a:latin typeface="Amasis MT Pro" panose="02040504050005020304" pitchFamily="18" charset="0"/>
                <a:ea typeface="DengXian" panose="02010600030101010101" pitchFamily="2" charset="-122"/>
              </a:rPr>
              <a:t>Holistic wellness Treatments</a:t>
            </a:r>
            <a:endParaRPr lang="en-US" altLang="ko-KR" sz="2800" b="1" dirty="0">
              <a:solidFill>
                <a:schemeClr val="bg2"/>
              </a:solidFill>
              <a:latin typeface="Amasis MT Pro" panose="02040504050005020304" pitchFamily="18"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3437795862"/>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0FACE-4F53-9858-0A53-2FC7B20F8D1C}"/>
            </a:ext>
          </a:extLst>
        </p:cNvPr>
        <p:cNvGrpSpPr/>
        <p:nvPr/>
      </p:nvGrpSpPr>
      <p:grpSpPr>
        <a:xfrm>
          <a:off x="0" y="0"/>
          <a:ext cx="0" cy="0"/>
          <a:chOff x="0" y="0"/>
          <a:chExt cx="0" cy="0"/>
        </a:xfrm>
      </p:grpSpPr>
      <p:pic>
        <p:nvPicPr>
          <p:cNvPr id="12290" name="Picture 6" descr="Basic Template Base">
            <a:extLst>
              <a:ext uri="{FF2B5EF4-FFF2-40B4-BE49-F238E27FC236}">
                <a16:creationId xmlns:a16="http://schemas.microsoft.com/office/drawing/2014/main" id="{897B2BFC-C700-D6EF-0BFE-3D370487C8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2">
            <a:extLst>
              <a:ext uri="{FF2B5EF4-FFF2-40B4-BE49-F238E27FC236}">
                <a16:creationId xmlns:a16="http://schemas.microsoft.com/office/drawing/2014/main" id="{6C715FEA-A7C0-3856-F016-4ECB58E0426D}"/>
              </a:ext>
            </a:extLst>
          </p:cNvPr>
          <p:cNvSpPr>
            <a:spLocks noGrp="1" noChangeArrowheads="1"/>
          </p:cNvSpPr>
          <p:nvPr>
            <p:ph idx="1"/>
          </p:nvPr>
        </p:nvSpPr>
        <p:spPr>
          <a:xfrm>
            <a:off x="457200" y="1295400"/>
            <a:ext cx="8305800" cy="4724400"/>
          </a:xfrm>
        </p:spPr>
        <p:txBody>
          <a:bodyPr/>
          <a:lstStyle/>
          <a:p>
            <a:pPr marL="0" indent="0">
              <a:buNone/>
            </a:pPr>
            <a:r>
              <a:rPr lang="en-US" sz="2400" b="1" dirty="0">
                <a:latin typeface="Amasis MT Pro" panose="02040504050005020304" pitchFamily="18" charset="0"/>
                <a:ea typeface="DengXian" panose="02010600030101010101" pitchFamily="2" charset="-122"/>
              </a:rPr>
              <a:t>Social Determinants of Health</a:t>
            </a:r>
          </a:p>
          <a:p>
            <a:pPr marL="0" indent="0">
              <a:buNone/>
            </a:pPr>
            <a:r>
              <a:rPr lang="en-US" sz="2400" dirty="0">
                <a:latin typeface="Aptos Display" panose="020B0004020202020204" pitchFamily="34" charset="0"/>
                <a:ea typeface="DengXian" panose="02010600030101010101" pitchFamily="2" charset="-122"/>
              </a:rPr>
              <a:t>Recovery goes far beyond therapeutic counseling. True outpatient success requires stable income and secure living arrangements to remove survival stress.</a:t>
            </a:r>
          </a:p>
          <a:p>
            <a:pPr marL="0" indent="0">
              <a:buNone/>
            </a:pPr>
            <a:r>
              <a:rPr lang="en-US" sz="2400" b="1" dirty="0">
                <a:latin typeface="Amasis MT Pro" panose="02040504050005020304" pitchFamily="18" charset="0"/>
                <a:ea typeface="DengXian" panose="02010600030101010101" pitchFamily="2" charset="-122"/>
              </a:rPr>
              <a:t>Supported Employment</a:t>
            </a:r>
            <a:r>
              <a:rPr lang="en-US" sz="2400" dirty="0">
                <a:latin typeface="Amasis MT Pro" panose="02040504050005020304" pitchFamily="18" charset="0"/>
                <a:ea typeface="DengXian" panose="02010600030101010101" pitchFamily="2" charset="-122"/>
              </a:rPr>
              <a:t> </a:t>
            </a:r>
          </a:p>
          <a:p>
            <a:pPr marL="0" indent="0">
              <a:buNone/>
            </a:pPr>
            <a:r>
              <a:rPr lang="en-US" sz="2400" dirty="0">
                <a:latin typeface="Aptos Display" panose="020B0004020202020204" pitchFamily="34" charset="0"/>
                <a:ea typeface="DengXian" panose="02010600030101010101" pitchFamily="2" charset="-122"/>
              </a:rPr>
              <a:t>We partner to assist clients with psychiatric diagnoses in obtaining competitive and meaningful local careers.</a:t>
            </a:r>
          </a:p>
          <a:p>
            <a:pPr marL="0" indent="0">
              <a:buNone/>
            </a:pPr>
            <a:r>
              <a:rPr lang="en-US" sz="2400" b="1" dirty="0">
                <a:latin typeface="Amasis MT Pro" panose="02040504050005020304" pitchFamily="18" charset="0"/>
                <a:ea typeface="DengXian" panose="02010600030101010101" pitchFamily="2" charset="-122"/>
              </a:rPr>
              <a:t>Housing &amp; Day Activities</a:t>
            </a:r>
            <a:r>
              <a:rPr lang="en-US" sz="2400" dirty="0">
                <a:latin typeface="Amasis MT Pro" panose="02040504050005020304" pitchFamily="18" charset="0"/>
                <a:ea typeface="DengXian" panose="02010600030101010101" pitchFamily="2" charset="-122"/>
              </a:rPr>
              <a:t> </a:t>
            </a:r>
          </a:p>
          <a:p>
            <a:pPr marL="0" indent="0">
              <a:buNone/>
            </a:pPr>
            <a:r>
              <a:rPr lang="en-US" sz="2400" dirty="0">
                <a:latin typeface="Aptos Display" panose="020B0004020202020204" pitchFamily="34" charset="0"/>
                <a:ea typeface="DengXian" panose="02010600030101010101" pitchFamily="2" charset="-122"/>
              </a:rPr>
              <a:t>Direct assistance is provided for stable </a:t>
            </a:r>
          </a:p>
          <a:p>
            <a:pPr marL="0" indent="0">
              <a:buNone/>
            </a:pPr>
            <a:r>
              <a:rPr lang="en-US" sz="2400" dirty="0">
                <a:latin typeface="Aptos Display" panose="020B0004020202020204" pitchFamily="34" charset="0"/>
                <a:ea typeface="DengXian" panose="02010600030101010101" pitchFamily="2" charset="-122"/>
              </a:rPr>
              <a:t>housing navigation, coupled with social </a:t>
            </a:r>
          </a:p>
          <a:p>
            <a:pPr marL="0" indent="0">
              <a:buNone/>
            </a:pPr>
            <a:r>
              <a:rPr lang="en-US" sz="2400" dirty="0">
                <a:latin typeface="Aptos Display" panose="020B0004020202020204" pitchFamily="34" charset="0"/>
                <a:ea typeface="DengXian" panose="02010600030101010101" pitchFamily="2" charset="-122"/>
              </a:rPr>
              <a:t>integration activities at Club Bamboo Senior Center. </a:t>
            </a:r>
          </a:p>
          <a:p>
            <a:pPr marL="0" indent="0">
              <a:buFontTx/>
              <a:buNone/>
            </a:pPr>
            <a:endParaRPr lang="en-US" altLang="en-US" sz="10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2292" name="Rectangle 2">
            <a:extLst>
              <a:ext uri="{FF2B5EF4-FFF2-40B4-BE49-F238E27FC236}">
                <a16:creationId xmlns:a16="http://schemas.microsoft.com/office/drawing/2014/main" id="{1BDC3077-C74A-4FBC-949D-8F52F7C68E06}"/>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None/>
            </a:pPr>
            <a:endParaRPr lang="en-US" b="1" dirty="0">
              <a:latin typeface="DengXian" panose="02010600030101010101" pitchFamily="2" charset="-122"/>
              <a:ea typeface="DengXian" panose="02010600030101010101" pitchFamily="2" charset="-122"/>
            </a:endParaRPr>
          </a:p>
          <a:p>
            <a:pPr algn="ctr" eaLnBrk="1" hangingPunct="1">
              <a:spcBef>
                <a:spcPct val="0"/>
              </a:spcBef>
              <a:buNone/>
            </a:pPr>
            <a:r>
              <a:rPr lang="en-US" b="1" dirty="0">
                <a:latin typeface="Amasis MT Pro" panose="02040504050005020304" pitchFamily="18" charset="0"/>
                <a:ea typeface="DengXian" panose="02010600030101010101" pitchFamily="2" charset="-122"/>
              </a:rPr>
              <a:t>Socioeconomic Security</a:t>
            </a:r>
          </a:p>
          <a:p>
            <a:pPr algn="ctr" eaLnBrk="1" hangingPunct="1">
              <a:spcBef>
                <a:spcPct val="0"/>
              </a:spcBef>
              <a:buFontTx/>
              <a:buNone/>
            </a:pPr>
            <a:endParaRPr lang="en-US" altLang="ko-KR" sz="2800" b="1" dirty="0">
              <a:solidFill>
                <a:schemeClr val="bg2"/>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C134D75-3C6B-2C8A-E436-938AF5EA10E1}"/>
              </a:ext>
            </a:extLst>
          </p:cNvPr>
          <p:cNvPicPr>
            <a:picLocks noChangeAspect="1"/>
          </p:cNvPicPr>
          <p:nvPr/>
        </p:nvPicPr>
        <p:blipFill>
          <a:blip r:embed="rId4"/>
          <a:stretch>
            <a:fillRect/>
          </a:stretch>
        </p:blipFill>
        <p:spPr>
          <a:xfrm>
            <a:off x="6246963" y="3962400"/>
            <a:ext cx="2425460" cy="1447799"/>
          </a:xfrm>
          <a:prstGeom prst="rect">
            <a:avLst/>
          </a:prstGeom>
        </p:spPr>
      </p:pic>
    </p:spTree>
    <p:extLst>
      <p:ext uri="{BB962C8B-B14F-4D97-AF65-F5344CB8AC3E}">
        <p14:creationId xmlns:p14="http://schemas.microsoft.com/office/powerpoint/2010/main" val="203099673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3F9E-1BED-0732-6D62-6025AEE1D758}"/>
            </a:ext>
          </a:extLst>
        </p:cNvPr>
        <p:cNvGrpSpPr/>
        <p:nvPr/>
      </p:nvGrpSpPr>
      <p:grpSpPr>
        <a:xfrm>
          <a:off x="0" y="0"/>
          <a:ext cx="0" cy="0"/>
          <a:chOff x="0" y="0"/>
          <a:chExt cx="0" cy="0"/>
        </a:xfrm>
      </p:grpSpPr>
      <p:pic>
        <p:nvPicPr>
          <p:cNvPr id="12290" name="Picture 6" descr="Basic Template Base">
            <a:extLst>
              <a:ext uri="{FF2B5EF4-FFF2-40B4-BE49-F238E27FC236}">
                <a16:creationId xmlns:a16="http://schemas.microsoft.com/office/drawing/2014/main" id="{B196C860-3077-9988-C1E9-A5AD46A49A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2">
            <a:extLst>
              <a:ext uri="{FF2B5EF4-FFF2-40B4-BE49-F238E27FC236}">
                <a16:creationId xmlns:a16="http://schemas.microsoft.com/office/drawing/2014/main" id="{478B9845-F45B-7C65-592D-C4CC46B511E9}"/>
              </a:ext>
            </a:extLst>
          </p:cNvPr>
          <p:cNvSpPr>
            <a:spLocks noGrp="1" noChangeArrowheads="1"/>
          </p:cNvSpPr>
          <p:nvPr>
            <p:ph idx="1"/>
          </p:nvPr>
        </p:nvSpPr>
        <p:spPr>
          <a:xfrm>
            <a:off x="380999" y="1295400"/>
            <a:ext cx="8382000" cy="4648200"/>
          </a:xfrm>
        </p:spPr>
        <p:txBody>
          <a:bodyPr/>
          <a:lstStyle/>
          <a:p>
            <a:pPr marL="0" indent="0">
              <a:buFontTx/>
              <a:buNone/>
            </a:pPr>
            <a:endParaRPr lang="en-US" altLang="en-US" sz="1000" dirty="0">
              <a:latin typeface="Arial" panose="020B0604020202020204" pitchFamily="34" charset="0"/>
              <a:ea typeface="ＭＳ Ｐゴシック" panose="020B0600070205080204" pitchFamily="34" charset="-128"/>
              <a:cs typeface="Arial" panose="020B0604020202020204" pitchFamily="34" charset="0"/>
            </a:endParaRPr>
          </a:p>
          <a:p>
            <a:pPr marL="0" indent="0">
              <a:buFontTx/>
              <a:buNone/>
            </a:pPr>
            <a:endParaRPr lang="en-US" altLang="en-US" sz="10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2292" name="Rectangle 2">
            <a:extLst>
              <a:ext uri="{FF2B5EF4-FFF2-40B4-BE49-F238E27FC236}">
                <a16:creationId xmlns:a16="http://schemas.microsoft.com/office/drawing/2014/main" id="{63BA7E00-499D-552F-DA52-D6EA32AC249D}"/>
              </a:ext>
            </a:extLst>
          </p:cNvPr>
          <p:cNvSpPr>
            <a:spLocks noChangeArrowheads="1"/>
          </p:cNvSpPr>
          <p:nvPr/>
        </p:nvSpPr>
        <p:spPr bwMode="auto">
          <a:xfrm>
            <a:off x="990600" y="304800"/>
            <a:ext cx="7315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Berlin Sans FB" panose="020E0602020502020306" pitchFamily="34" charset="0"/>
                <a:ea typeface="ＭＳ Ｐゴシック" panose="020B0600070205080204" pitchFamily="34" charset="-128"/>
              </a:defRPr>
            </a:lvl1pPr>
            <a:lvl2pPr marL="742950" indent="-285750">
              <a:spcBef>
                <a:spcPct val="20000"/>
              </a:spcBef>
              <a:buChar char="–"/>
              <a:defRPr sz="2800">
                <a:solidFill>
                  <a:schemeClr val="tx1"/>
                </a:solidFill>
                <a:latin typeface="Berlin Sans FB" panose="020E0602020502020306" pitchFamily="34" charset="0"/>
                <a:ea typeface="ＭＳ Ｐゴシック" panose="020B0600070205080204" pitchFamily="34" charset="-128"/>
              </a:defRPr>
            </a:lvl2pPr>
            <a:lvl3pPr marL="1143000" indent="-228600">
              <a:spcBef>
                <a:spcPct val="20000"/>
              </a:spcBef>
              <a:buChar char="•"/>
              <a:defRPr sz="2400">
                <a:solidFill>
                  <a:schemeClr val="tx1"/>
                </a:solidFill>
                <a:latin typeface="Berlin Sans FB" panose="020E0602020502020306" pitchFamily="34" charset="0"/>
                <a:ea typeface="ＭＳ Ｐゴシック" panose="020B0600070205080204" pitchFamily="34" charset="-128"/>
              </a:defRPr>
            </a:lvl3pPr>
            <a:lvl4pPr marL="16002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4pPr>
            <a:lvl5pPr marL="2057400" indent="-228600">
              <a:spcBef>
                <a:spcPct val="20000"/>
              </a:spcBef>
              <a:buChar char="»"/>
              <a:defRPr sz="2000">
                <a:solidFill>
                  <a:schemeClr val="tx1"/>
                </a:solidFill>
                <a:latin typeface="Berlin Sans FB" panose="020E0602020502020306"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Berlin Sans FB" panose="020E0602020502020306" pitchFamily="34" charset="0"/>
                <a:ea typeface="ＭＳ Ｐゴシック" panose="020B0600070205080204" pitchFamily="34" charset="-128"/>
              </a:defRPr>
            </a:lvl9pPr>
          </a:lstStyle>
          <a:p>
            <a:pPr algn="ctr" eaLnBrk="1" hangingPunct="1">
              <a:spcBef>
                <a:spcPct val="0"/>
              </a:spcBef>
              <a:buNone/>
            </a:pPr>
            <a:endParaRPr lang="en-US" b="1" dirty="0">
              <a:latin typeface="DengXian" panose="02010600030101010101" pitchFamily="2" charset="-122"/>
              <a:ea typeface="DengXian" panose="02010600030101010101" pitchFamily="2" charset="-122"/>
            </a:endParaRPr>
          </a:p>
          <a:p>
            <a:pPr algn="ctr" eaLnBrk="1" hangingPunct="1">
              <a:spcBef>
                <a:spcPct val="0"/>
              </a:spcBef>
              <a:buNone/>
            </a:pPr>
            <a:r>
              <a:rPr lang="en-US" b="1" dirty="0">
                <a:latin typeface="Amasis MT Pro" panose="02040504050005020304" pitchFamily="18" charset="0"/>
                <a:ea typeface="DengXian" panose="02010600030101010101" pitchFamily="2" charset="-122"/>
              </a:rPr>
              <a:t>Program Eligibility &amp; Coverage</a:t>
            </a:r>
          </a:p>
          <a:p>
            <a:pPr algn="ctr" eaLnBrk="1" hangingPunct="1">
              <a:spcBef>
                <a:spcPct val="0"/>
              </a:spcBef>
              <a:buFontTx/>
              <a:buNone/>
            </a:pPr>
            <a:endParaRPr lang="en-US" altLang="ko-KR" sz="2800" b="1" dirty="0">
              <a:solidFill>
                <a:schemeClr val="bg2"/>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7059483D-BE1E-5E9B-6EC2-F853F03AE298}"/>
              </a:ext>
            </a:extLst>
          </p:cNvPr>
          <p:cNvGraphicFramePr>
            <a:graphicFrameLocks noGrp="1"/>
          </p:cNvGraphicFramePr>
          <p:nvPr>
            <p:extLst>
              <p:ext uri="{D42A27DB-BD31-4B8C-83A1-F6EECF244321}">
                <p14:modId xmlns:p14="http://schemas.microsoft.com/office/powerpoint/2010/main" val="3583245842"/>
              </p:ext>
            </p:extLst>
          </p:nvPr>
        </p:nvGraphicFramePr>
        <p:xfrm>
          <a:off x="457200" y="1295400"/>
          <a:ext cx="8229600" cy="4648199"/>
        </p:xfrm>
        <a:graphic>
          <a:graphicData uri="http://schemas.openxmlformats.org/drawingml/2006/table">
            <a:tbl>
              <a:tblPr firstRow="1" bandRow="1">
                <a:tableStyleId>{6E25E649-3F16-4E02-A733-19D2CDBF48F0}</a:tableStyleId>
              </a:tblPr>
              <a:tblGrid>
                <a:gridCol w="2743200">
                  <a:extLst>
                    <a:ext uri="{9D8B030D-6E8A-4147-A177-3AD203B41FA5}">
                      <a16:colId xmlns:a16="http://schemas.microsoft.com/office/drawing/2014/main" val="2461594205"/>
                    </a:ext>
                  </a:extLst>
                </a:gridCol>
                <a:gridCol w="2743200">
                  <a:extLst>
                    <a:ext uri="{9D8B030D-6E8A-4147-A177-3AD203B41FA5}">
                      <a16:colId xmlns:a16="http://schemas.microsoft.com/office/drawing/2014/main" val="2483788426"/>
                    </a:ext>
                  </a:extLst>
                </a:gridCol>
                <a:gridCol w="2743200">
                  <a:extLst>
                    <a:ext uri="{9D8B030D-6E8A-4147-A177-3AD203B41FA5}">
                      <a16:colId xmlns:a16="http://schemas.microsoft.com/office/drawing/2014/main" val="2765476267"/>
                    </a:ext>
                  </a:extLst>
                </a:gridCol>
              </a:tblGrid>
              <a:tr h="703346">
                <a:tc>
                  <a:txBody>
                    <a:bodyPr/>
                    <a:lstStyle/>
                    <a:p>
                      <a:pPr algn="ctr"/>
                      <a:r>
                        <a:rPr lang="en-US" sz="2000" dirty="0">
                          <a:solidFill>
                            <a:schemeClr val="tx1"/>
                          </a:solidFill>
                          <a:latin typeface="Amasis MT Pro" panose="02040504050005020304" pitchFamily="18" charset="0"/>
                        </a:rPr>
                        <a:t>Coverage Type </a:t>
                      </a:r>
                    </a:p>
                  </a:txBody>
                  <a:tcPr/>
                </a:tc>
                <a:tc>
                  <a:txBody>
                    <a:bodyPr/>
                    <a:lstStyle/>
                    <a:p>
                      <a:pPr algn="ctr"/>
                      <a:r>
                        <a:rPr lang="en-US" sz="2000" dirty="0">
                          <a:solidFill>
                            <a:schemeClr val="tx1"/>
                          </a:solidFill>
                          <a:latin typeface="Amasis MT Pro" panose="02040504050005020304" pitchFamily="18" charset="0"/>
                        </a:rPr>
                        <a:t>Program Eligibility Context </a:t>
                      </a:r>
                    </a:p>
                  </a:txBody>
                  <a:tcPr/>
                </a:tc>
                <a:tc>
                  <a:txBody>
                    <a:bodyPr/>
                    <a:lstStyle/>
                    <a:p>
                      <a:pPr algn="ctr"/>
                      <a:r>
                        <a:rPr lang="en-US" sz="2000" dirty="0">
                          <a:solidFill>
                            <a:schemeClr val="tx1"/>
                          </a:solidFill>
                          <a:latin typeface="Amasis MT Pro" panose="02040504050005020304" pitchFamily="18" charset="0"/>
                        </a:rPr>
                        <a:t>Service Availability Tier </a:t>
                      </a:r>
                    </a:p>
                  </a:txBody>
                  <a:tcPr/>
                </a:tc>
                <a:extLst>
                  <a:ext uri="{0D108BD9-81ED-4DB2-BD59-A6C34878D82A}">
                    <a16:rowId xmlns:a16="http://schemas.microsoft.com/office/drawing/2014/main" val="2078801871"/>
                  </a:ext>
                </a:extLst>
              </a:tr>
              <a:tr h="1314951">
                <a:tc>
                  <a:txBody>
                    <a:bodyPr/>
                    <a:lstStyle/>
                    <a:p>
                      <a:r>
                        <a:rPr lang="en-US" sz="2000" b="0" dirty="0">
                          <a:latin typeface="Aptos Display" panose="020B0004020202020204" pitchFamily="34" charset="0"/>
                        </a:rPr>
                        <a:t>WA Apple Health (Medicaid) </a:t>
                      </a:r>
                    </a:p>
                    <a:p>
                      <a:endParaRPr lang="en-US" sz="2000" b="0" dirty="0">
                        <a:latin typeface="Aptos Display" panose="020B0004020202020204" pitchFamily="34" charset="0"/>
                      </a:endParaRPr>
                    </a:p>
                  </a:txBody>
                  <a:tcPr/>
                </a:tc>
                <a:tc>
                  <a:txBody>
                    <a:bodyPr/>
                    <a:lstStyle/>
                    <a:p>
                      <a:r>
                        <a:rPr lang="en-US" sz="2000" dirty="0">
                          <a:latin typeface="Aptos Display" panose="020B0004020202020204" pitchFamily="34" charset="0"/>
                        </a:rPr>
                        <a:t>All eligible King County residents with Medicaid benefits</a:t>
                      </a:r>
                    </a:p>
                    <a:p>
                      <a:endParaRPr lang="en-US" sz="2000" dirty="0">
                        <a:latin typeface="Aptos Display" panose="020B0004020202020204" pitchFamily="34" charset="0"/>
                      </a:endParaRPr>
                    </a:p>
                  </a:txBody>
                  <a:tcPr/>
                </a:tc>
                <a:tc>
                  <a:txBody>
                    <a:bodyPr/>
                    <a:lstStyle/>
                    <a:p>
                      <a:r>
                        <a:rPr lang="en-US" sz="2000" dirty="0">
                          <a:latin typeface="Aptos Display" panose="020B0004020202020204" pitchFamily="34" charset="0"/>
                        </a:rPr>
                        <a:t>Fully covered core services </a:t>
                      </a:r>
                    </a:p>
                  </a:txBody>
                  <a:tcPr/>
                </a:tc>
                <a:extLst>
                  <a:ext uri="{0D108BD9-81ED-4DB2-BD59-A6C34878D82A}">
                    <a16:rowId xmlns:a16="http://schemas.microsoft.com/office/drawing/2014/main" val="903352688"/>
                  </a:ext>
                </a:extLst>
              </a:tr>
              <a:tr h="1314951">
                <a:tc>
                  <a:txBody>
                    <a:bodyPr/>
                    <a:lstStyle/>
                    <a:p>
                      <a:r>
                        <a:rPr lang="en-US" sz="2000" b="0" dirty="0">
                          <a:latin typeface="Aptos Display" panose="020B0004020202020204" pitchFamily="34" charset="0"/>
                        </a:rPr>
                        <a:t>Low-Income (Uninsured)</a:t>
                      </a:r>
                    </a:p>
                    <a:p>
                      <a:endParaRPr lang="en-US" sz="2000" b="0" dirty="0">
                        <a:latin typeface="Aptos Display" panose="020B0004020202020204" pitchFamily="34" charset="0"/>
                      </a:endParaRPr>
                    </a:p>
                  </a:txBody>
                  <a:tcPr/>
                </a:tc>
                <a:tc>
                  <a:txBody>
                    <a:bodyPr/>
                    <a:lstStyle/>
                    <a:p>
                      <a:r>
                        <a:rPr lang="en-US" sz="2000" dirty="0">
                          <a:latin typeface="Aptos Display" panose="020B0004020202020204" pitchFamily="34" charset="0"/>
                        </a:rPr>
                        <a:t>King County residents experiencing financial difficulties </a:t>
                      </a:r>
                    </a:p>
                    <a:p>
                      <a:endParaRPr lang="en-US" sz="2000" dirty="0">
                        <a:latin typeface="Aptos Display" panose="020B0004020202020204" pitchFamily="34" charset="0"/>
                      </a:endParaRPr>
                    </a:p>
                  </a:txBody>
                  <a:tcPr/>
                </a:tc>
                <a:tc>
                  <a:txBody>
                    <a:bodyPr/>
                    <a:lstStyle/>
                    <a:p>
                      <a:r>
                        <a:rPr lang="en-US" sz="2000" dirty="0">
                          <a:latin typeface="Aptos Display" panose="020B0004020202020204" pitchFamily="34" charset="0"/>
                        </a:rPr>
                        <a:t>Services adjust based on grant funding availability </a:t>
                      </a:r>
                    </a:p>
                  </a:txBody>
                  <a:tcPr/>
                </a:tc>
                <a:extLst>
                  <a:ext uri="{0D108BD9-81ED-4DB2-BD59-A6C34878D82A}">
                    <a16:rowId xmlns:a16="http://schemas.microsoft.com/office/drawing/2014/main" val="1820199905"/>
                  </a:ext>
                </a:extLst>
              </a:tr>
              <a:tr h="1314951">
                <a:tc>
                  <a:txBody>
                    <a:bodyPr/>
                    <a:lstStyle/>
                    <a:p>
                      <a:r>
                        <a:rPr lang="en-US" sz="2000" b="0" dirty="0">
                          <a:latin typeface="Aptos Display" panose="020B0004020202020204" pitchFamily="34" charset="0"/>
                        </a:rPr>
                        <a:t>Commercial Insurance </a:t>
                      </a:r>
                    </a:p>
                    <a:p>
                      <a:endParaRPr lang="en-US" sz="2000" b="0" dirty="0">
                        <a:latin typeface="Aptos Display" panose="020B0004020202020204" pitchFamily="34" charset="0"/>
                      </a:endParaRPr>
                    </a:p>
                  </a:txBody>
                  <a:tcPr/>
                </a:tc>
                <a:tc>
                  <a:txBody>
                    <a:bodyPr/>
                    <a:lstStyle/>
                    <a:p>
                      <a:r>
                        <a:rPr lang="en-US" sz="2000" dirty="0">
                          <a:latin typeface="Aptos Display" panose="020B0004020202020204" pitchFamily="34" charset="0"/>
                        </a:rPr>
                        <a:t>Individuals, couples, or families seeking outpatient care</a:t>
                      </a:r>
                    </a:p>
                    <a:p>
                      <a:endParaRPr lang="en-US" sz="2000" dirty="0">
                        <a:latin typeface="Aptos Display" panose="020B0004020202020204" pitchFamily="34" charset="0"/>
                      </a:endParaRPr>
                    </a:p>
                  </a:txBody>
                  <a:tcPr/>
                </a:tc>
                <a:tc>
                  <a:txBody>
                    <a:bodyPr/>
                    <a:lstStyle/>
                    <a:p>
                      <a:r>
                        <a:rPr lang="en-US" sz="2000" dirty="0">
                          <a:latin typeface="Aptos Display" panose="020B0004020202020204" pitchFamily="34" charset="0"/>
                        </a:rPr>
                        <a:t>Direct referrals accommodated through ACRS Therapy Associates </a:t>
                      </a:r>
                    </a:p>
                  </a:txBody>
                  <a:tcPr/>
                </a:tc>
                <a:extLst>
                  <a:ext uri="{0D108BD9-81ED-4DB2-BD59-A6C34878D82A}">
                    <a16:rowId xmlns:a16="http://schemas.microsoft.com/office/drawing/2014/main" val="2624945440"/>
                  </a:ext>
                </a:extLst>
              </a:tr>
            </a:tbl>
          </a:graphicData>
        </a:graphic>
      </p:graphicFrame>
    </p:spTree>
    <p:extLst>
      <p:ext uri="{BB962C8B-B14F-4D97-AF65-F5344CB8AC3E}">
        <p14:creationId xmlns:p14="http://schemas.microsoft.com/office/powerpoint/2010/main" val="578529480"/>
      </p:ext>
    </p:extLst>
  </p:cSld>
  <p:clrMapOvr>
    <a:masterClrMapping/>
  </p:clrMapOvr>
  <p:transition spd="med">
    <p:fade/>
  </p:transition>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Berlin Sans FB"/>
        <a:ea typeface="MS PGothic"/>
        <a:cs typeface=""/>
      </a:majorFont>
      <a:minorFont>
        <a:latin typeface="Berlin Sans FB"/>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8DC8655F760D4FAD034ED96BD5BC30" ma:contentTypeVersion="12" ma:contentTypeDescription="Create a new document." ma:contentTypeScope="" ma:versionID="080617e8aa0cde31b45d9f3268284fa5">
  <xsd:schema xmlns:xsd="http://www.w3.org/2001/XMLSchema" xmlns:xs="http://www.w3.org/2001/XMLSchema" xmlns:p="http://schemas.microsoft.com/office/2006/metadata/properties" xmlns:ns3="c36cd9ff-a4ef-4792-a63f-fdac18bfdad9" xmlns:ns4="1c33b358-1686-457c-98d2-5734a3b8876c" targetNamespace="http://schemas.microsoft.com/office/2006/metadata/properties" ma:root="true" ma:fieldsID="c56edcd729e9a9ecdf581fe08f845d0d" ns3:_="" ns4:_="">
    <xsd:import namespace="c36cd9ff-a4ef-4792-a63f-fdac18bfdad9"/>
    <xsd:import namespace="1c33b358-1686-457c-98d2-5734a3b8876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6cd9ff-a4ef-4792-a63f-fdac18bfda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c33b358-1686-457c-98d2-5734a3b8876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855227-8172-4DEA-9B4C-C45FDEFED2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6cd9ff-a4ef-4792-a63f-fdac18bfdad9"/>
    <ds:schemaRef ds:uri="1c33b358-1686-457c-98d2-5734a3b887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81DDF5-2167-4260-85D9-5A8EC513C5A6}">
  <ds:schemaRefs>
    <ds:schemaRef ds:uri="http://www.w3.org/XML/1998/namespace"/>
    <ds:schemaRef ds:uri="http://purl.org/dc/dcmitype/"/>
    <ds:schemaRef ds:uri="http://purl.org/dc/elements/1.1/"/>
    <ds:schemaRef ds:uri="1c33b358-1686-457c-98d2-5734a3b8876c"/>
    <ds:schemaRef ds:uri="http://schemas.microsoft.com/office/2006/documentManagement/types"/>
    <ds:schemaRef ds:uri="http://schemas.microsoft.com/office/infopath/2007/PartnerControls"/>
    <ds:schemaRef ds:uri="http://schemas.openxmlformats.org/package/2006/metadata/core-properties"/>
    <ds:schemaRef ds:uri="c36cd9ff-a4ef-4792-a63f-fdac18bfdad9"/>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f1f00b20-8254-43bb-b4d8-98dc59436394}" enabled="0" method="" siteId="{f1f00b20-8254-43bb-b4d8-98dc59436394}" removed="1"/>
</clbl:labelList>
</file>

<file path=docProps/app.xml><?xml version="1.0" encoding="utf-8"?>
<Properties xmlns="http://schemas.openxmlformats.org/officeDocument/2006/extended-properties" xmlns:vt="http://schemas.openxmlformats.org/officeDocument/2006/docPropsVTypes">
  <Template>Ion</Template>
  <TotalTime>4932</TotalTime>
  <Words>564</Words>
  <Application>Microsoft Office PowerPoint</Application>
  <PresentationFormat>On-screen Show (4:3)</PresentationFormat>
  <Paragraphs>91</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DengXian</vt:lpstr>
      <vt:lpstr>Amasis MT Pro</vt:lpstr>
      <vt:lpstr>Aptos Display</vt:lpstr>
      <vt:lpstr>Arial</vt:lpstr>
      <vt:lpstr>Berlin Sans FB</vt:lpstr>
      <vt:lpstr>Courier New</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Carina del Rosario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Carina del Rosario</dc:creator>
  <cp:lastModifiedBy>Tanya McGee</cp:lastModifiedBy>
  <cp:revision>458</cp:revision>
  <cp:lastPrinted>2015-03-04T00:37:47Z</cp:lastPrinted>
  <dcterms:created xsi:type="dcterms:W3CDTF">2007-06-19T04:13:56Z</dcterms:created>
  <dcterms:modified xsi:type="dcterms:W3CDTF">2026-07-21T20:18:53Z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0x010100138DC8655F760D4FAD034ED96BD5BC30</vt:lpwstr>
  </property>
  <property fmtid="{D5CDD505-2E9C-101B-9397-08002B2CF9AE}" pid="3" name="MSIP_Label_65cdb525-f29b-4395-879d-b5de2cb6a2f9_Enabled">
    <vt:lpwstr>true</vt:lpwstr>
  </property>
  <property fmtid="{D5CDD505-2E9C-101B-9397-08002B2CF9AE}" pid="4" name="MSIP_Label_65cdb525-f29b-4395-879d-b5de2cb6a2f9_SetDate">
    <vt:lpwstr>2026-07-21T20:18:53Z</vt:lpwstr>
  </property>
  <property fmtid="{D5CDD505-2E9C-101B-9397-08002B2CF9AE}" pid="5" name="MSIP_Label_65cdb525-f29b-4395-879d-b5de2cb6a2f9_Method">
    <vt:lpwstr>Standard</vt:lpwstr>
  </property>
  <property fmtid="{D5CDD505-2E9C-101B-9397-08002B2CF9AE}" pid="6" name="MSIP_Label_65cdb525-f29b-4395-879d-b5de2cb6a2f9_Name">
    <vt:lpwstr>Standard</vt:lpwstr>
  </property>
  <property fmtid="{D5CDD505-2E9C-101B-9397-08002B2CF9AE}" pid="7" name="MSIP_Label_65cdb525-f29b-4395-879d-b5de2cb6a2f9_SiteId">
    <vt:lpwstr>2f609eb9-39ed-439c-aae1-9d90f23e4ab5</vt:lpwstr>
  </property>
  <property fmtid="{D5CDD505-2E9C-101B-9397-08002B2CF9AE}" pid="8" name="MSIP_Label_65cdb525-f29b-4395-879d-b5de2cb6a2f9_ActionId">
    <vt:lpwstr>f4c3963f-f95b-4ff2-8c85-b4f61eca83dc</vt:lpwstr>
  </property>
  <property fmtid="{D5CDD505-2E9C-101B-9397-08002B2CF9AE}" pid="9" name="MSIP_Label_65cdb525-f29b-4395-879d-b5de2cb6a2f9_ContentBits">
    <vt:lpwstr>0</vt:lpwstr>
  </property>
  <property fmtid="{D5CDD505-2E9C-101B-9397-08002B2CF9AE}" pid="10" name="MSIP_Label_65cdb525-f29b-4395-879d-b5de2cb6a2f9_Tag">
    <vt:lpwstr>10, 3, 0, 1</vt:lpwstr>
  </property>
</Properties>
</file>