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6" r:id="rId3"/>
    <p:sldId id="258" r:id="rId4"/>
    <p:sldId id="274" r:id="rId5"/>
    <p:sldId id="259" r:id="rId6"/>
    <p:sldId id="262" r:id="rId7"/>
    <p:sldId id="273" r:id="rId8"/>
    <p:sldId id="272" r:id="rId9"/>
    <p:sldId id="271" r:id="rId10"/>
    <p:sldId id="264" r:id="rId11"/>
    <p:sldId id="265" r:id="rId12"/>
  </p:sldIdLst>
  <p:sldSz cx="18288000" cy="10287000"/>
  <p:notesSz cx="6858000" cy="9144000"/>
  <p:embeddedFontLst>
    <p:embeddedFont>
      <p:font typeface="Garet 2" panose="020B0604020202020204" charset="0"/>
      <p:regular r:id="rId14"/>
    </p:embeddedFont>
    <p:embeddedFont>
      <p:font typeface="Now" panose="020B0604020202020204" charset="0"/>
      <p:regular r:id="rId15"/>
    </p:embeddedFont>
    <p:embeddedFont>
      <p:font typeface="Segoe UI" panose="020B0502040204020203" pitchFamily="34" charset="0"/>
      <p:regular r:id="rId16"/>
      <p:bold r:id="rId17"/>
      <p:italic r:id="rId18"/>
      <p:boldItalic r:id="rId19"/>
    </p:embeddedFont>
    <p:embeddedFont>
      <p:font typeface="Segoe UI Light" panose="020B0502040204020203" pitchFamily="34" charset="0"/>
      <p:regular r:id="rId20"/>
      <p:italic r:id="rId21"/>
    </p:embeddedFont>
    <p:embeddedFont>
      <p:font typeface="Segoe UI Semibold" panose="020B0702040204020203" pitchFamily="34"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42AB27-CDA1-B1DF-1A79-898C9E135457}" name="Peter Musante" initials="PM" userId="S::peterm@opendoorswa.org::a76bbb75-d158-4431-8682-2766ae6a20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5B4"/>
    <a:srgbClr val="FFF5EA"/>
    <a:srgbClr val="BA7CA8"/>
    <a:srgbClr val="995185"/>
    <a:srgbClr val="750D32"/>
    <a:srgbClr val="D3175B"/>
    <a:srgbClr val="FED894"/>
    <a:srgbClr val="FEBF4B"/>
    <a:srgbClr val="C7E7E2"/>
    <a:srgbClr val="72C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F9B0B-33DA-4782-9FE1-6455CADE5A9E}" v="1" dt="2025-09-04T21:19:10.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662" y="55"/>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Languages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2A-4E66-AA9A-F5EC66B709FE}"/>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982A-4E66-AA9A-F5EC66B709FE}"/>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982A-4E66-AA9A-F5EC66B709F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982A-4E66-AA9A-F5EC66B709F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982A-4E66-AA9A-F5EC66B709FE}"/>
              </c:ext>
            </c:extLst>
          </c:dPt>
          <c:dPt>
            <c:idx val="5"/>
            <c:bubble3D val="0"/>
            <c:spPr>
              <a:solidFill>
                <a:srgbClr val="BA7CA8"/>
              </a:solidFill>
              <a:ln w="19050">
                <a:solidFill>
                  <a:schemeClr val="lt1"/>
                </a:solidFill>
              </a:ln>
              <a:effectLst/>
            </c:spPr>
            <c:extLst>
              <c:ext xmlns:c16="http://schemas.microsoft.com/office/drawing/2014/chart" uri="{C3380CC4-5D6E-409C-BE32-E72D297353CC}">
                <c16:uniqueId val="{0000000B-982A-4E66-AA9A-F5EC66B709FE}"/>
              </c:ext>
            </c:extLst>
          </c:dPt>
          <c:dPt>
            <c:idx val="6"/>
            <c:bubble3D val="0"/>
            <c:spPr>
              <a:solidFill>
                <a:srgbClr val="750D32"/>
              </a:solidFill>
              <a:ln w="19050">
                <a:solidFill>
                  <a:schemeClr val="lt1"/>
                </a:solidFill>
              </a:ln>
              <a:effectLst/>
            </c:spPr>
            <c:extLst>
              <c:ext xmlns:c16="http://schemas.microsoft.com/office/drawing/2014/chart" uri="{C3380CC4-5D6E-409C-BE32-E72D297353CC}">
                <c16:uniqueId val="{0000000D-982A-4E66-AA9A-F5EC66B709FE}"/>
              </c:ext>
            </c:extLst>
          </c:dPt>
          <c:dPt>
            <c:idx val="7"/>
            <c:bubble3D val="0"/>
            <c:spPr>
              <a:solidFill>
                <a:schemeClr val="accent4"/>
              </a:solidFill>
              <a:ln w="19050">
                <a:solidFill>
                  <a:schemeClr val="lt1"/>
                </a:solidFill>
              </a:ln>
              <a:effectLst/>
            </c:spPr>
            <c:extLst>
              <c:ext xmlns:c16="http://schemas.microsoft.com/office/drawing/2014/chart" uri="{C3380CC4-5D6E-409C-BE32-E72D297353CC}">
                <c16:uniqueId val="{0000000F-982A-4E66-AA9A-F5EC66B709FE}"/>
              </c:ext>
            </c:extLst>
          </c:dPt>
          <c:dPt>
            <c:idx val="8"/>
            <c:bubble3D val="0"/>
            <c:spPr>
              <a:solidFill>
                <a:srgbClr val="C7E7E2"/>
              </a:solidFill>
              <a:ln w="19050">
                <a:solidFill>
                  <a:schemeClr val="lt1"/>
                </a:solidFill>
              </a:ln>
              <a:effectLst/>
            </c:spPr>
            <c:extLst>
              <c:ext xmlns:c16="http://schemas.microsoft.com/office/drawing/2014/chart" uri="{C3380CC4-5D6E-409C-BE32-E72D297353CC}">
                <c16:uniqueId val="{00000011-982A-4E66-AA9A-F5EC66B709FE}"/>
              </c:ext>
            </c:extLst>
          </c:dPt>
          <c:dPt>
            <c:idx val="9"/>
            <c:bubble3D val="0"/>
            <c:spPr>
              <a:solidFill>
                <a:srgbClr val="995185"/>
              </a:solidFill>
              <a:ln w="19050">
                <a:solidFill>
                  <a:schemeClr val="lt1"/>
                </a:solidFill>
              </a:ln>
              <a:effectLst/>
            </c:spPr>
            <c:extLst>
              <c:ext xmlns:c16="http://schemas.microsoft.com/office/drawing/2014/chart" uri="{C3380CC4-5D6E-409C-BE32-E72D297353CC}">
                <c16:uniqueId val="{00000013-982A-4E66-AA9A-F5EC66B709FE}"/>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982A-4E66-AA9A-F5EC66B709FE}"/>
              </c:ext>
            </c:extLst>
          </c:dPt>
          <c:dPt>
            <c:idx val="1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7-982A-4E66-AA9A-F5EC66B709FE}"/>
              </c:ext>
            </c:extLst>
          </c:dPt>
          <c:dPt>
            <c:idx val="1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9-982A-4E66-AA9A-F5EC66B709FE}"/>
              </c:ext>
            </c:extLst>
          </c:dPt>
          <c:dPt>
            <c:idx val="1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B-982A-4E66-AA9A-F5EC66B709FE}"/>
              </c:ext>
            </c:extLst>
          </c:dPt>
          <c:dLbls>
            <c:dLbl>
              <c:idx val="0"/>
              <c:layout>
                <c:manualLayout>
                  <c:x val="-0.14222936525612651"/>
                  <c:y val="0.15497310815660179"/>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fld id="{8E340B49-9F52-E54B-BFCD-468CAD918203}" type="CATEGORYNAME">
                      <a:rPr lang="en-US"/>
                      <a:pPr>
                        <a:defRPr sz="1200">
                          <a:solidFill>
                            <a:schemeClr val="tx1"/>
                          </a:solidFill>
                          <a:latin typeface="Segoe UI" panose="020B0502040204020203" pitchFamily="34" charset="0"/>
                          <a:cs typeface="Segoe UI" panose="020B0502040204020203" pitchFamily="34" charset="0"/>
                        </a:defRPr>
                      </a:pPr>
                      <a:t>[CATEGORY NAME]</a:t>
                    </a:fld>
                    <a:r>
                      <a:rPr lang="en-US" baseline="0"/>
                      <a:t>
22%</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2A-4E66-AA9A-F5EC66B709FE}"/>
                </c:ext>
              </c:extLst>
            </c:dLbl>
            <c:dLbl>
              <c:idx val="1"/>
              <c:layout>
                <c:manualLayout>
                  <c:x val="-0.16408591707218229"/>
                  <c:y val="-7.126301581464859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fld id="{B815E994-6A82-A34B-A9EF-20C702322081}" type="CATEGORYNAME">
                      <a:rPr lang="en-US"/>
                      <a:pPr>
                        <a:defRPr sz="1200">
                          <a:solidFill>
                            <a:schemeClr val="tx1"/>
                          </a:solidFill>
                          <a:latin typeface="Segoe UI" panose="020B0502040204020203" pitchFamily="34" charset="0"/>
                          <a:cs typeface="Segoe UI" panose="020B0502040204020203" pitchFamily="34" charset="0"/>
                        </a:defRPr>
                      </a:pPr>
                      <a:t>[CATEGORY NAME]</a:t>
                    </a:fld>
                    <a:r>
                      <a:rPr lang="en-US" baseline="0"/>
                      <a:t>
16%</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2A-4E66-AA9A-F5EC66B709FE}"/>
                </c:ext>
              </c:extLst>
            </c:dLbl>
            <c:dLbl>
              <c:idx val="2"/>
              <c:layout>
                <c:manualLayout>
                  <c:x val="-2.4986714623635008E-2"/>
                  <c:y val="-0.14461141926304738"/>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panose="020B0502040204020203" pitchFamily="34" charset="0"/>
                        <a:ea typeface="+mn-ea"/>
                        <a:cs typeface="Segoe UI" panose="020B0502040204020203" pitchFamily="34" charset="0"/>
                      </a:defRPr>
                    </a:pPr>
                    <a:fld id="{491972B3-F6FB-894E-8D09-9A60BFCB5B54}" type="CATEGORYNAME">
                      <a:rPr lang="en-US"/>
                      <a:pPr>
                        <a:defRPr sz="1200">
                          <a:solidFill>
                            <a:schemeClr val="bg1"/>
                          </a:solidFill>
                          <a:latin typeface="Segoe UI" panose="020B0502040204020203" pitchFamily="34" charset="0"/>
                          <a:cs typeface="Segoe UI" panose="020B0502040204020203" pitchFamily="34" charset="0"/>
                        </a:defRPr>
                      </a:pPr>
                      <a:t>[CATEGORY NAME]</a:t>
                    </a:fld>
                    <a:r>
                      <a:rPr lang="en-US" baseline="0"/>
                      <a:t>
8%</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82A-4E66-AA9A-F5EC66B709FE}"/>
                </c:ext>
              </c:extLst>
            </c:dLbl>
            <c:dLbl>
              <c:idx val="3"/>
              <c:layout>
                <c:manualLayout>
                  <c:x val="0.10289483490489615"/>
                  <c:y val="-0.1171218838278657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3420773792164867"/>
                      <c:h val="0.15691362352310453"/>
                    </c:manualLayout>
                  </c15:layout>
                </c:ext>
                <c:ext xmlns:c16="http://schemas.microsoft.com/office/drawing/2014/chart" uri="{C3380CC4-5D6E-409C-BE32-E72D297353CC}">
                  <c16:uniqueId val="{00000007-982A-4E66-AA9A-F5EC66B709FE}"/>
                </c:ext>
              </c:extLst>
            </c:dLbl>
            <c:dLbl>
              <c:idx val="4"/>
              <c:layout>
                <c:manualLayout>
                  <c:x val="0.12515359191212205"/>
                  <c:y val="-9.496443078953346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fld id="{9F0D6358-5B40-DA40-851D-29596E5CBE3E}" type="CATEGORYNAME">
                      <a:rPr lang="en-US"/>
                      <a:pPr>
                        <a:defRPr sz="1200">
                          <a:solidFill>
                            <a:schemeClr val="tx1"/>
                          </a:solidFill>
                          <a:latin typeface="Segoe UI" panose="020B0502040204020203" pitchFamily="34" charset="0"/>
                          <a:cs typeface="Segoe UI" panose="020B0502040204020203" pitchFamily="34" charset="0"/>
                        </a:defRPr>
                      </a:pPr>
                      <a:t>[CATEGORY NAME]</a:t>
                    </a:fld>
                    <a:r>
                      <a:rPr lang="en-US" baseline="0"/>
                      <a:t>
6%</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82A-4E66-AA9A-F5EC66B709FE}"/>
                </c:ext>
              </c:extLst>
            </c:dLbl>
            <c:dLbl>
              <c:idx val="5"/>
              <c:layout>
                <c:manualLayout>
                  <c:x val="0.10948857921452596"/>
                  <c:y val="-3.9271727236076713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fld id="{C45BB8A7-70D9-5546-AE82-196D9749EF8D}" type="CATEGORYNAME">
                      <a:rPr lang="en-US"/>
                      <a:pPr>
                        <a:defRPr sz="1200">
                          <a:solidFill>
                            <a:schemeClr val="tx1"/>
                          </a:solidFill>
                          <a:latin typeface="Segoe UI" panose="020B0502040204020203" pitchFamily="34" charset="0"/>
                          <a:cs typeface="Segoe UI" panose="020B0502040204020203" pitchFamily="34" charset="0"/>
                        </a:defRPr>
                      </a:pPr>
                      <a:t>[CATEGORY NAME]</a:t>
                    </a:fld>
                    <a:r>
                      <a:rPr lang="en-US" baseline="0"/>
                      <a:t>
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82A-4E66-AA9A-F5EC66B709FE}"/>
                </c:ext>
              </c:extLst>
            </c:dLbl>
            <c:dLbl>
              <c:idx val="6"/>
              <c:layout>
                <c:manualLayout>
                  <c:x val="0"/>
                  <c:y val="8.0174031383384546E-3"/>
                </c:manualLayout>
              </c:layout>
              <c:tx>
                <c:rich>
                  <a:bodyPr/>
                  <a:lstStyle/>
                  <a:p>
                    <a:fld id="{1A605FC8-FC02-5846-AB51-3F1A6B073FB0}" type="CATEGORYNAME">
                      <a:rPr lang="en-US"/>
                      <a:pPr/>
                      <a:t>[CATEGORY NAME]</a:t>
                    </a:fld>
                    <a:r>
                      <a:rPr lang="en-US" baseline="0"/>
                      <a:t>
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82A-4E66-AA9A-F5EC66B709FE}"/>
                </c:ext>
              </c:extLst>
            </c:dLbl>
            <c:dLbl>
              <c:idx val="7"/>
              <c:layout>
                <c:manualLayout>
                  <c:x val="-6.6264475130863976E-2"/>
                  <c:y val="1.4599253562076005E-2"/>
                </c:manualLayout>
              </c:layout>
              <c:tx>
                <c:rich>
                  <a:bodyPr/>
                  <a:lstStyle/>
                  <a:p>
                    <a:fld id="{53090AED-34A2-6B4B-B9A8-AF5938E84BC2}" type="CATEGORYNAME">
                      <a:rPr lang="en-US"/>
                      <a:pPr/>
                      <a:t>[CATEGORY NAME]</a:t>
                    </a:fld>
                    <a:r>
                      <a:rPr lang="en-US" baseline="0"/>
                      <a:t>
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82A-4E66-AA9A-F5EC66B709FE}"/>
                </c:ext>
              </c:extLst>
            </c:dLbl>
            <c:dLbl>
              <c:idx val="9"/>
              <c:tx>
                <c:rich>
                  <a:bodyPr/>
                  <a:lstStyle/>
                  <a:p>
                    <a:fld id="{98781F2E-C19F-5249-AE2D-905C9B74A4B1}" type="CATEGORYNAME">
                      <a:rPr lang="en-US"/>
                      <a:pPr/>
                      <a:t>[CATEGORY NAME]</a:t>
                    </a:fld>
                    <a:r>
                      <a:rPr lang="en-US" baseline="0"/>
                      <a:t>
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82A-4E66-AA9A-F5EC66B709FE}"/>
                </c:ext>
              </c:extLst>
            </c:dLbl>
            <c:dLbl>
              <c:idx val="13"/>
              <c:layout>
                <c:manualLayout>
                  <c:x val="0.20000769579728453"/>
                  <c:y val="3.207930387446646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a:solidFill>
                          <a:schemeClr val="tx1"/>
                        </a:solidFill>
                      </a:rPr>
                      <a:t>*</a:t>
                    </a:r>
                    <a:fld id="{677DEFBC-A7D6-D644-AF3F-4F7144C87F62}" type="CATEGORYNAME">
                      <a:rPr lang="en-US" smtClean="0">
                        <a:solidFill>
                          <a:schemeClr val="tx1"/>
                        </a:solidFill>
                      </a:rPr>
                      <a:pPr>
                        <a:defRPr sz="1200">
                          <a:solidFill>
                            <a:schemeClr val="tx1"/>
                          </a:solidFill>
                          <a:latin typeface="Segoe UI" panose="020B0502040204020203" pitchFamily="34" charset="0"/>
                          <a:cs typeface="Segoe UI" panose="020B0502040204020203" pitchFamily="34" charset="0"/>
                        </a:defRPr>
                      </a:pPr>
                      <a:t>[CATEGORY NAME]</a:t>
                    </a:fld>
                    <a:r>
                      <a:rPr lang="en-US" baseline="0">
                        <a:solidFill>
                          <a:schemeClr val="tx1"/>
                        </a:solidFill>
                      </a:rPr>
                      <a:t>
</a:t>
                    </a:r>
                    <a:fld id="{6D92C5EC-ACC0-6843-9845-24FB142014C7}" type="PERCENTAGE">
                      <a:rPr lang="en-US" baseline="0">
                        <a:solidFill>
                          <a:schemeClr val="tx1"/>
                        </a:solidFill>
                      </a:rPr>
                      <a:pPr>
                        <a:defRPr sz="1200">
                          <a:solidFill>
                            <a:schemeClr val="tx1"/>
                          </a:solidFill>
                          <a:latin typeface="Segoe UI" panose="020B0502040204020203" pitchFamily="34" charset="0"/>
                          <a:cs typeface="Segoe UI" panose="020B0502040204020203" pitchFamily="34" charset="0"/>
                        </a:defRPr>
                      </a:pPr>
                      <a:t>[PERCENTAGE]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3446502057613166"/>
                      <c:h val="9.1445656432356651E-2"/>
                    </c:manualLayout>
                  </c15:layout>
                  <c15:dlblFieldTable/>
                  <c15:showDataLabelsRange val="0"/>
                </c:ext>
                <c:ext xmlns:c16="http://schemas.microsoft.com/office/drawing/2014/chart" uri="{C3380CC4-5D6E-409C-BE32-E72D297353CC}">
                  <c16:uniqueId val="{0000001B-982A-4E66-AA9A-F5EC66B709F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English </c:v>
                </c:pt>
                <c:pt idx="1">
                  <c:v>Spanish </c:v>
                </c:pt>
                <c:pt idx="2">
                  <c:v>Somali</c:v>
                </c:pt>
                <c:pt idx="3">
                  <c:v>Not specified</c:v>
                </c:pt>
                <c:pt idx="4">
                  <c:v>Vietnamese</c:v>
                </c:pt>
                <c:pt idx="5">
                  <c:v>Arabic</c:v>
                </c:pt>
                <c:pt idx="6">
                  <c:v>Non-verbal</c:v>
                </c:pt>
                <c:pt idx="7">
                  <c:v>Amharic</c:v>
                </c:pt>
                <c:pt idx="8">
                  <c:v>Cantonese</c:v>
                </c:pt>
                <c:pt idx="9">
                  <c:v>Tigrinya</c:v>
                </c:pt>
                <c:pt idx="10">
                  <c:v>Mandarin</c:v>
                </c:pt>
                <c:pt idx="11">
                  <c:v>Khmer</c:v>
                </c:pt>
                <c:pt idx="12">
                  <c:v>Korean</c:v>
                </c:pt>
                <c:pt idx="13">
                  <c:v>Other</c:v>
                </c:pt>
              </c:strCache>
            </c:strRef>
          </c:cat>
          <c:val>
            <c:numRef>
              <c:f>Sheet1!$B$2:$B$15</c:f>
              <c:numCache>
                <c:formatCode>0%</c:formatCode>
                <c:ptCount val="14"/>
                <c:pt idx="0">
                  <c:v>0.22</c:v>
                </c:pt>
                <c:pt idx="1">
                  <c:v>0.16489999999999999</c:v>
                </c:pt>
                <c:pt idx="2">
                  <c:v>7.5999999999999998E-2</c:v>
                </c:pt>
                <c:pt idx="3">
                  <c:v>0.06</c:v>
                </c:pt>
                <c:pt idx="4">
                  <c:v>0.06</c:v>
                </c:pt>
                <c:pt idx="5">
                  <c:v>7.0000000000000007E-2</c:v>
                </c:pt>
                <c:pt idx="6">
                  <c:v>7.0000000000000007E-2</c:v>
                </c:pt>
                <c:pt idx="7">
                  <c:v>0.04</c:v>
                </c:pt>
                <c:pt idx="8">
                  <c:v>0.02</c:v>
                </c:pt>
                <c:pt idx="9">
                  <c:v>0.03</c:v>
                </c:pt>
                <c:pt idx="10">
                  <c:v>0.02</c:v>
                </c:pt>
                <c:pt idx="11">
                  <c:v>0.01</c:v>
                </c:pt>
                <c:pt idx="12">
                  <c:v>0.01</c:v>
                </c:pt>
                <c:pt idx="13">
                  <c:v>0.02</c:v>
                </c:pt>
              </c:numCache>
            </c:numRef>
          </c:val>
          <c:extLst>
            <c:ext xmlns:c16="http://schemas.microsoft.com/office/drawing/2014/chart" uri="{C3380CC4-5D6E-409C-BE32-E72D297353CC}">
              <c16:uniqueId val="{0000001C-982A-4E66-AA9A-F5EC66B709F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187C9-D652-4EFC-AFB2-CBD5D3C23704}"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799CC-6D9C-4ABA-8023-49125792BE03}" type="slidenum">
              <a:rPr lang="en-US" smtClean="0"/>
              <a:t>‹#›</a:t>
            </a:fld>
            <a:endParaRPr lang="en-US"/>
          </a:p>
        </p:txBody>
      </p:sp>
    </p:spTree>
    <p:extLst>
      <p:ext uri="{BB962C8B-B14F-4D97-AF65-F5344CB8AC3E}">
        <p14:creationId xmlns:p14="http://schemas.microsoft.com/office/powerpoint/2010/main" val="425350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799CC-6D9C-4ABA-8023-49125792BE03}" type="slidenum">
              <a:rPr lang="en-US" smtClean="0"/>
              <a:t>1</a:t>
            </a:fld>
            <a:endParaRPr lang="en-US"/>
          </a:p>
        </p:txBody>
      </p:sp>
    </p:spTree>
    <p:extLst>
      <p:ext uri="{BB962C8B-B14F-4D97-AF65-F5344CB8AC3E}">
        <p14:creationId xmlns:p14="http://schemas.microsoft.com/office/powerpoint/2010/main" val="171276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799CC-6D9C-4ABA-8023-49125792BE03}" type="slidenum">
              <a:rPr lang="en-US" smtClean="0"/>
              <a:t>6</a:t>
            </a:fld>
            <a:endParaRPr lang="en-US"/>
          </a:p>
        </p:txBody>
      </p:sp>
    </p:spTree>
    <p:extLst>
      <p:ext uri="{BB962C8B-B14F-4D97-AF65-F5344CB8AC3E}">
        <p14:creationId xmlns:p14="http://schemas.microsoft.com/office/powerpoint/2010/main" val="310362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opendoorswa.org/"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p:cNvGrpSpPr/>
        <p:nvPr/>
      </p:nvGrpSpPr>
      <p:grpSpPr>
        <a:xfrm>
          <a:off x="0" y="0"/>
          <a:ext cx="0" cy="0"/>
          <a:chOff x="0" y="0"/>
          <a:chExt cx="0" cy="0"/>
        </a:xfrm>
      </p:grpSpPr>
      <p:grpSp>
        <p:nvGrpSpPr>
          <p:cNvPr id="2" name="Group 2"/>
          <p:cNvGrpSpPr/>
          <p:nvPr/>
        </p:nvGrpSpPr>
        <p:grpSpPr>
          <a:xfrm>
            <a:off x="14475039" y="0"/>
            <a:ext cx="3812961" cy="10287000"/>
            <a:chOff x="0" y="0"/>
            <a:chExt cx="1004237" cy="2709333"/>
          </a:xfrm>
        </p:grpSpPr>
        <p:sp>
          <p:nvSpPr>
            <p:cNvPr id="3" name="Freeform 3"/>
            <p:cNvSpPr/>
            <p:nvPr/>
          </p:nvSpPr>
          <p:spPr>
            <a:xfrm>
              <a:off x="0" y="0"/>
              <a:ext cx="1004237" cy="2709333"/>
            </a:xfrm>
            <a:custGeom>
              <a:avLst/>
              <a:gdLst/>
              <a:ahLst/>
              <a:cxnLst/>
              <a:rect l="l" t="t" r="r" b="b"/>
              <a:pathLst>
                <a:path w="1004237" h="2709333">
                  <a:moveTo>
                    <a:pt x="0" y="0"/>
                  </a:moveTo>
                  <a:lnTo>
                    <a:pt x="1004237" y="0"/>
                  </a:lnTo>
                  <a:lnTo>
                    <a:pt x="1004237" y="2709333"/>
                  </a:lnTo>
                  <a:lnTo>
                    <a:pt x="0" y="2709333"/>
                  </a:lnTo>
                  <a:close/>
                </a:path>
              </a:pathLst>
            </a:custGeom>
            <a:solidFill>
              <a:srgbClr val="74C2B7"/>
            </a:solidFill>
          </p:spPr>
          <p:txBody>
            <a:bodyPr/>
            <a:lstStyle/>
            <a:p>
              <a:endParaRPr lang="en-US"/>
            </a:p>
          </p:txBody>
        </p:sp>
        <p:sp>
          <p:nvSpPr>
            <p:cNvPr id="4" name="TextBox 4"/>
            <p:cNvSpPr txBox="1"/>
            <p:nvPr/>
          </p:nvSpPr>
          <p:spPr>
            <a:xfrm>
              <a:off x="0" y="-38100"/>
              <a:ext cx="1004237" cy="2747433"/>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13695608" y="4364069"/>
            <a:ext cx="1558861" cy="1558861"/>
          </a:xfrm>
          <a:custGeom>
            <a:avLst/>
            <a:gdLst/>
            <a:ahLst/>
            <a:cxnLst/>
            <a:rect l="l" t="t" r="r" b="b"/>
            <a:pathLst>
              <a:path w="1558861" h="1558861">
                <a:moveTo>
                  <a:pt x="0" y="0"/>
                </a:moveTo>
                <a:lnTo>
                  <a:pt x="1558861" y="0"/>
                </a:lnTo>
                <a:lnTo>
                  <a:pt x="1558861" y="1558862"/>
                </a:lnTo>
                <a:lnTo>
                  <a:pt x="0" y="15588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935897" y="2351193"/>
            <a:ext cx="7261972" cy="4025752"/>
          </a:xfrm>
          <a:custGeom>
            <a:avLst/>
            <a:gdLst/>
            <a:ahLst/>
            <a:cxnLst/>
            <a:rect l="l" t="t" r="r" b="b"/>
            <a:pathLst>
              <a:path w="5537368" h="3017538">
                <a:moveTo>
                  <a:pt x="0" y="0"/>
                </a:moveTo>
                <a:lnTo>
                  <a:pt x="5537367" y="0"/>
                </a:lnTo>
                <a:lnTo>
                  <a:pt x="5537367" y="3017538"/>
                </a:lnTo>
                <a:lnTo>
                  <a:pt x="0" y="3017538"/>
                </a:lnTo>
                <a:lnTo>
                  <a:pt x="0" y="0"/>
                </a:lnTo>
                <a:close/>
              </a:path>
            </a:pathLst>
          </a:custGeom>
          <a:blipFill>
            <a:blip r:embed="rId5"/>
            <a:stretch>
              <a:fillRect/>
            </a:stretch>
          </a:blipFill>
        </p:spPr>
        <p:txBody>
          <a:bodyPr/>
          <a:lstStyle/>
          <a:p>
            <a:endParaRPr lang="en-US"/>
          </a:p>
        </p:txBody>
      </p:sp>
      <p:sp>
        <p:nvSpPr>
          <p:cNvPr id="7" name="TextBox 6">
            <a:extLst>
              <a:ext uri="{FF2B5EF4-FFF2-40B4-BE49-F238E27FC236}">
                <a16:creationId xmlns:a16="http://schemas.microsoft.com/office/drawing/2014/main" id="{96914B12-DCCA-9DB1-949F-D2149EF271CA}"/>
              </a:ext>
            </a:extLst>
          </p:cNvPr>
          <p:cNvSpPr txBox="1"/>
          <p:nvPr/>
        </p:nvSpPr>
        <p:spPr>
          <a:xfrm>
            <a:off x="3098042" y="7219666"/>
            <a:ext cx="8629284" cy="1477328"/>
          </a:xfrm>
          <a:prstGeom prst="rect">
            <a:avLst/>
          </a:prstGeom>
          <a:noFill/>
        </p:spPr>
        <p:txBody>
          <a:bodyPr wrap="square" rtlCol="0">
            <a:spAutoFit/>
          </a:bodyPr>
          <a:lstStyle/>
          <a:p>
            <a:pPr algn="ctr"/>
            <a:r>
              <a:rPr lang="en-US" dirty="0">
                <a:hlinkClick r:id="rId6"/>
              </a:rPr>
              <a:t>Address: 24437 Russell Rd #110 Kent, WA 98032</a:t>
            </a:r>
          </a:p>
          <a:p>
            <a:pPr algn="ctr"/>
            <a:r>
              <a:rPr lang="en-US" dirty="0">
                <a:hlinkClick r:id="rId6"/>
              </a:rPr>
              <a:t>Phone: 253-216-4479</a:t>
            </a:r>
          </a:p>
          <a:p>
            <a:pPr algn="ctr"/>
            <a:r>
              <a:rPr lang="en-US" dirty="0">
                <a:hlinkClick r:id="rId6"/>
              </a:rPr>
              <a:t>https://opendoorswa.org/</a:t>
            </a:r>
            <a:endParaRPr lang="en-US" dirty="0"/>
          </a:p>
          <a:p>
            <a:endParaRPr lang="en-US" dirty="0"/>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572250" y="-6572250"/>
            <a:ext cx="5143500" cy="18288000"/>
            <a:chOff x="0" y="0"/>
            <a:chExt cx="1354667" cy="4816593"/>
          </a:xfrm>
        </p:grpSpPr>
        <p:sp>
          <p:nvSpPr>
            <p:cNvPr id="3" name="Freeform 3"/>
            <p:cNvSpPr/>
            <p:nvPr/>
          </p:nvSpPr>
          <p:spPr>
            <a:xfrm>
              <a:off x="0" y="0"/>
              <a:ext cx="1354667" cy="4816592"/>
            </a:xfrm>
            <a:custGeom>
              <a:avLst/>
              <a:gdLst/>
              <a:ahLst/>
              <a:cxnLst/>
              <a:rect l="l" t="t" r="r" b="b"/>
              <a:pathLst>
                <a:path w="1354667" h="4816592">
                  <a:moveTo>
                    <a:pt x="0" y="0"/>
                  </a:moveTo>
                  <a:lnTo>
                    <a:pt x="1354667" y="0"/>
                  </a:lnTo>
                  <a:lnTo>
                    <a:pt x="1354667" y="4816592"/>
                  </a:lnTo>
                  <a:lnTo>
                    <a:pt x="0" y="4816592"/>
                  </a:lnTo>
                  <a:close/>
                </a:path>
              </a:pathLst>
            </a:custGeom>
            <a:solidFill>
              <a:srgbClr val="7F296B"/>
            </a:solidFill>
          </p:spPr>
          <p:txBody>
            <a:bodyPr/>
            <a:lstStyle/>
            <a:p>
              <a:endParaRPr lang="en-US"/>
            </a:p>
          </p:txBody>
        </p:sp>
        <p:sp>
          <p:nvSpPr>
            <p:cNvPr id="4" name="TextBox 4"/>
            <p:cNvSpPr txBox="1"/>
            <p:nvPr/>
          </p:nvSpPr>
          <p:spPr>
            <a:xfrm>
              <a:off x="0" y="-38100"/>
              <a:ext cx="1354667" cy="4854693"/>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2959783" y="1428750"/>
            <a:ext cx="12368434" cy="2057400"/>
          </a:xfrm>
          <a:prstGeom prst="rect">
            <a:avLst/>
          </a:prstGeom>
        </p:spPr>
        <p:txBody>
          <a:bodyPr lIns="0" tIns="0" rIns="0" bIns="0" rtlCol="0" anchor="t">
            <a:spAutoFit/>
          </a:bodyPr>
          <a:lstStyle/>
          <a:p>
            <a:pPr algn="ctr">
              <a:lnSpc>
                <a:spcPts val="16800"/>
              </a:lnSpc>
            </a:pPr>
            <a:r>
              <a:rPr lang="en-US" sz="12000">
                <a:solidFill>
                  <a:srgbClr val="FFF5EA"/>
                </a:solidFill>
                <a:latin typeface="Now"/>
                <a:ea typeface="Now"/>
                <a:cs typeface="Now"/>
                <a:sym typeface="Now"/>
              </a:rPr>
              <a:t>Questions?</a:t>
            </a:r>
          </a:p>
        </p:txBody>
      </p:sp>
      <p:sp>
        <p:nvSpPr>
          <p:cNvPr id="8" name="Freeform 8"/>
          <p:cNvSpPr/>
          <p:nvPr/>
        </p:nvSpPr>
        <p:spPr>
          <a:xfrm>
            <a:off x="8364569" y="4364069"/>
            <a:ext cx="1558861" cy="1558861"/>
          </a:xfrm>
          <a:custGeom>
            <a:avLst/>
            <a:gdLst/>
            <a:ahLst/>
            <a:cxnLst/>
            <a:rect l="l" t="t" r="r" b="b"/>
            <a:pathLst>
              <a:path w="1558861" h="1558861">
                <a:moveTo>
                  <a:pt x="0" y="0"/>
                </a:moveTo>
                <a:lnTo>
                  <a:pt x="1558862" y="0"/>
                </a:lnTo>
                <a:lnTo>
                  <a:pt x="1558862" y="1558862"/>
                </a:lnTo>
                <a:lnTo>
                  <a:pt x="0" y="15588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9250398" cy="10287000"/>
            <a:chOff x="0" y="0"/>
            <a:chExt cx="2436319" cy="2709333"/>
          </a:xfrm>
        </p:grpSpPr>
        <p:sp>
          <p:nvSpPr>
            <p:cNvPr id="3" name="Freeform 3"/>
            <p:cNvSpPr/>
            <p:nvPr/>
          </p:nvSpPr>
          <p:spPr>
            <a:xfrm>
              <a:off x="0" y="0"/>
              <a:ext cx="2436319" cy="2709333"/>
            </a:xfrm>
            <a:custGeom>
              <a:avLst/>
              <a:gdLst/>
              <a:ahLst/>
              <a:cxnLst/>
              <a:rect l="l" t="t" r="r" b="b"/>
              <a:pathLst>
                <a:path w="2436319" h="2709333">
                  <a:moveTo>
                    <a:pt x="0" y="0"/>
                  </a:moveTo>
                  <a:lnTo>
                    <a:pt x="2436319" y="0"/>
                  </a:lnTo>
                  <a:lnTo>
                    <a:pt x="2436319" y="2709333"/>
                  </a:lnTo>
                  <a:lnTo>
                    <a:pt x="0" y="2709333"/>
                  </a:lnTo>
                  <a:close/>
                </a:path>
              </a:pathLst>
            </a:custGeom>
            <a:solidFill>
              <a:srgbClr val="3D3C3D"/>
            </a:solidFill>
          </p:spPr>
          <p:txBody>
            <a:bodyPr/>
            <a:lstStyle/>
            <a:p>
              <a:endParaRPr lang="en-US"/>
            </a:p>
          </p:txBody>
        </p:sp>
        <p:sp>
          <p:nvSpPr>
            <p:cNvPr id="4" name="TextBox 4"/>
            <p:cNvSpPr txBox="1"/>
            <p:nvPr/>
          </p:nvSpPr>
          <p:spPr>
            <a:xfrm>
              <a:off x="0" y="-38100"/>
              <a:ext cx="2436319" cy="2747433"/>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8686800" y="1028701"/>
            <a:ext cx="9144000" cy="4062651"/>
          </a:xfrm>
          <a:prstGeom prst="rect">
            <a:avLst/>
          </a:prstGeom>
        </p:spPr>
        <p:txBody>
          <a:bodyPr wrap="square" lIns="0" tIns="0" rIns="0" bIns="0" rtlCol="0" anchor="t">
            <a:spAutoFit/>
          </a:bodyPr>
          <a:lstStyle/>
          <a:p>
            <a:pPr algn="r"/>
            <a:r>
              <a:rPr lang="en-US" sz="8800">
                <a:solidFill>
                  <a:srgbClr val="3D3C3D"/>
                </a:solidFill>
                <a:latin typeface="Now"/>
                <a:ea typeface="Now"/>
                <a:cs typeface="Now"/>
                <a:sym typeface="Now"/>
              </a:rPr>
              <a:t>Thank You</a:t>
            </a:r>
          </a:p>
          <a:p>
            <a:pPr algn="r"/>
            <a:r>
              <a:rPr lang="en-US" sz="8800">
                <a:solidFill>
                  <a:srgbClr val="3D3C3D"/>
                </a:solidFill>
                <a:latin typeface="Now"/>
                <a:ea typeface="Now"/>
                <a:cs typeface="Now"/>
                <a:sym typeface="Now"/>
              </a:rPr>
              <a:t>For </a:t>
            </a:r>
          </a:p>
          <a:p>
            <a:pPr algn="r"/>
            <a:r>
              <a:rPr lang="en-US" sz="8800">
                <a:solidFill>
                  <a:srgbClr val="3D3C3D"/>
                </a:solidFill>
                <a:latin typeface="Now"/>
                <a:ea typeface="Now"/>
                <a:cs typeface="Now"/>
                <a:sym typeface="Now"/>
              </a:rPr>
              <a:t>Joining Us!</a:t>
            </a:r>
          </a:p>
        </p:txBody>
      </p:sp>
      <p:sp>
        <p:nvSpPr>
          <p:cNvPr id="6" name="Freeform 6"/>
          <p:cNvSpPr/>
          <p:nvPr/>
        </p:nvSpPr>
        <p:spPr>
          <a:xfrm>
            <a:off x="8470967" y="4364069"/>
            <a:ext cx="1558861" cy="1558861"/>
          </a:xfrm>
          <a:custGeom>
            <a:avLst/>
            <a:gdLst/>
            <a:ahLst/>
            <a:cxnLst/>
            <a:rect l="l" t="t" r="r" b="b"/>
            <a:pathLst>
              <a:path w="1558861" h="1558861">
                <a:moveTo>
                  <a:pt x="0" y="0"/>
                </a:moveTo>
                <a:lnTo>
                  <a:pt x="1558862" y="0"/>
                </a:lnTo>
                <a:lnTo>
                  <a:pt x="1558862" y="1558862"/>
                </a:lnTo>
                <a:lnTo>
                  <a:pt x="0" y="15588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54959" y="3306918"/>
            <a:ext cx="6740480" cy="3673163"/>
          </a:xfrm>
          <a:custGeom>
            <a:avLst/>
            <a:gdLst/>
            <a:ahLst/>
            <a:cxnLst/>
            <a:rect l="l" t="t" r="r" b="b"/>
            <a:pathLst>
              <a:path w="6740480" h="3673163">
                <a:moveTo>
                  <a:pt x="0" y="0"/>
                </a:moveTo>
                <a:lnTo>
                  <a:pt x="6740480" y="0"/>
                </a:lnTo>
                <a:lnTo>
                  <a:pt x="6740480" y="3673164"/>
                </a:lnTo>
                <a:lnTo>
                  <a:pt x="0" y="3673164"/>
                </a:lnTo>
                <a:lnTo>
                  <a:pt x="0" y="0"/>
                </a:lnTo>
                <a:close/>
              </a:path>
            </a:pathLst>
          </a:custGeom>
          <a:blipFill>
            <a:blip r:embed="rId4"/>
            <a:stretch>
              <a:fillRect/>
            </a:stretch>
          </a:blipFill>
        </p:spPr>
        <p:txBody>
          <a:bodyPr/>
          <a:lstStyle/>
          <a:p>
            <a:endParaRPr lang="en-US"/>
          </a:p>
        </p:txBody>
      </p:sp>
      <p:pic>
        <p:nvPicPr>
          <p:cNvPr id="13" name="Picture 12" descr="A black background with a black square">
            <a:extLst>
              <a:ext uri="{FF2B5EF4-FFF2-40B4-BE49-F238E27FC236}">
                <a16:creationId xmlns:a16="http://schemas.microsoft.com/office/drawing/2014/main" id="{F7C68763-B53B-2CDB-0ABA-AD7DB2C84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8311" y="5753100"/>
            <a:ext cx="7990476" cy="38571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a:extLst>
            <a:ext uri="{FF2B5EF4-FFF2-40B4-BE49-F238E27FC236}">
              <a16:creationId xmlns:a16="http://schemas.microsoft.com/office/drawing/2014/main" id="{99E051AC-9414-055B-2EBD-D22E302F729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E6DC7D-497A-577C-8EC0-1F14792298DF}"/>
              </a:ext>
            </a:extLst>
          </p:cNvPr>
          <p:cNvGrpSpPr/>
          <p:nvPr/>
        </p:nvGrpSpPr>
        <p:grpSpPr>
          <a:xfrm rot="-10800000">
            <a:off x="0" y="0"/>
            <a:ext cx="2011924" cy="10287000"/>
            <a:chOff x="0" y="0"/>
            <a:chExt cx="529889" cy="2709333"/>
          </a:xfrm>
          <a:solidFill>
            <a:schemeClr val="accent4"/>
          </a:solidFill>
        </p:grpSpPr>
        <p:sp>
          <p:nvSpPr>
            <p:cNvPr id="3" name="Freeform 3">
              <a:extLst>
                <a:ext uri="{FF2B5EF4-FFF2-40B4-BE49-F238E27FC236}">
                  <a16:creationId xmlns:a16="http://schemas.microsoft.com/office/drawing/2014/main" id="{C016A0E2-17EC-4217-D3A1-8F903D7489BC}"/>
                </a:ext>
              </a:extLst>
            </p:cNvPr>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grpFill/>
          </p:spPr>
          <p:txBody>
            <a:bodyPr/>
            <a:lstStyle/>
            <a:p>
              <a:endParaRPr lang="en-US"/>
            </a:p>
          </p:txBody>
        </p:sp>
        <p:sp>
          <p:nvSpPr>
            <p:cNvPr id="4" name="TextBox 4">
              <a:extLst>
                <a:ext uri="{FF2B5EF4-FFF2-40B4-BE49-F238E27FC236}">
                  <a16:creationId xmlns:a16="http://schemas.microsoft.com/office/drawing/2014/main" id="{E28C86B0-614C-2963-A5B6-79BC72160B0C}"/>
                </a:ext>
              </a:extLst>
            </p:cNvPr>
            <p:cNvSpPr txBox="1"/>
            <p:nvPr/>
          </p:nvSpPr>
          <p:spPr>
            <a:xfrm>
              <a:off x="0" y="-38100"/>
              <a:ext cx="529889" cy="2747433"/>
            </a:xfrm>
            <a:prstGeom prst="rect">
              <a:avLst/>
            </a:prstGeom>
            <a:grpFill/>
          </p:spPr>
          <p:txBody>
            <a:bodyPr lIns="50800" tIns="50800" rIns="50800" bIns="50800" rtlCol="0" anchor="ctr"/>
            <a:lstStyle/>
            <a:p>
              <a:pPr algn="ctr">
                <a:lnSpc>
                  <a:spcPts val="2800"/>
                </a:lnSpc>
              </a:pPr>
              <a:endParaRPr/>
            </a:p>
          </p:txBody>
        </p:sp>
      </p:grpSp>
      <p:sp>
        <p:nvSpPr>
          <p:cNvPr id="5" name="TextBox 5">
            <a:extLst>
              <a:ext uri="{FF2B5EF4-FFF2-40B4-BE49-F238E27FC236}">
                <a16:creationId xmlns:a16="http://schemas.microsoft.com/office/drawing/2014/main" id="{299B72EA-08AD-80D2-1F50-E33E0EBA378E}"/>
              </a:ext>
            </a:extLst>
          </p:cNvPr>
          <p:cNvSpPr txBox="1"/>
          <p:nvPr/>
        </p:nvSpPr>
        <p:spPr>
          <a:xfrm>
            <a:off x="2716306" y="800100"/>
            <a:ext cx="12631555" cy="1308050"/>
          </a:xfrm>
          <a:prstGeom prst="rect">
            <a:avLst/>
          </a:prstGeom>
        </p:spPr>
        <p:txBody>
          <a:bodyPr wrap="square" lIns="0" tIns="0" rIns="0" bIns="0" rtlCol="0" anchor="t">
            <a:spAutoFit/>
          </a:bodyPr>
          <a:lstStyle/>
          <a:p>
            <a:pPr algn="l"/>
            <a:r>
              <a:rPr lang="en-US" sz="8500" b="1" dirty="0">
                <a:solidFill>
                  <a:srgbClr val="3D3C3D"/>
                </a:solidFill>
                <a:latin typeface="Now"/>
                <a:ea typeface="Now"/>
                <a:cs typeface="Now"/>
                <a:sym typeface="Now"/>
              </a:rPr>
              <a:t>Our Mission and Vision</a:t>
            </a:r>
          </a:p>
        </p:txBody>
      </p:sp>
      <p:sp>
        <p:nvSpPr>
          <p:cNvPr id="9" name="Freeform 9">
            <a:extLst>
              <a:ext uri="{FF2B5EF4-FFF2-40B4-BE49-F238E27FC236}">
                <a16:creationId xmlns:a16="http://schemas.microsoft.com/office/drawing/2014/main" id="{84564B41-0D8C-61A6-5708-A6E516BDFB07}"/>
              </a:ext>
            </a:extLst>
          </p:cNvPr>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67AD732F-8382-1C94-4CE4-CA43F91093D1}"/>
              </a:ext>
            </a:extLst>
          </p:cNvPr>
          <p:cNvSpPr/>
          <p:nvPr/>
        </p:nvSpPr>
        <p:spPr>
          <a:xfrm>
            <a:off x="15711715" y="143622"/>
            <a:ext cx="2423630" cy="1205693"/>
          </a:xfrm>
          <a:custGeom>
            <a:avLst/>
            <a:gdLst/>
            <a:ahLst/>
            <a:cxnLst/>
            <a:rect l="l" t="t" r="r" b="b"/>
            <a:pathLst>
              <a:path w="2423630" h="1205693">
                <a:moveTo>
                  <a:pt x="0" y="0"/>
                </a:moveTo>
                <a:lnTo>
                  <a:pt x="2423630" y="0"/>
                </a:lnTo>
                <a:lnTo>
                  <a:pt x="2423630" y="1205693"/>
                </a:lnTo>
                <a:lnTo>
                  <a:pt x="0" y="1205693"/>
                </a:lnTo>
                <a:lnTo>
                  <a:pt x="0" y="0"/>
                </a:lnTo>
                <a:close/>
              </a:path>
            </a:pathLst>
          </a:custGeom>
          <a:blipFill>
            <a:blip r:embed="rId4"/>
            <a:stretch>
              <a:fillRect l="-65079" r="-63394" b="-150274"/>
            </a:stretch>
          </a:blipFill>
        </p:spPr>
        <p:txBody>
          <a:bodyPr/>
          <a:lstStyle/>
          <a:p>
            <a:endParaRPr lang="en-US"/>
          </a:p>
        </p:txBody>
      </p:sp>
      <p:sp>
        <p:nvSpPr>
          <p:cNvPr id="8" name="TextBox 6">
            <a:extLst>
              <a:ext uri="{FF2B5EF4-FFF2-40B4-BE49-F238E27FC236}">
                <a16:creationId xmlns:a16="http://schemas.microsoft.com/office/drawing/2014/main" id="{98F9FA25-C7AD-B10B-72F0-34DFEAEE9D3C}"/>
              </a:ext>
            </a:extLst>
          </p:cNvPr>
          <p:cNvSpPr txBox="1"/>
          <p:nvPr/>
        </p:nvSpPr>
        <p:spPr>
          <a:xfrm>
            <a:off x="10136374" y="3579033"/>
            <a:ext cx="5820803" cy="5170646"/>
          </a:xfrm>
          <a:prstGeom prst="rect">
            <a:avLst/>
          </a:prstGeom>
        </p:spPr>
        <p:txBody>
          <a:bodyPr wrap="square" lIns="0" tIns="0" rIns="0" bIns="0" rtlCol="0" anchor="t">
            <a:spAutoFit/>
          </a:bodyPr>
          <a:lstStyle/>
          <a:p>
            <a:r>
              <a:rPr lang="en-US" sz="2400" b="1" dirty="0">
                <a:solidFill>
                  <a:srgbClr val="3D3C3D"/>
                </a:solidFill>
                <a:latin typeface="Garet 2"/>
                <a:ea typeface="Garet 2"/>
                <a:cs typeface="Garet 2"/>
                <a:sym typeface="Garet 2"/>
              </a:rPr>
              <a:t>Mission:</a:t>
            </a:r>
          </a:p>
          <a:p>
            <a:r>
              <a:rPr lang="en-US" sz="2400" dirty="0">
                <a:solidFill>
                  <a:srgbClr val="3D3C3D"/>
                </a:solidFill>
                <a:latin typeface="Garet 2"/>
                <a:ea typeface="Garet 2"/>
                <a:cs typeface="Garet 2"/>
                <a:sym typeface="Garet 2"/>
              </a:rPr>
              <a:t>Support and partner with individuals with intellectual and/or developmental disabilities and their families, regardless of cultural or linguistic background.</a:t>
            </a:r>
          </a:p>
          <a:p>
            <a:endParaRPr lang="en-US" sz="2400" dirty="0">
              <a:solidFill>
                <a:srgbClr val="3D3C3D"/>
              </a:solidFill>
              <a:latin typeface="Garet 2"/>
              <a:ea typeface="Garet 2"/>
              <a:cs typeface="Garet 2"/>
              <a:sym typeface="Garet 2"/>
            </a:endParaRPr>
          </a:p>
          <a:p>
            <a:r>
              <a:rPr lang="en-US" sz="2400" b="1" dirty="0">
                <a:solidFill>
                  <a:srgbClr val="3D3C3D"/>
                </a:solidFill>
                <a:latin typeface="Garet 2"/>
                <a:ea typeface="Garet 2"/>
                <a:cs typeface="Garet 2"/>
                <a:sym typeface="Garet 2"/>
              </a:rPr>
              <a:t>Vision:</a:t>
            </a:r>
          </a:p>
          <a:p>
            <a:r>
              <a:rPr lang="en-US" sz="2400" dirty="0">
                <a:solidFill>
                  <a:srgbClr val="3D3C3D"/>
                </a:solidFill>
                <a:latin typeface="Garet 2"/>
                <a:ea typeface="Garet 2"/>
                <a:cs typeface="Garet 2"/>
                <a:sym typeface="Garet 2"/>
              </a:rPr>
              <a:t>Our vision is a world where all culturally and linguistically diverse individuals with intellectual and/or developmental disabilities and their families thrive in an inclusive society of their design.</a:t>
            </a:r>
          </a:p>
        </p:txBody>
      </p:sp>
      <p:pic>
        <p:nvPicPr>
          <p:cNvPr id="12" name="Picture 11" descr="A person making a heart with his hands&#10;&#10;Description automatically generated">
            <a:extLst>
              <a:ext uri="{FF2B5EF4-FFF2-40B4-BE49-F238E27FC236}">
                <a16:creationId xmlns:a16="http://schemas.microsoft.com/office/drawing/2014/main" id="{B61C714F-4D1C-AE37-9ADC-1DD51B109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848" y="2841812"/>
            <a:ext cx="4328392" cy="6645088"/>
          </a:xfrm>
          <a:prstGeom prst="rect">
            <a:avLst/>
          </a:prstGeom>
        </p:spPr>
      </p:pic>
    </p:spTree>
    <p:extLst>
      <p:ext uri="{BB962C8B-B14F-4D97-AF65-F5344CB8AC3E}">
        <p14:creationId xmlns:p14="http://schemas.microsoft.com/office/powerpoint/2010/main" val="22245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FEBF4B"/>
            </a:solidFill>
          </p:spPr>
          <p:txBody>
            <a:bodyPr/>
            <a:lstStyle/>
            <a:p>
              <a:endParaRPr lang="en-US"/>
            </a:p>
          </p:txBody>
        </p:sp>
        <p:sp>
          <p:nvSpPr>
            <p:cNvPr id="4" name="TextBox 4"/>
            <p:cNvSpPr txBox="1"/>
            <p:nvPr/>
          </p:nvSpPr>
          <p:spPr>
            <a:xfrm>
              <a:off x="0" y="-38100"/>
              <a:ext cx="529889" cy="2747433"/>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2979427" y="800100"/>
            <a:ext cx="12368434" cy="1918539"/>
          </a:xfrm>
          <a:prstGeom prst="rect">
            <a:avLst/>
          </a:prstGeom>
        </p:spPr>
        <p:txBody>
          <a:bodyPr lIns="0" tIns="0" rIns="0" bIns="0" rtlCol="0" anchor="t">
            <a:spAutoFit/>
          </a:bodyPr>
          <a:lstStyle/>
          <a:p>
            <a:pPr algn="l">
              <a:lnSpc>
                <a:spcPts val="16800"/>
              </a:lnSpc>
            </a:pPr>
            <a:r>
              <a:rPr lang="en-US" sz="8000" b="1" dirty="0">
                <a:solidFill>
                  <a:srgbClr val="3D3C3D"/>
                </a:solidFill>
                <a:latin typeface="Now"/>
                <a:ea typeface="Now"/>
                <a:cs typeface="Now"/>
                <a:sym typeface="Now"/>
              </a:rPr>
              <a:t>What Does ODMF Do?</a:t>
            </a:r>
          </a:p>
        </p:txBody>
      </p:sp>
      <p:sp>
        <p:nvSpPr>
          <p:cNvPr id="6" name="TextBox 6"/>
          <p:cNvSpPr txBox="1"/>
          <p:nvPr/>
        </p:nvSpPr>
        <p:spPr>
          <a:xfrm>
            <a:off x="2979427" y="3033811"/>
            <a:ext cx="13327373" cy="1817805"/>
          </a:xfrm>
          <a:prstGeom prst="rect">
            <a:avLst/>
          </a:prstGeom>
        </p:spPr>
        <p:txBody>
          <a:bodyPr wrap="square" lIns="0" tIns="0" rIns="0" bIns="0" rtlCol="0" anchor="t">
            <a:spAutoFit/>
          </a:bodyPr>
          <a:lstStyle/>
          <a:p>
            <a:pPr algn="l">
              <a:lnSpc>
                <a:spcPts val="3500"/>
              </a:lnSpc>
            </a:pPr>
            <a:r>
              <a:rPr lang="en-US" sz="3500" dirty="0">
                <a:solidFill>
                  <a:srgbClr val="3D3C3D"/>
                </a:solidFill>
                <a:latin typeface="Garet 2"/>
                <a:ea typeface="Garet 2"/>
                <a:cs typeface="Garet 2"/>
                <a:sym typeface="Garet 2"/>
              </a:rPr>
              <a:t>We provide tailored support for individuals with intellectual and developmental disabilities, IDD, seniors and their family caregivers, regardless of age, disability, or cultural background.</a:t>
            </a: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711715" y="143622"/>
            <a:ext cx="2423630" cy="1205693"/>
          </a:xfrm>
          <a:custGeom>
            <a:avLst/>
            <a:gdLst/>
            <a:ahLst/>
            <a:cxnLst/>
            <a:rect l="l" t="t" r="r" b="b"/>
            <a:pathLst>
              <a:path w="2423630" h="1205693">
                <a:moveTo>
                  <a:pt x="0" y="0"/>
                </a:moveTo>
                <a:lnTo>
                  <a:pt x="2423630" y="0"/>
                </a:lnTo>
                <a:lnTo>
                  <a:pt x="2423630" y="1205693"/>
                </a:lnTo>
                <a:lnTo>
                  <a:pt x="0" y="1205693"/>
                </a:lnTo>
                <a:lnTo>
                  <a:pt x="0" y="0"/>
                </a:lnTo>
                <a:close/>
              </a:path>
            </a:pathLst>
          </a:custGeom>
          <a:blipFill>
            <a:blip r:embed="rId4"/>
            <a:stretch>
              <a:fillRect l="-65079" r="-63394" b="-150274"/>
            </a:stretch>
          </a:blipFill>
        </p:spPr>
        <p:txBody>
          <a:bodyPr/>
          <a:lstStyle/>
          <a:p>
            <a:endParaRPr lang="en-US"/>
          </a:p>
        </p:txBody>
      </p:sp>
      <p:sp>
        <p:nvSpPr>
          <p:cNvPr id="12" name="Text Placeholder 125">
            <a:extLst>
              <a:ext uri="{FF2B5EF4-FFF2-40B4-BE49-F238E27FC236}">
                <a16:creationId xmlns:a16="http://schemas.microsoft.com/office/drawing/2014/main" id="{7E17BA9F-B9B0-E55B-B1AC-E10CA92005EB}"/>
              </a:ext>
            </a:extLst>
          </p:cNvPr>
          <p:cNvSpPr txBox="1">
            <a:spLocks/>
          </p:cNvSpPr>
          <p:nvPr/>
        </p:nvSpPr>
        <p:spPr>
          <a:xfrm>
            <a:off x="11471447" y="6043787"/>
            <a:ext cx="3539953" cy="3747914"/>
          </a:xfrm>
          <a:prstGeom prst="roundRect">
            <a:avLst/>
          </a:prstGeom>
          <a:noFill/>
          <a:ln w="38100">
            <a:solidFill>
              <a:srgbClr val="995185"/>
            </a:solidFill>
          </a:ln>
        </p:spPr>
        <p:txBody>
          <a:bodyPr anchor="ctr">
            <a:noAutofit/>
          </a:bodyPr>
          <a:lstStyle>
            <a:defPPr>
              <a:defRPr lang="en-US"/>
            </a:defPPr>
            <a:lvl1pPr marL="0" indent="0" algn="ctr" defTabSz="1218987" rtl="0" eaLnBrk="1" latinLnBrk="0" hangingPunct="1">
              <a:lnSpc>
                <a:spcPct val="85000"/>
              </a:lnSpc>
              <a:spcBef>
                <a:spcPts val="0"/>
              </a:spcBef>
              <a:spcAft>
                <a:spcPts val="600"/>
              </a:spcAft>
              <a:buFont typeface="Arial" pitchFamily="34" charset="0"/>
              <a:buNone/>
              <a:defRPr sz="1200" b="0" i="0" kern="1200" spc="0" baseline="0">
                <a:solidFill>
                  <a:schemeClr val="tx1"/>
                </a:solidFill>
                <a:latin typeface="Segoe UI Semilight" panose="020B0402040204020203" pitchFamily="34" charset="0"/>
                <a:ea typeface="+mn-ea"/>
                <a:cs typeface="Segoe UI Semilight" panose="020B0402040204020203" pitchFamily="34" charset="0"/>
              </a:defRPr>
            </a:lvl1pPr>
            <a:lvl2pPr marL="609494"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2pPr>
            <a:lvl3pPr marL="1218986"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3pPr>
            <a:lvl4pPr marL="1828480"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4pPr>
            <a:lvl5pPr marL="2437973"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a:p>
        </p:txBody>
      </p:sp>
      <p:sp>
        <p:nvSpPr>
          <p:cNvPr id="13" name="Text Placeholder 125">
            <a:extLst>
              <a:ext uri="{FF2B5EF4-FFF2-40B4-BE49-F238E27FC236}">
                <a16:creationId xmlns:a16="http://schemas.microsoft.com/office/drawing/2014/main" id="{704DB438-6D6E-2047-4740-204BEFFA146F}"/>
              </a:ext>
            </a:extLst>
          </p:cNvPr>
          <p:cNvSpPr txBox="1">
            <a:spLocks/>
          </p:cNvSpPr>
          <p:nvPr/>
        </p:nvSpPr>
        <p:spPr>
          <a:xfrm>
            <a:off x="11471447" y="5295900"/>
            <a:ext cx="3539953" cy="746685"/>
          </a:xfrm>
          <a:prstGeom prst="roundRect">
            <a:avLst/>
          </a:prstGeom>
          <a:solidFill>
            <a:srgbClr val="995185"/>
          </a:solidFill>
          <a:ln w="38100">
            <a:noFill/>
          </a:ln>
        </p:spPr>
        <p:txBody>
          <a:bodyPr anchor="ctr">
            <a:noAutofit/>
          </a:bodyPr>
          <a:lstStyle>
            <a:defPPr>
              <a:defRPr lang="en-US"/>
            </a:defPPr>
            <a:lvl1pPr marL="0" indent="0" algn="ctr" defTabSz="1218987" rtl="0" eaLnBrk="1" latinLnBrk="0" hangingPunct="1">
              <a:lnSpc>
                <a:spcPct val="100000"/>
              </a:lnSpc>
              <a:spcBef>
                <a:spcPts val="0"/>
              </a:spcBef>
              <a:spcAft>
                <a:spcPts val="0"/>
              </a:spcAft>
              <a:buFont typeface="Arial" pitchFamily="34" charset="0"/>
              <a:buNone/>
              <a:defRPr sz="1400" b="1" i="0" kern="1200" cap="all" spc="0" baseline="0">
                <a:solidFill>
                  <a:schemeClr val="tx1"/>
                </a:solidFill>
                <a:latin typeface="Segoe UI" panose="020B0502040204020203" pitchFamily="34" charset="0"/>
                <a:ea typeface="+mn-ea"/>
                <a:cs typeface="Segoe UI Semilight" panose="020B0402040204020203" pitchFamily="34" charset="0"/>
              </a:defRPr>
            </a:lvl1pPr>
            <a:lvl2pPr marL="609494"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2pPr>
            <a:lvl3pPr marL="1218986"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3pPr>
            <a:lvl4pPr marL="1828480"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4pPr>
            <a:lvl5pPr marL="2437973"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914126">
              <a:defRPr/>
            </a:pPr>
            <a:r>
              <a:rPr lang="en" sz="1400">
                <a:solidFill>
                  <a:schemeClr val="bg1"/>
                </a:solidFill>
                <a:latin typeface="Segoe UI" panose="020B0502040204020203" pitchFamily="34" charset="0"/>
                <a:ea typeface="Arial"/>
                <a:cs typeface="Segoe UI" panose="020B0502040204020203" pitchFamily="34" charset="0"/>
                <a:sym typeface="Arial"/>
              </a:rPr>
              <a:t>Advocate for Systems Change</a:t>
            </a:r>
            <a:endParaRPr lang="en-US" sz="1100">
              <a:solidFill>
                <a:schemeClr val="bg1"/>
              </a:solidFill>
              <a:latin typeface="Segoe UI" panose="020B0502040204020203" pitchFamily="34" charset="0"/>
              <a:cs typeface="Segoe UI" panose="020B0502040204020203" pitchFamily="34" charset="0"/>
            </a:endParaRPr>
          </a:p>
        </p:txBody>
      </p:sp>
      <p:sp>
        <p:nvSpPr>
          <p:cNvPr id="14" name="Text Placeholder 125">
            <a:extLst>
              <a:ext uri="{FF2B5EF4-FFF2-40B4-BE49-F238E27FC236}">
                <a16:creationId xmlns:a16="http://schemas.microsoft.com/office/drawing/2014/main" id="{B65F2E50-D4E4-FE05-233F-BF56284B4C12}"/>
              </a:ext>
            </a:extLst>
          </p:cNvPr>
          <p:cNvSpPr txBox="1">
            <a:spLocks/>
          </p:cNvSpPr>
          <p:nvPr/>
        </p:nvSpPr>
        <p:spPr>
          <a:xfrm>
            <a:off x="7758429" y="6043787"/>
            <a:ext cx="3539953" cy="3747914"/>
          </a:xfrm>
          <a:prstGeom prst="roundRect">
            <a:avLst/>
          </a:prstGeom>
          <a:noFill/>
          <a:ln w="38100">
            <a:solidFill>
              <a:srgbClr val="D3175B"/>
            </a:solidFill>
          </a:ln>
        </p:spPr>
        <p:txBody>
          <a:bodyPr anchor="ctr">
            <a:noAutofit/>
          </a:bodyPr>
          <a:lstStyle>
            <a:defPPr>
              <a:defRPr lang="en-US"/>
            </a:defPPr>
            <a:lvl1pPr marL="0" indent="0" algn="ctr" defTabSz="1218987" rtl="0" eaLnBrk="1" latinLnBrk="0" hangingPunct="1">
              <a:lnSpc>
                <a:spcPct val="85000"/>
              </a:lnSpc>
              <a:spcBef>
                <a:spcPts val="0"/>
              </a:spcBef>
              <a:spcAft>
                <a:spcPts val="600"/>
              </a:spcAft>
              <a:buFont typeface="Arial" pitchFamily="34" charset="0"/>
              <a:buNone/>
              <a:defRPr sz="1200" b="0" i="0" kern="1200" spc="0" baseline="0">
                <a:solidFill>
                  <a:schemeClr val="tx1"/>
                </a:solidFill>
                <a:latin typeface="Segoe UI Semilight" panose="020B0402040204020203" pitchFamily="34" charset="0"/>
                <a:ea typeface="+mn-ea"/>
                <a:cs typeface="Segoe UI Semilight" panose="020B0402040204020203" pitchFamily="34" charset="0"/>
              </a:defRPr>
            </a:lvl1pPr>
            <a:lvl2pPr marL="609494"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2pPr>
            <a:lvl3pPr marL="1218986"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3pPr>
            <a:lvl4pPr marL="1828480"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4pPr>
            <a:lvl5pPr marL="2437973"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a:p>
        </p:txBody>
      </p:sp>
      <p:sp>
        <p:nvSpPr>
          <p:cNvPr id="15" name="Text Placeholder 125">
            <a:extLst>
              <a:ext uri="{FF2B5EF4-FFF2-40B4-BE49-F238E27FC236}">
                <a16:creationId xmlns:a16="http://schemas.microsoft.com/office/drawing/2014/main" id="{55B35C3A-98E3-436F-4817-52F653FF8DCC}"/>
              </a:ext>
            </a:extLst>
          </p:cNvPr>
          <p:cNvSpPr txBox="1">
            <a:spLocks/>
          </p:cNvSpPr>
          <p:nvPr/>
        </p:nvSpPr>
        <p:spPr>
          <a:xfrm>
            <a:off x="7758429" y="5295900"/>
            <a:ext cx="3539953" cy="746685"/>
          </a:xfrm>
          <a:prstGeom prst="roundRect">
            <a:avLst/>
          </a:prstGeom>
          <a:solidFill>
            <a:srgbClr val="D3175B"/>
          </a:solidFill>
          <a:ln w="38100">
            <a:noFill/>
          </a:ln>
        </p:spPr>
        <p:txBody>
          <a:bodyPr anchor="ctr">
            <a:noAutofit/>
          </a:bodyPr>
          <a:lstStyle>
            <a:defPPr>
              <a:defRPr lang="en-US"/>
            </a:defPPr>
            <a:lvl1pPr marL="0" indent="0" algn="ctr" defTabSz="1218987" rtl="0" eaLnBrk="1" latinLnBrk="0" hangingPunct="1">
              <a:lnSpc>
                <a:spcPct val="100000"/>
              </a:lnSpc>
              <a:spcBef>
                <a:spcPts val="0"/>
              </a:spcBef>
              <a:spcAft>
                <a:spcPts val="0"/>
              </a:spcAft>
              <a:buFont typeface="Arial" pitchFamily="34" charset="0"/>
              <a:buNone/>
              <a:defRPr sz="1400" b="1" i="0" kern="1200" cap="all" spc="0" baseline="0">
                <a:solidFill>
                  <a:schemeClr val="tx1"/>
                </a:solidFill>
                <a:latin typeface="Segoe UI" panose="020B0502040204020203" pitchFamily="34" charset="0"/>
                <a:ea typeface="+mn-ea"/>
                <a:cs typeface="Segoe UI Semilight" panose="020B0402040204020203" pitchFamily="34" charset="0"/>
              </a:defRPr>
            </a:lvl1pPr>
            <a:lvl2pPr marL="609494"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2pPr>
            <a:lvl3pPr marL="1218986"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3pPr>
            <a:lvl4pPr marL="1828480"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4pPr>
            <a:lvl5pPr marL="2437973"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914126">
              <a:defRPr/>
            </a:pPr>
            <a:r>
              <a:rPr lang="en-US" sz="1400">
                <a:solidFill>
                  <a:schemeClr val="bg1"/>
                </a:solidFill>
                <a:latin typeface="Segoe UI" panose="020B0502040204020203" pitchFamily="34" charset="0"/>
                <a:ea typeface="Arial"/>
                <a:cs typeface="Segoe UI" panose="020B0502040204020203" pitchFamily="34" charset="0"/>
                <a:sym typeface="Arial"/>
              </a:rPr>
              <a:t>Provide specialized </a:t>
            </a:r>
            <a:endParaRPr lang="en-US" sz="1100">
              <a:solidFill>
                <a:schemeClr val="bg1"/>
              </a:solidFill>
              <a:latin typeface="Segoe UI" panose="020B0502040204020203" pitchFamily="34" charset="0"/>
              <a:cs typeface="Segoe UI" panose="020B0502040204020203" pitchFamily="34" charset="0"/>
            </a:endParaRPr>
          </a:p>
          <a:p>
            <a:pPr algn="ctr" defTabSz="914126">
              <a:defRPr/>
            </a:pPr>
            <a:r>
              <a:rPr lang="en-US" sz="1400">
                <a:solidFill>
                  <a:schemeClr val="bg1"/>
                </a:solidFill>
                <a:latin typeface="Segoe UI" panose="020B0502040204020203" pitchFamily="34" charset="0"/>
                <a:ea typeface="Arial"/>
                <a:cs typeface="Segoe UI" panose="020B0502040204020203" pitchFamily="34" charset="0"/>
                <a:sym typeface="Arial"/>
              </a:rPr>
              <a:t>programming</a:t>
            </a:r>
            <a:endParaRPr lang="en-US" sz="1100">
              <a:solidFill>
                <a:schemeClr val="bg1"/>
              </a:solidFill>
              <a:latin typeface="Segoe UI" panose="020B0502040204020203" pitchFamily="34" charset="0"/>
              <a:cs typeface="Segoe UI" panose="020B0502040204020203" pitchFamily="34" charset="0"/>
            </a:endParaRPr>
          </a:p>
        </p:txBody>
      </p:sp>
      <p:sp>
        <p:nvSpPr>
          <p:cNvPr id="16" name="Text Placeholder 125">
            <a:extLst>
              <a:ext uri="{FF2B5EF4-FFF2-40B4-BE49-F238E27FC236}">
                <a16:creationId xmlns:a16="http://schemas.microsoft.com/office/drawing/2014/main" id="{A331A2BC-A76A-03A4-21BA-38BE35DAAA91}"/>
              </a:ext>
            </a:extLst>
          </p:cNvPr>
          <p:cNvSpPr txBox="1">
            <a:spLocks/>
          </p:cNvSpPr>
          <p:nvPr/>
        </p:nvSpPr>
        <p:spPr>
          <a:xfrm>
            <a:off x="4031556" y="6043787"/>
            <a:ext cx="3539953" cy="3747914"/>
          </a:xfrm>
          <a:prstGeom prst="roundRect">
            <a:avLst/>
          </a:prstGeom>
          <a:noFill/>
          <a:ln w="38100">
            <a:solidFill>
              <a:srgbClr val="72C4B8"/>
            </a:solidFill>
          </a:ln>
        </p:spPr>
        <p:txBody>
          <a:bodyPr anchor="ctr">
            <a:noAutofit/>
          </a:bodyPr>
          <a:lstStyle>
            <a:defPPr>
              <a:defRPr lang="en-US"/>
            </a:defPPr>
            <a:lvl1pPr marL="0" indent="0" algn="ctr" defTabSz="1218987" rtl="0" eaLnBrk="1" latinLnBrk="0" hangingPunct="1">
              <a:lnSpc>
                <a:spcPct val="85000"/>
              </a:lnSpc>
              <a:spcBef>
                <a:spcPts val="0"/>
              </a:spcBef>
              <a:spcAft>
                <a:spcPts val="600"/>
              </a:spcAft>
              <a:buFont typeface="Arial" pitchFamily="34" charset="0"/>
              <a:buNone/>
              <a:defRPr sz="1200" b="0" i="0" kern="1200" spc="0" baseline="0">
                <a:solidFill>
                  <a:schemeClr val="tx1"/>
                </a:solidFill>
                <a:latin typeface="Segoe UI Semilight" panose="020B0402040204020203" pitchFamily="34" charset="0"/>
                <a:ea typeface="+mn-ea"/>
                <a:cs typeface="Segoe UI Semilight" panose="020B0402040204020203" pitchFamily="34" charset="0"/>
              </a:defRPr>
            </a:lvl1pPr>
            <a:lvl2pPr marL="609494"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2pPr>
            <a:lvl3pPr marL="1218986"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3pPr>
            <a:lvl4pPr marL="1828480"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4pPr>
            <a:lvl5pPr marL="2437973"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a:p>
        </p:txBody>
      </p:sp>
      <p:pic>
        <p:nvPicPr>
          <p:cNvPr id="17" name="Google Shape;123;p23" descr="Photo of 4 people posing in front of trees">
            <a:extLst>
              <a:ext uri="{FF2B5EF4-FFF2-40B4-BE49-F238E27FC236}">
                <a16:creationId xmlns:a16="http://schemas.microsoft.com/office/drawing/2014/main" id="{E0946242-710B-9FA8-3366-4F22EC5004BC}"/>
              </a:ext>
            </a:extLst>
          </p:cNvPr>
          <p:cNvPicPr preferRelativeResize="0"/>
          <p:nvPr/>
        </p:nvPicPr>
        <p:blipFill rotWithShape="1">
          <a:blip r:embed="rId5">
            <a:alphaModFix/>
          </a:blip>
          <a:srcRect l="4277" t="18721" r="3148" b="19306"/>
          <a:stretch/>
        </p:blipFill>
        <p:spPr>
          <a:xfrm>
            <a:off x="8065867" y="6345566"/>
            <a:ext cx="3025419" cy="3023612"/>
          </a:xfrm>
          <a:prstGeom prst="rect">
            <a:avLst/>
          </a:prstGeom>
          <a:noFill/>
          <a:ln>
            <a:noFill/>
          </a:ln>
        </p:spPr>
      </p:pic>
      <p:pic>
        <p:nvPicPr>
          <p:cNvPr id="18" name="Google Shape;124;p23" descr="Photo of group of diverse people in Governor Inslee's Office. One student is shaking the Governor's hand.">
            <a:extLst>
              <a:ext uri="{FF2B5EF4-FFF2-40B4-BE49-F238E27FC236}">
                <a16:creationId xmlns:a16="http://schemas.microsoft.com/office/drawing/2014/main" id="{798F52B3-EAF9-4099-E316-3854F4B0E1F6}"/>
              </a:ext>
            </a:extLst>
          </p:cNvPr>
          <p:cNvPicPr preferRelativeResize="0"/>
          <p:nvPr/>
        </p:nvPicPr>
        <p:blipFill rotWithShape="1">
          <a:blip r:embed="rId6">
            <a:alphaModFix/>
          </a:blip>
          <a:srcRect l="24859" t="25306" r="33062" b="11590"/>
          <a:stretch/>
        </p:blipFill>
        <p:spPr>
          <a:xfrm>
            <a:off x="11778971" y="6335953"/>
            <a:ext cx="3025420" cy="3023613"/>
          </a:xfrm>
          <a:prstGeom prst="rect">
            <a:avLst/>
          </a:prstGeom>
          <a:noFill/>
          <a:ln>
            <a:noFill/>
          </a:ln>
        </p:spPr>
      </p:pic>
      <p:pic>
        <p:nvPicPr>
          <p:cNvPr id="19" name="Picture 18" descr="A person and a child sitting at a table&#10;&#10;Description automatically generated with medium confidence">
            <a:extLst>
              <a:ext uri="{FF2B5EF4-FFF2-40B4-BE49-F238E27FC236}">
                <a16:creationId xmlns:a16="http://schemas.microsoft.com/office/drawing/2014/main" id="{D3997FCC-D35D-99DE-D0DE-0E5B92D7DEA6}"/>
              </a:ext>
            </a:extLst>
          </p:cNvPr>
          <p:cNvPicPr>
            <a:picLocks noChangeAspect="1"/>
          </p:cNvPicPr>
          <p:nvPr/>
        </p:nvPicPr>
        <p:blipFill rotWithShape="1">
          <a:blip r:embed="rId7"/>
          <a:srcRect l="17509" t="12" r="16084" b="218"/>
          <a:stretch/>
        </p:blipFill>
        <p:spPr>
          <a:xfrm>
            <a:off x="4338662" y="6355177"/>
            <a:ext cx="3025421" cy="3025421"/>
          </a:xfrm>
          <a:prstGeom prst="rect">
            <a:avLst/>
          </a:prstGeom>
          <a:ln>
            <a:noFill/>
          </a:ln>
        </p:spPr>
      </p:pic>
      <p:sp>
        <p:nvSpPr>
          <p:cNvPr id="20" name="Text Placeholder 125">
            <a:extLst>
              <a:ext uri="{FF2B5EF4-FFF2-40B4-BE49-F238E27FC236}">
                <a16:creationId xmlns:a16="http://schemas.microsoft.com/office/drawing/2014/main" id="{EF53919D-629F-9557-2911-0BBBC7F13103}"/>
              </a:ext>
            </a:extLst>
          </p:cNvPr>
          <p:cNvSpPr txBox="1">
            <a:spLocks/>
          </p:cNvSpPr>
          <p:nvPr/>
        </p:nvSpPr>
        <p:spPr>
          <a:xfrm>
            <a:off x="4031556" y="5295900"/>
            <a:ext cx="3539953" cy="746685"/>
          </a:xfrm>
          <a:prstGeom prst="roundRect">
            <a:avLst/>
          </a:prstGeom>
          <a:solidFill>
            <a:srgbClr val="72C4B8"/>
          </a:solidFill>
          <a:ln w="38100">
            <a:noFill/>
          </a:ln>
        </p:spPr>
        <p:txBody>
          <a:bodyPr anchor="ctr">
            <a:noAutofit/>
          </a:bodyPr>
          <a:lstStyle>
            <a:defPPr>
              <a:defRPr lang="en-US"/>
            </a:defPPr>
            <a:lvl1pPr marL="0" indent="0" algn="ctr" defTabSz="1218987" rtl="0" eaLnBrk="1" latinLnBrk="0" hangingPunct="1">
              <a:lnSpc>
                <a:spcPct val="100000"/>
              </a:lnSpc>
              <a:spcBef>
                <a:spcPts val="0"/>
              </a:spcBef>
              <a:spcAft>
                <a:spcPts val="0"/>
              </a:spcAft>
              <a:buFont typeface="Arial" pitchFamily="34" charset="0"/>
              <a:buNone/>
              <a:defRPr sz="1400" b="1" i="0" kern="1200" cap="all" spc="0" baseline="0">
                <a:solidFill>
                  <a:schemeClr val="tx1"/>
                </a:solidFill>
                <a:latin typeface="Segoe UI" panose="020B0502040204020203" pitchFamily="34" charset="0"/>
                <a:ea typeface="+mn-ea"/>
                <a:cs typeface="Segoe UI Semilight" panose="020B0402040204020203" pitchFamily="34" charset="0"/>
              </a:defRPr>
            </a:lvl1pPr>
            <a:lvl2pPr marL="609494"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2pPr>
            <a:lvl3pPr marL="1218986"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3pPr>
            <a:lvl4pPr marL="1828480"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4pPr>
            <a:lvl5pPr marL="2437973" indent="0" algn="l" defTabSz="1218987" rtl="0" eaLnBrk="1" latinLnBrk="0" hangingPunct="1">
              <a:lnSpc>
                <a:spcPct val="85000"/>
              </a:lnSpc>
              <a:spcBef>
                <a:spcPts val="0"/>
              </a:spcBef>
              <a:spcAft>
                <a:spcPts val="600"/>
              </a:spcAft>
              <a:buFont typeface="Arial" pitchFamily="34" charset="0"/>
              <a:buNone/>
              <a:defRPr sz="2000" b="1" i="0" kern="1200">
                <a:solidFill>
                  <a:schemeClr val="tx1"/>
                </a:solidFill>
                <a:latin typeface="+mj-lt"/>
                <a:ea typeface="+mn-ea"/>
                <a:cs typeface="Segoe UI Semilight" panose="020B0402040204020203"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914126">
              <a:defRPr/>
            </a:pPr>
            <a:r>
              <a:rPr lang="en" sz="1400">
                <a:latin typeface="Segoe UI" panose="020B0502040204020203" pitchFamily="34" charset="0"/>
                <a:ea typeface="Arial"/>
                <a:cs typeface="Segoe UI" panose="020B0502040204020203" pitchFamily="34" charset="0"/>
                <a:sym typeface="Arial"/>
              </a:rPr>
              <a:t>Navigate services</a:t>
            </a:r>
            <a:endParaRPr lang="en-US" sz="1100">
              <a:latin typeface="Segoe UI" panose="020B0502040204020203" pitchFamily="34" charset="0"/>
              <a:cs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a:extLst>
            <a:ext uri="{FF2B5EF4-FFF2-40B4-BE49-F238E27FC236}">
              <a16:creationId xmlns:a16="http://schemas.microsoft.com/office/drawing/2014/main" id="{CFEDA406-98A8-F57C-15D3-5C25248F2E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541239-A7BD-E3C4-580A-1135855A0C41}"/>
              </a:ext>
            </a:extLst>
          </p:cNvPr>
          <p:cNvGrpSpPr/>
          <p:nvPr/>
        </p:nvGrpSpPr>
        <p:grpSpPr>
          <a:xfrm rot="-10800000">
            <a:off x="0" y="0"/>
            <a:ext cx="2011924" cy="10287000"/>
            <a:chOff x="0" y="0"/>
            <a:chExt cx="529889" cy="2709333"/>
          </a:xfrm>
        </p:grpSpPr>
        <p:sp>
          <p:nvSpPr>
            <p:cNvPr id="3" name="Freeform 3">
              <a:extLst>
                <a:ext uri="{FF2B5EF4-FFF2-40B4-BE49-F238E27FC236}">
                  <a16:creationId xmlns:a16="http://schemas.microsoft.com/office/drawing/2014/main" id="{6F51EA16-6F8B-6933-D278-810E40570DA7}"/>
                </a:ext>
              </a:extLst>
            </p:cNvPr>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FEBF4B"/>
            </a:solidFill>
          </p:spPr>
          <p:txBody>
            <a:bodyPr/>
            <a:lstStyle/>
            <a:p>
              <a:endParaRPr lang="en-US"/>
            </a:p>
          </p:txBody>
        </p:sp>
        <p:sp>
          <p:nvSpPr>
            <p:cNvPr id="4" name="TextBox 4">
              <a:extLst>
                <a:ext uri="{FF2B5EF4-FFF2-40B4-BE49-F238E27FC236}">
                  <a16:creationId xmlns:a16="http://schemas.microsoft.com/office/drawing/2014/main" id="{B8449184-AE4B-58E0-0390-D8953C64C700}"/>
                </a:ext>
              </a:extLst>
            </p:cNvPr>
            <p:cNvSpPr txBox="1"/>
            <p:nvPr/>
          </p:nvSpPr>
          <p:spPr>
            <a:xfrm>
              <a:off x="0" y="-38100"/>
              <a:ext cx="529889" cy="2747433"/>
            </a:xfrm>
            <a:prstGeom prst="rect">
              <a:avLst/>
            </a:prstGeom>
          </p:spPr>
          <p:txBody>
            <a:bodyPr lIns="50800" tIns="50800" rIns="50800" bIns="50800" rtlCol="0" anchor="ctr"/>
            <a:lstStyle/>
            <a:p>
              <a:pPr algn="ctr">
                <a:lnSpc>
                  <a:spcPts val="2800"/>
                </a:lnSpc>
              </a:pPr>
              <a:endParaRPr/>
            </a:p>
          </p:txBody>
        </p:sp>
      </p:grpSp>
      <p:sp>
        <p:nvSpPr>
          <p:cNvPr id="9" name="Freeform 9">
            <a:extLst>
              <a:ext uri="{FF2B5EF4-FFF2-40B4-BE49-F238E27FC236}">
                <a16:creationId xmlns:a16="http://schemas.microsoft.com/office/drawing/2014/main" id="{2014BE6F-9CDA-564C-7AE9-A71D32EAD14C}"/>
              </a:ext>
            </a:extLst>
          </p:cNvPr>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47F75AD4-E8EA-E4C6-F25C-A12B68E8B80D}"/>
              </a:ext>
            </a:extLst>
          </p:cNvPr>
          <p:cNvSpPr/>
          <p:nvPr/>
        </p:nvSpPr>
        <p:spPr>
          <a:xfrm>
            <a:off x="15711715" y="143622"/>
            <a:ext cx="2423630" cy="1205693"/>
          </a:xfrm>
          <a:custGeom>
            <a:avLst/>
            <a:gdLst/>
            <a:ahLst/>
            <a:cxnLst/>
            <a:rect l="l" t="t" r="r" b="b"/>
            <a:pathLst>
              <a:path w="2423630" h="1205693">
                <a:moveTo>
                  <a:pt x="0" y="0"/>
                </a:moveTo>
                <a:lnTo>
                  <a:pt x="2423630" y="0"/>
                </a:lnTo>
                <a:lnTo>
                  <a:pt x="2423630" y="1205693"/>
                </a:lnTo>
                <a:lnTo>
                  <a:pt x="0" y="1205693"/>
                </a:lnTo>
                <a:lnTo>
                  <a:pt x="0" y="0"/>
                </a:lnTo>
                <a:close/>
              </a:path>
            </a:pathLst>
          </a:custGeom>
          <a:blipFill>
            <a:blip r:embed="rId4"/>
            <a:stretch>
              <a:fillRect l="-65079" r="-63394" b="-150274"/>
            </a:stretch>
          </a:blipFill>
        </p:spPr>
        <p:txBody>
          <a:bodyPr/>
          <a:lstStyle/>
          <a:p>
            <a:endParaRPr lang="en-US"/>
          </a:p>
        </p:txBody>
      </p:sp>
      <p:sp>
        <p:nvSpPr>
          <p:cNvPr id="8" name="TextBox 7">
            <a:extLst>
              <a:ext uri="{FF2B5EF4-FFF2-40B4-BE49-F238E27FC236}">
                <a16:creationId xmlns:a16="http://schemas.microsoft.com/office/drawing/2014/main" id="{308446EB-AAA8-B428-6DAC-08FB0332E75B}"/>
              </a:ext>
            </a:extLst>
          </p:cNvPr>
          <p:cNvSpPr txBox="1"/>
          <p:nvPr/>
        </p:nvSpPr>
        <p:spPr>
          <a:xfrm>
            <a:off x="4831307" y="2327344"/>
            <a:ext cx="8871045" cy="5632311"/>
          </a:xfrm>
          <a:prstGeom prst="rect">
            <a:avLst/>
          </a:prstGeom>
          <a:noFill/>
        </p:spPr>
        <p:txBody>
          <a:bodyPr wrap="square" rtlCol="0">
            <a:spAutoFit/>
          </a:bodyPr>
          <a:lstStyle/>
          <a:p>
            <a:pPr algn="ctr"/>
            <a:r>
              <a:rPr lang="en-US" sz="3600" b="1" dirty="0"/>
              <a:t>Cultural Brokerage</a:t>
            </a:r>
          </a:p>
          <a:p>
            <a:pPr algn="ctr"/>
            <a:r>
              <a:rPr lang="en-US" sz="3600" dirty="0"/>
              <a:t>We pair families 1:1 with a staff member who shares their language and culture. Trusting relationships with families and a shared cultural context mean we can act as a bridge between families and the services and support they need. We pair an understanding of the family we work with and our expertise in the systems and programs that are available to them, to find the right solution for them.</a:t>
            </a:r>
          </a:p>
        </p:txBody>
      </p:sp>
    </p:spTree>
    <p:extLst>
      <p:ext uri="{BB962C8B-B14F-4D97-AF65-F5344CB8AC3E}">
        <p14:creationId xmlns:p14="http://schemas.microsoft.com/office/powerpoint/2010/main" val="243571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5763338" y="0"/>
            <a:ext cx="2501924" cy="10287000"/>
            <a:chOff x="0" y="0"/>
            <a:chExt cx="658943" cy="2709333"/>
          </a:xfrm>
        </p:grpSpPr>
        <p:sp>
          <p:nvSpPr>
            <p:cNvPr id="3" name="Freeform 3"/>
            <p:cNvSpPr/>
            <p:nvPr/>
          </p:nvSpPr>
          <p:spPr>
            <a:xfrm>
              <a:off x="0" y="0"/>
              <a:ext cx="658943" cy="2709333"/>
            </a:xfrm>
            <a:custGeom>
              <a:avLst/>
              <a:gdLst/>
              <a:ahLst/>
              <a:cxnLst/>
              <a:rect l="l" t="t" r="r" b="b"/>
              <a:pathLst>
                <a:path w="658943" h="2709333">
                  <a:moveTo>
                    <a:pt x="0" y="0"/>
                  </a:moveTo>
                  <a:lnTo>
                    <a:pt x="658943" y="0"/>
                  </a:lnTo>
                  <a:lnTo>
                    <a:pt x="658943" y="2709333"/>
                  </a:lnTo>
                  <a:lnTo>
                    <a:pt x="0" y="2709333"/>
                  </a:lnTo>
                  <a:close/>
                </a:path>
              </a:pathLst>
            </a:custGeom>
            <a:solidFill>
              <a:srgbClr val="F7A5A6"/>
            </a:solidFill>
          </p:spPr>
          <p:txBody>
            <a:bodyPr/>
            <a:lstStyle/>
            <a:p>
              <a:endParaRPr lang="en-US"/>
            </a:p>
          </p:txBody>
        </p:sp>
        <p:sp>
          <p:nvSpPr>
            <p:cNvPr id="4" name="TextBox 4"/>
            <p:cNvSpPr txBox="1"/>
            <p:nvPr/>
          </p:nvSpPr>
          <p:spPr>
            <a:xfrm>
              <a:off x="0" y="-38100"/>
              <a:ext cx="658943" cy="2747433"/>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28699" y="342900"/>
            <a:ext cx="13148929" cy="1918539"/>
          </a:xfrm>
          <a:prstGeom prst="rect">
            <a:avLst/>
          </a:prstGeom>
        </p:spPr>
        <p:txBody>
          <a:bodyPr wrap="square" lIns="0" tIns="0" rIns="0" bIns="0" rtlCol="0" anchor="t">
            <a:spAutoFit/>
          </a:bodyPr>
          <a:lstStyle/>
          <a:p>
            <a:pPr algn="l">
              <a:lnSpc>
                <a:spcPts val="16800"/>
              </a:lnSpc>
            </a:pPr>
            <a:r>
              <a:rPr lang="en-US" sz="8000" b="1" dirty="0">
                <a:solidFill>
                  <a:srgbClr val="3D3C3D"/>
                </a:solidFill>
                <a:latin typeface="Now"/>
                <a:ea typeface="Now"/>
                <a:cs typeface="Now"/>
                <a:sym typeface="Now"/>
              </a:rPr>
              <a:t>Who Do We Work With?</a:t>
            </a:r>
          </a:p>
        </p:txBody>
      </p:sp>
      <p:sp>
        <p:nvSpPr>
          <p:cNvPr id="7" name="Freeform 7"/>
          <p:cNvSpPr/>
          <p:nvPr/>
        </p:nvSpPr>
        <p:spPr>
          <a:xfrm>
            <a:off x="15040968" y="2439929"/>
            <a:ext cx="1444741" cy="1444741"/>
          </a:xfrm>
          <a:custGeom>
            <a:avLst/>
            <a:gdLst/>
            <a:ahLst/>
            <a:cxnLst/>
            <a:rect l="l" t="t" r="r" b="b"/>
            <a:pathLst>
              <a:path w="1444741" h="1444741">
                <a:moveTo>
                  <a:pt x="0" y="0"/>
                </a:moveTo>
                <a:lnTo>
                  <a:pt x="1444741" y="0"/>
                </a:lnTo>
                <a:lnTo>
                  <a:pt x="1444741" y="1444742"/>
                </a:lnTo>
                <a:lnTo>
                  <a:pt x="0" y="1444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7486" y="9081307"/>
            <a:ext cx="2438985" cy="1205693"/>
          </a:xfrm>
          <a:custGeom>
            <a:avLst/>
            <a:gdLst/>
            <a:ahLst/>
            <a:cxnLst/>
            <a:rect l="l" t="t" r="r" b="b"/>
            <a:pathLst>
              <a:path w="2438985" h="1205693">
                <a:moveTo>
                  <a:pt x="0" y="0"/>
                </a:moveTo>
                <a:lnTo>
                  <a:pt x="2438985" y="0"/>
                </a:lnTo>
                <a:lnTo>
                  <a:pt x="2438985" y="1205693"/>
                </a:lnTo>
                <a:lnTo>
                  <a:pt x="0" y="1205693"/>
                </a:lnTo>
                <a:lnTo>
                  <a:pt x="0" y="0"/>
                </a:lnTo>
                <a:close/>
              </a:path>
            </a:pathLst>
          </a:custGeom>
          <a:blipFill>
            <a:blip r:embed="rId4"/>
            <a:stretch>
              <a:fillRect l="-64039" r="-62995" b="-150274"/>
            </a:stretch>
          </a:blipFill>
        </p:spPr>
        <p:txBody>
          <a:bodyPr/>
          <a:lstStyle/>
          <a:p>
            <a:endParaRPr lang="en-US"/>
          </a:p>
        </p:txBody>
      </p:sp>
      <p:grpSp>
        <p:nvGrpSpPr>
          <p:cNvPr id="9" name="Group 8">
            <a:extLst>
              <a:ext uri="{FF2B5EF4-FFF2-40B4-BE49-F238E27FC236}">
                <a16:creationId xmlns:a16="http://schemas.microsoft.com/office/drawing/2014/main" id="{D3D2A48D-5988-4445-8B95-57AA50136201}"/>
              </a:ext>
            </a:extLst>
          </p:cNvPr>
          <p:cNvGrpSpPr/>
          <p:nvPr/>
        </p:nvGrpSpPr>
        <p:grpSpPr>
          <a:xfrm>
            <a:off x="10304062" y="2584534"/>
            <a:ext cx="4419066" cy="6978566"/>
            <a:chOff x="303212" y="1495956"/>
            <a:chExt cx="2968574" cy="4872404"/>
          </a:xfrm>
        </p:grpSpPr>
        <p:sp>
          <p:nvSpPr>
            <p:cNvPr id="21" name="Oval 20">
              <a:extLst>
                <a:ext uri="{FF2B5EF4-FFF2-40B4-BE49-F238E27FC236}">
                  <a16:creationId xmlns:a16="http://schemas.microsoft.com/office/drawing/2014/main" id="{138613F8-859A-4761-AADA-5EB5429294BB}"/>
                </a:ext>
              </a:extLst>
            </p:cNvPr>
            <p:cNvSpPr/>
            <p:nvPr/>
          </p:nvSpPr>
          <p:spPr>
            <a:xfrm>
              <a:off x="303212" y="1495956"/>
              <a:ext cx="2968574" cy="3200399"/>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defTabSz="914126">
                <a:defRPr/>
              </a:pPr>
              <a:endParaRPr lang="en-US" sz="1200">
                <a:solidFill>
                  <a:prstClr val="white"/>
                </a:solidFill>
                <a:latin typeface="Calibri" panose="020F0502020204030204"/>
              </a:endParaRPr>
            </a:p>
          </p:txBody>
        </p:sp>
        <p:sp>
          <p:nvSpPr>
            <p:cNvPr id="22" name="Oval 21">
              <a:extLst>
                <a:ext uri="{FF2B5EF4-FFF2-40B4-BE49-F238E27FC236}">
                  <a16:creationId xmlns:a16="http://schemas.microsoft.com/office/drawing/2014/main" id="{40F9B510-AC95-DA1A-57B5-69A4CEBA975A}"/>
                </a:ext>
              </a:extLst>
            </p:cNvPr>
            <p:cNvSpPr/>
            <p:nvPr/>
          </p:nvSpPr>
          <p:spPr>
            <a:xfrm>
              <a:off x="303212" y="3167961"/>
              <a:ext cx="2968574" cy="3200399"/>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defTabSz="914126">
                <a:defRPr/>
              </a:pPr>
              <a:endParaRPr lang="en-US" sz="1200">
                <a:solidFill>
                  <a:prstClr val="white"/>
                </a:solidFill>
                <a:latin typeface="Calibri" panose="020F0502020204030204"/>
              </a:endParaRPr>
            </a:p>
          </p:txBody>
        </p:sp>
        <p:sp>
          <p:nvSpPr>
            <p:cNvPr id="23" name="TextBox 9">
              <a:extLst>
                <a:ext uri="{FF2B5EF4-FFF2-40B4-BE49-F238E27FC236}">
                  <a16:creationId xmlns:a16="http://schemas.microsoft.com/office/drawing/2014/main" id="{5A56518F-88D3-41D3-8B51-340365A41626}"/>
                </a:ext>
              </a:extLst>
            </p:cNvPr>
            <p:cNvSpPr txBox="1"/>
            <p:nvPr/>
          </p:nvSpPr>
          <p:spPr>
            <a:xfrm>
              <a:off x="608189" y="2137280"/>
              <a:ext cx="2358621" cy="75243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126">
                <a:defRPr/>
              </a:pPr>
              <a:r>
                <a:rPr lang="en-US" sz="2000">
                  <a:latin typeface="Segoe UI Light" panose="020B0502040204020203" pitchFamily="34" charset="0"/>
                  <a:cs typeface="Segoe UI Light" panose="020B0502040204020203" pitchFamily="34" charset="0"/>
                </a:rPr>
                <a:t>People Impacted </a:t>
              </a:r>
              <a:br>
                <a:rPr lang="en-US" sz="2000">
                  <a:latin typeface="Segoe UI Light" panose="020B0502040204020203" pitchFamily="34" charset="0"/>
                  <a:cs typeface="Segoe UI Light" panose="020B0502040204020203" pitchFamily="34" charset="0"/>
                </a:rPr>
              </a:br>
              <a:r>
                <a:rPr lang="en-US" sz="2000">
                  <a:latin typeface="Segoe UI Light" panose="020B0502040204020203" pitchFamily="34" charset="0"/>
                  <a:cs typeface="Segoe UI Light" panose="020B0502040204020203" pitchFamily="34" charset="0"/>
                </a:rPr>
                <a:t>by </a:t>
              </a:r>
              <a:r>
                <a:rPr lang="en-US" sz="2000" b="1">
                  <a:latin typeface="Segoe UI Light" panose="020B0502040204020203" pitchFamily="34" charset="0"/>
                  <a:cs typeface="Segoe UI Light" panose="020B0502040204020203" pitchFamily="34" charset="0"/>
                </a:rPr>
                <a:t>Racism</a:t>
              </a:r>
            </a:p>
          </p:txBody>
        </p:sp>
        <p:sp>
          <p:nvSpPr>
            <p:cNvPr id="24" name="TextBox 26">
              <a:extLst>
                <a:ext uri="{FF2B5EF4-FFF2-40B4-BE49-F238E27FC236}">
                  <a16:creationId xmlns:a16="http://schemas.microsoft.com/office/drawing/2014/main" id="{5C32DED3-921C-4722-8C42-E24C73A6DCAB}"/>
                </a:ext>
              </a:extLst>
            </p:cNvPr>
            <p:cNvSpPr txBox="1"/>
            <p:nvPr/>
          </p:nvSpPr>
          <p:spPr>
            <a:xfrm>
              <a:off x="669660" y="4982558"/>
              <a:ext cx="2235679" cy="75243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126">
                <a:defRPr/>
              </a:pPr>
              <a:r>
                <a:rPr lang="en-US" sz="2000">
                  <a:latin typeface="Segoe UI Light" panose="020B0502040204020203" pitchFamily="34" charset="0"/>
                  <a:cs typeface="Segoe UI Light" panose="020B0502040204020203" pitchFamily="34" charset="0"/>
                </a:rPr>
                <a:t>People Impacted </a:t>
              </a:r>
              <a:br>
                <a:rPr lang="en-US" sz="2000">
                  <a:latin typeface="Segoe UI Light" panose="020B0502040204020203" pitchFamily="34" charset="0"/>
                  <a:cs typeface="Segoe UI Light" panose="020B0502040204020203" pitchFamily="34" charset="0"/>
                </a:rPr>
              </a:br>
              <a:r>
                <a:rPr lang="en-US" sz="2000">
                  <a:latin typeface="Segoe UI Light" panose="020B0502040204020203" pitchFamily="34" charset="0"/>
                  <a:cs typeface="Segoe UI Light" panose="020B0502040204020203" pitchFamily="34" charset="0"/>
                </a:rPr>
                <a:t>by </a:t>
              </a:r>
              <a:r>
                <a:rPr lang="en-US" sz="2000" b="1">
                  <a:latin typeface="Segoe UI Light" panose="020B0502040204020203" pitchFamily="34" charset="0"/>
                  <a:cs typeface="Segoe UI Light" panose="020B0502040204020203" pitchFamily="34" charset="0"/>
                </a:rPr>
                <a:t>Ableism</a:t>
              </a:r>
            </a:p>
          </p:txBody>
        </p:sp>
        <p:pic>
          <p:nvPicPr>
            <p:cNvPr id="25" name="Picture 24" descr="A logo for a farm&#10;&#10;Description automatically generated">
              <a:extLst>
                <a:ext uri="{FF2B5EF4-FFF2-40B4-BE49-F238E27FC236}">
                  <a16:creationId xmlns:a16="http://schemas.microsoft.com/office/drawing/2014/main" id="{B9B1D331-2530-4498-CD73-32AC99C02246}"/>
                </a:ext>
              </a:extLst>
            </p:cNvPr>
            <p:cNvPicPr>
              <a:picLocks noChangeAspect="1"/>
            </p:cNvPicPr>
            <p:nvPr/>
          </p:nvPicPr>
          <p:blipFill>
            <a:blip r:embed="rId5"/>
            <a:stretch>
              <a:fillRect/>
            </a:stretch>
          </p:blipFill>
          <p:spPr>
            <a:xfrm>
              <a:off x="1047512" y="3454164"/>
              <a:ext cx="1479974" cy="804954"/>
            </a:xfrm>
            <a:prstGeom prst="rect">
              <a:avLst/>
            </a:prstGeom>
          </p:spPr>
        </p:pic>
      </p:grpSp>
      <p:graphicFrame>
        <p:nvGraphicFramePr>
          <p:cNvPr id="10" name="Chart 9">
            <a:extLst>
              <a:ext uri="{FF2B5EF4-FFF2-40B4-BE49-F238E27FC236}">
                <a16:creationId xmlns:a16="http://schemas.microsoft.com/office/drawing/2014/main" id="{5BAA2365-90CE-7426-C335-915CD0FD320C}"/>
              </a:ext>
            </a:extLst>
          </p:cNvPr>
          <p:cNvGraphicFramePr/>
          <p:nvPr>
            <p:extLst>
              <p:ext uri="{D42A27DB-BD31-4B8C-83A1-F6EECF244321}">
                <p14:modId xmlns:p14="http://schemas.microsoft.com/office/powerpoint/2010/main" val="2414617194"/>
              </p:ext>
            </p:extLst>
          </p:nvPr>
        </p:nvGraphicFramePr>
        <p:xfrm>
          <a:off x="1447800" y="3022991"/>
          <a:ext cx="6705600" cy="5778109"/>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Group 10">
            <a:extLst>
              <a:ext uri="{FF2B5EF4-FFF2-40B4-BE49-F238E27FC236}">
                <a16:creationId xmlns:a16="http://schemas.microsoft.com/office/drawing/2014/main" id="{CE2D720F-64DC-B969-3C60-77A8BA600462}"/>
              </a:ext>
            </a:extLst>
          </p:cNvPr>
          <p:cNvGrpSpPr/>
          <p:nvPr/>
        </p:nvGrpSpPr>
        <p:grpSpPr>
          <a:xfrm>
            <a:off x="2532481" y="2523718"/>
            <a:ext cx="4940264" cy="617547"/>
            <a:chOff x="620748" y="85206"/>
            <a:chExt cx="4940264" cy="617547"/>
          </a:xfrm>
        </p:grpSpPr>
        <p:sp>
          <p:nvSpPr>
            <p:cNvPr id="19" name="Title 1">
              <a:extLst>
                <a:ext uri="{FF2B5EF4-FFF2-40B4-BE49-F238E27FC236}">
                  <a16:creationId xmlns:a16="http://schemas.microsoft.com/office/drawing/2014/main" id="{9CE9193D-7B27-9764-4A70-87FEFD57F311}"/>
                </a:ext>
              </a:extLst>
            </p:cNvPr>
            <p:cNvSpPr txBox="1">
              <a:spLocks/>
            </p:cNvSpPr>
            <p:nvPr/>
          </p:nvSpPr>
          <p:spPr>
            <a:xfrm>
              <a:off x="620748" y="85206"/>
              <a:ext cx="4940264" cy="617547"/>
            </a:xfrm>
            <a:prstGeom prst="rect">
              <a:avLst/>
            </a:prstGeom>
          </p:spPr>
          <p:txBody>
            <a:bodyPr vert="horz" lIns="121899" tIns="60949" rIns="121899" bIns="60949" rtlCol="0" anchor="ctr">
              <a:normAutofit fontScale="97500"/>
            </a:bodyPr>
            <a:lstStyle>
              <a:defPPr>
                <a:defRPr lang="en-US"/>
              </a:defPPr>
              <a:lvl1pPr marL="0" algn="l" defTabSz="1218987" rtl="0" eaLnBrk="1" latinLnBrk="0" hangingPunct="1">
                <a:lnSpc>
                  <a:spcPct val="85000"/>
                </a:lnSpc>
                <a:spcBef>
                  <a:spcPts val="0"/>
                </a:spcBef>
                <a:spcAft>
                  <a:spcPts val="600"/>
                </a:spcAft>
                <a:buNone/>
                <a:defRPr sz="4000" b="1" i="0" kern="1200" spc="100" baseline="0">
                  <a:solidFill>
                    <a:schemeClr val="accent1"/>
                  </a:solidFill>
                  <a:latin typeface="Segoe UI Semibold" panose="020B0502040204020203" pitchFamily="34" charset="0"/>
                  <a:ea typeface="+mj-ea"/>
                  <a:cs typeface="Segoe UI Semibold" panose="020B0502040204020203"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US" sz="1800">
                  <a:solidFill>
                    <a:schemeClr val="tx1"/>
                  </a:solidFill>
                  <a:latin typeface="Segoe UI Light" panose="020B0502040204020203" pitchFamily="34" charset="0"/>
                  <a:cs typeface="Segoe UI Light" panose="020B0502040204020203" pitchFamily="34" charset="0"/>
                </a:rPr>
                <a:t>Communities served in 2023</a:t>
              </a:r>
            </a:p>
          </p:txBody>
        </p:sp>
        <p:sp>
          <p:nvSpPr>
            <p:cNvPr id="20" name="Rounded Rectangle 68">
              <a:extLst>
                <a:ext uri="{FF2B5EF4-FFF2-40B4-BE49-F238E27FC236}">
                  <a16:creationId xmlns:a16="http://schemas.microsoft.com/office/drawing/2014/main" id="{B50407D3-7500-6F88-A242-0A4625A2AEB4}"/>
                </a:ext>
              </a:extLst>
            </p:cNvPr>
            <p:cNvSpPr/>
            <p:nvPr/>
          </p:nvSpPr>
          <p:spPr>
            <a:xfrm>
              <a:off x="1076015" y="203479"/>
              <a:ext cx="4029730" cy="381000"/>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12" name="TextBox 37">
            <a:extLst>
              <a:ext uri="{FF2B5EF4-FFF2-40B4-BE49-F238E27FC236}">
                <a16:creationId xmlns:a16="http://schemas.microsoft.com/office/drawing/2014/main" id="{5BAAC3F3-D0EE-E9CC-995C-CAAA36863C09}"/>
              </a:ext>
            </a:extLst>
          </p:cNvPr>
          <p:cNvSpPr txBox="1"/>
          <p:nvPr/>
        </p:nvSpPr>
        <p:spPr>
          <a:xfrm>
            <a:off x="6192384" y="3446023"/>
            <a:ext cx="2240699" cy="969472"/>
          </a:xfrm>
          <a:prstGeom prst="rect">
            <a:avLst/>
          </a:prstGeom>
          <a:noFill/>
        </p:spPr>
        <p:txBody>
          <a:bodyPr rot="0" spcFirstLastPara="0" vert="horz" wrap="square" lIns="91416" tIns="45708" rIns="91416" bIns="45708" numCol="1" spcCol="0" rtlCol="0" fromWordArt="0" anchor="t" anchorCtr="0" forceAA="0" compatLnSpc="1">
            <a:prstTxWarp prst="textNoShape">
              <a:avLst/>
            </a:prstTxWarp>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Aft>
                <a:spcPts val="600"/>
              </a:spcAft>
              <a:defRPr/>
            </a:pPr>
            <a:r>
              <a:rPr lang="en-US" sz="1400" b="1" spc="100">
                <a:latin typeface="Segoe UI Light" panose="020B0502040204020203" pitchFamily="34" charset="0"/>
                <a:ea typeface="+mj-ea"/>
                <a:cs typeface="Segoe UI Light" panose="020B0502040204020203" pitchFamily="34" charset="0"/>
              </a:rPr>
              <a:t>Out of a total of 2,545 clients</a:t>
            </a:r>
          </a:p>
          <a:p>
            <a:pPr algn="ctr">
              <a:spcAft>
                <a:spcPts val="600"/>
              </a:spcAft>
              <a:defRPr/>
            </a:pPr>
            <a:r>
              <a:rPr lang="en-US" sz="1200" b="1" spc="100">
                <a:latin typeface="Segoe UI Light" panose="020B0502040204020203" pitchFamily="34" charset="0"/>
                <a:ea typeface="+mj-ea"/>
                <a:cs typeface="Segoe UI Light" panose="020B0502040204020203" pitchFamily="34" charset="0"/>
              </a:rPr>
              <a:t>*Swahili, Punjabi, Dari, Kurdish, Oromo, and more</a:t>
            </a:r>
          </a:p>
        </p:txBody>
      </p:sp>
      <p:grpSp>
        <p:nvGrpSpPr>
          <p:cNvPr id="13" name="Group 12">
            <a:extLst>
              <a:ext uri="{FF2B5EF4-FFF2-40B4-BE49-F238E27FC236}">
                <a16:creationId xmlns:a16="http://schemas.microsoft.com/office/drawing/2014/main" id="{52A60B01-47D8-5D2B-D665-7688F8E0FAE4}"/>
              </a:ext>
            </a:extLst>
          </p:cNvPr>
          <p:cNvGrpSpPr/>
          <p:nvPr/>
        </p:nvGrpSpPr>
        <p:grpSpPr>
          <a:xfrm>
            <a:off x="7245840" y="4588846"/>
            <a:ext cx="2477850" cy="3070149"/>
            <a:chOff x="5843778" y="2508302"/>
            <a:chExt cx="2280748" cy="2576847"/>
          </a:xfrm>
        </p:grpSpPr>
        <p:sp>
          <p:nvSpPr>
            <p:cNvPr id="14" name="TextBox 1">
              <a:extLst>
                <a:ext uri="{FF2B5EF4-FFF2-40B4-BE49-F238E27FC236}">
                  <a16:creationId xmlns:a16="http://schemas.microsoft.com/office/drawing/2014/main" id="{BFF86C83-1E10-A2DA-AEC2-25505CD55733}"/>
                </a:ext>
              </a:extLst>
            </p:cNvPr>
            <p:cNvSpPr txBox="1"/>
            <p:nvPr/>
          </p:nvSpPr>
          <p:spPr>
            <a:xfrm>
              <a:off x="5843778" y="4623508"/>
              <a:ext cx="2280748" cy="461641"/>
            </a:xfrm>
            <a:prstGeom prst="rect">
              <a:avLst/>
            </a:prstGeom>
            <a:noFill/>
          </p:spPr>
          <p:txBody>
            <a:bodyPr rot="0" spcFirstLastPara="0" vert="horz" wrap="square" lIns="91416" tIns="45708" rIns="91416" bIns="45708" numCol="1" spcCol="0" rtlCol="0" fromWordArt="0" anchor="t" anchorCtr="0" forceAA="0" compatLnSpc="1">
              <a:prstTxWarp prst="textNoShape">
                <a:avLst/>
              </a:prstTxWarp>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Aft>
                  <a:spcPts val="600"/>
                </a:spcAft>
                <a:defRPr/>
              </a:pPr>
              <a:r>
                <a:rPr lang="en-US" sz="1200" b="1" spc="100">
                  <a:latin typeface="Segoe UI Light" panose="020B0502040204020203" pitchFamily="34" charset="0"/>
                  <a:ea typeface="+mj-ea"/>
                  <a:cs typeface="Segoe UI Light" panose="020B0502040204020203" pitchFamily="34" charset="0"/>
                </a:rPr>
                <a:t>Black/African American clients served 32%</a:t>
              </a:r>
            </a:p>
          </p:txBody>
        </p:sp>
        <p:pic>
          <p:nvPicPr>
            <p:cNvPr id="15" name="Graphic 7" descr="Man with baby outline">
              <a:extLst>
                <a:ext uri="{FF2B5EF4-FFF2-40B4-BE49-F238E27FC236}">
                  <a16:creationId xmlns:a16="http://schemas.microsoft.com/office/drawing/2014/main" id="{B2D21E40-830D-511C-FF8D-B460896433F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055319" y="2508302"/>
              <a:ext cx="1949279" cy="1949279"/>
            </a:xfrm>
            <a:prstGeom prst="rect">
              <a:avLst/>
            </a:prstGeom>
          </p:spPr>
        </p:pic>
        <p:grpSp>
          <p:nvGrpSpPr>
            <p:cNvPr id="16" name="Group 15">
              <a:extLst>
                <a:ext uri="{FF2B5EF4-FFF2-40B4-BE49-F238E27FC236}">
                  <a16:creationId xmlns:a16="http://schemas.microsoft.com/office/drawing/2014/main" id="{4F94C11D-D3EF-A8D3-9B6B-1D852A4169C8}"/>
                </a:ext>
              </a:extLst>
            </p:cNvPr>
            <p:cNvGrpSpPr/>
            <p:nvPr/>
          </p:nvGrpSpPr>
          <p:grpSpPr>
            <a:xfrm>
              <a:off x="6535479" y="3940314"/>
              <a:ext cx="1006733" cy="707886"/>
              <a:chOff x="6543014" y="3448158"/>
              <a:chExt cx="1006733" cy="707886"/>
            </a:xfrm>
          </p:grpSpPr>
          <p:sp>
            <p:nvSpPr>
              <p:cNvPr id="17" name="Rounded Rectangle 13">
                <a:extLst>
                  <a:ext uri="{FF2B5EF4-FFF2-40B4-BE49-F238E27FC236}">
                    <a16:creationId xmlns:a16="http://schemas.microsoft.com/office/drawing/2014/main" id="{703A928E-3F21-0B1E-1FEE-B173DD62B6A3}"/>
                  </a:ext>
                </a:extLst>
              </p:cNvPr>
              <p:cNvSpPr/>
              <p:nvPr/>
            </p:nvSpPr>
            <p:spPr>
              <a:xfrm>
                <a:off x="6543014" y="3527640"/>
                <a:ext cx="951490" cy="54892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b="1">
                  <a:solidFill>
                    <a:schemeClr val="tx1">
                      <a:lumMod val="50000"/>
                    </a:schemeClr>
                  </a:solidFill>
                  <a:latin typeface="Segoe UI Semibold" panose="020B0502040204020203" pitchFamily="34" charset="0"/>
                  <a:cs typeface="Segoe UI Semibold" panose="020B0502040204020203" pitchFamily="34" charset="0"/>
                </a:endParaRPr>
              </a:p>
            </p:txBody>
          </p:sp>
          <p:sp>
            <p:nvSpPr>
              <p:cNvPr id="18" name="TextBox 15">
                <a:extLst>
                  <a:ext uri="{FF2B5EF4-FFF2-40B4-BE49-F238E27FC236}">
                    <a16:creationId xmlns:a16="http://schemas.microsoft.com/office/drawing/2014/main" id="{3C74D37C-084B-9955-A3F0-4EC05E63371E}"/>
                  </a:ext>
                </a:extLst>
              </p:cNvPr>
              <p:cNvSpPr txBox="1"/>
              <p:nvPr/>
            </p:nvSpPr>
            <p:spPr>
              <a:xfrm>
                <a:off x="6551612" y="3448158"/>
                <a:ext cx="998135" cy="707886"/>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4000" b="1">
                    <a:solidFill>
                      <a:schemeClr val="bg2"/>
                    </a:solidFill>
                    <a:latin typeface="Segoe UI Semibold" panose="020B0502040204020203" pitchFamily="34" charset="0"/>
                    <a:cs typeface="Segoe UI Semibold" panose="020B0502040204020203" pitchFamily="34" charset="0"/>
                  </a:rPr>
                  <a:t>810</a:t>
                </a:r>
                <a:endParaRPr lang="en-US" sz="4000">
                  <a:solidFill>
                    <a:schemeClr val="bg2"/>
                  </a:solidFill>
                </a:endParaRPr>
              </a:p>
            </p:txBody>
          </p:sp>
        </p:grpSp>
      </p:grpSp>
      <p:cxnSp>
        <p:nvCxnSpPr>
          <p:cNvPr id="28" name="Straight Connector 27">
            <a:extLst>
              <a:ext uri="{FF2B5EF4-FFF2-40B4-BE49-F238E27FC236}">
                <a16:creationId xmlns:a16="http://schemas.microsoft.com/office/drawing/2014/main" id="{97122B98-B946-D81A-9A28-DA285A229527}"/>
              </a:ext>
            </a:extLst>
          </p:cNvPr>
          <p:cNvCxnSpPr/>
          <p:nvPr/>
        </p:nvCxnSpPr>
        <p:spPr>
          <a:xfrm flipH="1">
            <a:off x="4724400" y="3314700"/>
            <a:ext cx="685800" cy="13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38038" y="-8138038"/>
            <a:ext cx="2011924"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D41D5B"/>
            </a:solidFill>
          </p:spPr>
          <p:txBody>
            <a:bodyPr/>
            <a:lstStyle/>
            <a:p>
              <a:endParaRPr lang="en-US"/>
            </a:p>
          </p:txBody>
        </p:sp>
        <p:sp>
          <p:nvSpPr>
            <p:cNvPr id="4" name="TextBox 4"/>
            <p:cNvSpPr txBox="1"/>
            <p:nvPr/>
          </p:nvSpPr>
          <p:spPr>
            <a:xfrm>
              <a:off x="0" y="-38100"/>
              <a:ext cx="529889" cy="4854693"/>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55995" y="3396971"/>
            <a:ext cx="15526035" cy="1231106"/>
          </a:xfrm>
          <a:prstGeom prst="rect">
            <a:avLst/>
          </a:prstGeom>
        </p:spPr>
        <p:txBody>
          <a:bodyPr wrap="square" lIns="0" tIns="0" rIns="0" bIns="0" rtlCol="0" anchor="t">
            <a:spAutoFit/>
          </a:bodyPr>
          <a:lstStyle/>
          <a:p>
            <a:pPr algn="l"/>
            <a:r>
              <a:rPr lang="en-US" sz="8000" b="1" dirty="0">
                <a:solidFill>
                  <a:srgbClr val="3D3C3D"/>
                </a:solidFill>
                <a:latin typeface="Now"/>
                <a:ea typeface="Now"/>
                <a:cs typeface="Now"/>
                <a:sym typeface="Now"/>
              </a:rPr>
              <a:t>Aging and Disability Services</a:t>
            </a:r>
          </a:p>
        </p:txBody>
      </p:sp>
      <p:sp>
        <p:nvSpPr>
          <p:cNvPr id="6" name="TextBox 6"/>
          <p:cNvSpPr txBox="1"/>
          <p:nvPr/>
        </p:nvSpPr>
        <p:spPr>
          <a:xfrm>
            <a:off x="1055995" y="5502401"/>
            <a:ext cx="7296588" cy="3468898"/>
          </a:xfrm>
          <a:prstGeom prst="rect">
            <a:avLst/>
          </a:prstGeom>
        </p:spPr>
        <p:txBody>
          <a:bodyPr wrap="square" lIns="0" tIns="0" rIns="0" bIns="0" rtlCol="0" anchor="t">
            <a:spAutoFit/>
          </a:bodyPr>
          <a:lstStyle/>
          <a:p>
            <a:pPr marL="342900" indent="-342900">
              <a:lnSpc>
                <a:spcPts val="4550"/>
              </a:lnSpc>
              <a:buFontTx/>
              <a:buChar char="-"/>
            </a:pPr>
            <a:r>
              <a:rPr lang="en-US" sz="2000" dirty="0">
                <a:solidFill>
                  <a:srgbClr val="3D3C3D"/>
                </a:solidFill>
                <a:latin typeface="Garet 2"/>
                <a:ea typeface="Garet 2"/>
                <a:cs typeface="Garet 2"/>
                <a:sym typeface="Garet 2"/>
              </a:rPr>
              <a:t>18 and older adults with disabilities, Senior (60 +), and their unpaid family caregivers</a:t>
            </a:r>
          </a:p>
          <a:p>
            <a:pPr marL="342900" indent="-342900">
              <a:lnSpc>
                <a:spcPts val="4550"/>
              </a:lnSpc>
              <a:buFontTx/>
              <a:buChar char="-"/>
            </a:pPr>
            <a:r>
              <a:rPr lang="en-US" sz="2000" dirty="0">
                <a:solidFill>
                  <a:srgbClr val="3D3C3D"/>
                </a:solidFill>
                <a:latin typeface="Garet 2"/>
                <a:ea typeface="Garet 2"/>
                <a:cs typeface="Garet 2"/>
                <a:sym typeface="Garet 2"/>
              </a:rPr>
              <a:t>King County</a:t>
            </a:r>
          </a:p>
          <a:p>
            <a:pPr marL="342900" indent="-342900">
              <a:lnSpc>
                <a:spcPts val="4550"/>
              </a:lnSpc>
              <a:buFontTx/>
              <a:buChar char="-"/>
            </a:pPr>
            <a:r>
              <a:rPr lang="en-US" sz="2000" dirty="0">
                <a:solidFill>
                  <a:srgbClr val="3D3C3D"/>
                </a:solidFill>
                <a:latin typeface="Garet 2"/>
                <a:ea typeface="Garet 2"/>
                <a:cs typeface="Garet 2"/>
                <a:sym typeface="Garet 2"/>
              </a:rPr>
              <a:t>The program goal is to enable people to live in a community-based setting of their choice and age in their homes and communities</a:t>
            </a:r>
          </a:p>
        </p:txBody>
      </p:sp>
      <p:sp>
        <p:nvSpPr>
          <p:cNvPr id="7" name="Freeform 7"/>
          <p:cNvSpPr/>
          <p:nvPr/>
        </p:nvSpPr>
        <p:spPr>
          <a:xfrm>
            <a:off x="2153487" y="1232493"/>
            <a:ext cx="1558861" cy="1558861"/>
          </a:xfrm>
          <a:custGeom>
            <a:avLst/>
            <a:gdLst/>
            <a:ahLst/>
            <a:cxnLst/>
            <a:rect l="l" t="t" r="r" b="b"/>
            <a:pathLst>
              <a:path w="1558861" h="1558861">
                <a:moveTo>
                  <a:pt x="0" y="0"/>
                </a:moveTo>
                <a:lnTo>
                  <a:pt x="1558861" y="0"/>
                </a:lnTo>
                <a:lnTo>
                  <a:pt x="1558861" y="1558861"/>
                </a:lnTo>
                <a:lnTo>
                  <a:pt x="0" y="15588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a:extLst>
            <a:ext uri="{FF2B5EF4-FFF2-40B4-BE49-F238E27FC236}">
              <a16:creationId xmlns:a16="http://schemas.microsoft.com/office/drawing/2014/main" id="{DA9F9D57-4677-6FAD-C53B-72864049C3C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406E3E-5EB6-4E51-D937-3D2D3AC92123}"/>
              </a:ext>
            </a:extLst>
          </p:cNvPr>
          <p:cNvGrpSpPr/>
          <p:nvPr/>
        </p:nvGrpSpPr>
        <p:grpSpPr>
          <a:xfrm rot="5400000">
            <a:off x="8138038" y="-8138038"/>
            <a:ext cx="2011924" cy="18288000"/>
            <a:chOff x="0" y="0"/>
            <a:chExt cx="529889" cy="4816593"/>
          </a:xfrm>
        </p:grpSpPr>
        <p:sp>
          <p:nvSpPr>
            <p:cNvPr id="3" name="Freeform 3">
              <a:extLst>
                <a:ext uri="{FF2B5EF4-FFF2-40B4-BE49-F238E27FC236}">
                  <a16:creationId xmlns:a16="http://schemas.microsoft.com/office/drawing/2014/main" id="{21A7732B-4AAC-92B5-6BEA-2E38D62F0239}"/>
                </a:ext>
              </a:extLst>
            </p:cNvPr>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D41D5B"/>
            </a:solidFill>
          </p:spPr>
          <p:txBody>
            <a:bodyPr/>
            <a:lstStyle/>
            <a:p>
              <a:endParaRPr lang="en-US"/>
            </a:p>
          </p:txBody>
        </p:sp>
        <p:sp>
          <p:nvSpPr>
            <p:cNvPr id="4" name="TextBox 4">
              <a:extLst>
                <a:ext uri="{FF2B5EF4-FFF2-40B4-BE49-F238E27FC236}">
                  <a16:creationId xmlns:a16="http://schemas.microsoft.com/office/drawing/2014/main" id="{60B635E7-0F3B-A199-51E2-7C9294EE7097}"/>
                </a:ext>
              </a:extLst>
            </p:cNvPr>
            <p:cNvSpPr txBox="1"/>
            <p:nvPr/>
          </p:nvSpPr>
          <p:spPr>
            <a:xfrm>
              <a:off x="0" y="-38100"/>
              <a:ext cx="529889" cy="4854693"/>
            </a:xfrm>
            <a:prstGeom prst="rect">
              <a:avLst/>
            </a:prstGeom>
          </p:spPr>
          <p:txBody>
            <a:bodyPr lIns="50800" tIns="50800" rIns="50800" bIns="50800" rtlCol="0" anchor="ctr"/>
            <a:lstStyle/>
            <a:p>
              <a:pPr algn="ctr">
                <a:lnSpc>
                  <a:spcPts val="2800"/>
                </a:lnSpc>
              </a:pPr>
              <a:endParaRPr/>
            </a:p>
          </p:txBody>
        </p:sp>
      </p:grpSp>
      <p:sp>
        <p:nvSpPr>
          <p:cNvPr id="7" name="Freeform 7">
            <a:extLst>
              <a:ext uri="{FF2B5EF4-FFF2-40B4-BE49-F238E27FC236}">
                <a16:creationId xmlns:a16="http://schemas.microsoft.com/office/drawing/2014/main" id="{128F142E-1047-E27F-1EB2-94C63287B4B2}"/>
              </a:ext>
            </a:extLst>
          </p:cNvPr>
          <p:cNvSpPr/>
          <p:nvPr/>
        </p:nvSpPr>
        <p:spPr>
          <a:xfrm>
            <a:off x="2153487" y="1232493"/>
            <a:ext cx="1558861" cy="1558861"/>
          </a:xfrm>
          <a:custGeom>
            <a:avLst/>
            <a:gdLst/>
            <a:ahLst/>
            <a:cxnLst/>
            <a:rect l="l" t="t" r="r" b="b"/>
            <a:pathLst>
              <a:path w="1558861" h="1558861">
                <a:moveTo>
                  <a:pt x="0" y="0"/>
                </a:moveTo>
                <a:lnTo>
                  <a:pt x="1558861" y="0"/>
                </a:lnTo>
                <a:lnTo>
                  <a:pt x="1558861" y="1558861"/>
                </a:lnTo>
                <a:lnTo>
                  <a:pt x="0" y="15588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A895BB82-2216-D7DE-730B-B79ADD84F0BA}"/>
              </a:ext>
            </a:extLst>
          </p:cNvPr>
          <p:cNvSpPr txBox="1"/>
          <p:nvPr/>
        </p:nvSpPr>
        <p:spPr>
          <a:xfrm>
            <a:off x="1173706" y="3794078"/>
            <a:ext cx="7028597" cy="2923877"/>
          </a:xfrm>
          <a:prstGeom prst="rect">
            <a:avLst/>
          </a:prstGeom>
          <a:noFill/>
        </p:spPr>
        <p:txBody>
          <a:bodyPr wrap="square" rtlCol="0">
            <a:spAutoFit/>
          </a:bodyPr>
          <a:lstStyle/>
          <a:p>
            <a:r>
              <a:rPr lang="en-US" sz="3200" b="1" dirty="0"/>
              <a:t>Services for Older Adults and Adults with Disabilities</a:t>
            </a:r>
          </a:p>
          <a:p>
            <a:endParaRPr lang="en-US" dirty="0"/>
          </a:p>
          <a:p>
            <a:pPr marL="285750" indent="-285750">
              <a:buFont typeface="Arial" panose="020B0604020202020204" pitchFamily="34" charset="0"/>
              <a:buChar char="•"/>
            </a:pPr>
            <a:r>
              <a:rPr lang="en-US" sz="2800" dirty="0"/>
              <a:t>Outreach</a:t>
            </a:r>
          </a:p>
          <a:p>
            <a:pPr marL="285750" indent="-285750">
              <a:buFont typeface="Arial" panose="020B0604020202020204" pitchFamily="34" charset="0"/>
              <a:buChar char="•"/>
            </a:pPr>
            <a:r>
              <a:rPr lang="en-US" sz="2800" dirty="0"/>
              <a:t>Information/ Assistance/ Referral</a:t>
            </a:r>
          </a:p>
          <a:p>
            <a:pPr marL="285750" indent="-285750">
              <a:buFont typeface="Arial" panose="020B0604020202020204" pitchFamily="34" charset="0"/>
              <a:buChar char="•"/>
            </a:pPr>
            <a:r>
              <a:rPr lang="en-US" sz="2800" dirty="0"/>
              <a:t>Care Coordination </a:t>
            </a:r>
          </a:p>
          <a:p>
            <a:endParaRPr lang="en-US" dirty="0"/>
          </a:p>
        </p:txBody>
      </p:sp>
      <p:sp>
        <p:nvSpPr>
          <p:cNvPr id="10" name="TextBox 9">
            <a:extLst>
              <a:ext uri="{FF2B5EF4-FFF2-40B4-BE49-F238E27FC236}">
                <a16:creationId xmlns:a16="http://schemas.microsoft.com/office/drawing/2014/main" id="{921E93CD-699D-24A3-DAC7-819D38210A44}"/>
              </a:ext>
            </a:extLst>
          </p:cNvPr>
          <p:cNvSpPr txBox="1"/>
          <p:nvPr/>
        </p:nvSpPr>
        <p:spPr>
          <a:xfrm>
            <a:off x="9144000" y="3794078"/>
            <a:ext cx="6851178" cy="4678204"/>
          </a:xfrm>
          <a:prstGeom prst="rect">
            <a:avLst/>
          </a:prstGeom>
          <a:noFill/>
        </p:spPr>
        <p:txBody>
          <a:bodyPr wrap="square" rtlCol="0">
            <a:spAutoFit/>
          </a:bodyPr>
          <a:lstStyle/>
          <a:p>
            <a:r>
              <a:rPr lang="en-US" sz="3200" b="1" dirty="0"/>
              <a:t>Services for Unpaid Caregivers</a:t>
            </a:r>
          </a:p>
          <a:p>
            <a:endParaRPr lang="en-US" sz="2400" dirty="0"/>
          </a:p>
          <a:p>
            <a:pPr marL="285750" indent="-285750">
              <a:buFont typeface="Arial" panose="020B0604020202020204" pitchFamily="34" charset="0"/>
              <a:buChar char="•"/>
            </a:pPr>
            <a:r>
              <a:rPr lang="en-US" sz="2800" dirty="0"/>
              <a:t>Outreach</a:t>
            </a:r>
          </a:p>
          <a:p>
            <a:pPr marL="285750" indent="-285750">
              <a:buFont typeface="Arial" panose="020B0604020202020204" pitchFamily="34" charset="0"/>
              <a:buChar char="•"/>
            </a:pPr>
            <a:r>
              <a:rPr lang="en-US" sz="2800" dirty="0"/>
              <a:t>Information/ Assistance for Caregivers</a:t>
            </a:r>
          </a:p>
          <a:p>
            <a:pPr marL="285750" indent="-285750">
              <a:buFont typeface="Arial" panose="020B0604020202020204" pitchFamily="34" charset="0"/>
              <a:buChar char="•"/>
            </a:pPr>
            <a:r>
              <a:rPr lang="en-US" sz="2800" dirty="0"/>
              <a:t>Caregiver Assessment</a:t>
            </a:r>
          </a:p>
          <a:p>
            <a:pPr marL="285750" indent="-285750">
              <a:buFont typeface="Arial" panose="020B0604020202020204" pitchFamily="34" charset="0"/>
              <a:buChar char="•"/>
            </a:pPr>
            <a:r>
              <a:rPr lang="en-US" sz="2800" dirty="0"/>
              <a:t>Respite/ House chore &amp; Errand Services Coordination</a:t>
            </a:r>
          </a:p>
          <a:p>
            <a:pPr marL="285750" indent="-285750">
              <a:buFont typeface="Arial" panose="020B0604020202020204" pitchFamily="34" charset="0"/>
              <a:buChar char="•"/>
            </a:pPr>
            <a:r>
              <a:rPr lang="en-US" sz="2800" dirty="0"/>
              <a:t>Caregiver Support Groups</a:t>
            </a:r>
          </a:p>
          <a:p>
            <a:pPr marL="285750" indent="-285750">
              <a:buFont typeface="Arial" panose="020B0604020202020204" pitchFamily="34" charset="0"/>
              <a:buChar char="•"/>
            </a:pPr>
            <a:r>
              <a:rPr lang="en-US" sz="2800" dirty="0"/>
              <a:t>Caregiver Training</a:t>
            </a:r>
          </a:p>
          <a:p>
            <a:pPr marL="285750" indent="-285750">
              <a:buFont typeface="Arial" panose="020B0604020202020204" pitchFamily="34" charset="0"/>
              <a:buChar char="•"/>
            </a:pPr>
            <a:r>
              <a:rPr lang="en-US" sz="2800" dirty="0"/>
              <a:t>Caregiver Counseling Referral</a:t>
            </a:r>
          </a:p>
          <a:p>
            <a:endParaRPr lang="en-US" dirty="0"/>
          </a:p>
        </p:txBody>
      </p:sp>
    </p:spTree>
    <p:extLst>
      <p:ext uri="{BB962C8B-B14F-4D97-AF65-F5344CB8AC3E}">
        <p14:creationId xmlns:p14="http://schemas.microsoft.com/office/powerpoint/2010/main" val="156412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a:extLst>
            <a:ext uri="{FF2B5EF4-FFF2-40B4-BE49-F238E27FC236}">
              <a16:creationId xmlns:a16="http://schemas.microsoft.com/office/drawing/2014/main" id="{04508183-C676-3532-6863-FACAF6257A1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22F3979-6EE4-E1CB-7465-C949D68D2316}"/>
              </a:ext>
            </a:extLst>
          </p:cNvPr>
          <p:cNvGrpSpPr/>
          <p:nvPr/>
        </p:nvGrpSpPr>
        <p:grpSpPr>
          <a:xfrm rot="5400000">
            <a:off x="8138038" y="-8138038"/>
            <a:ext cx="2011924" cy="18288000"/>
            <a:chOff x="0" y="0"/>
            <a:chExt cx="529889" cy="4816593"/>
          </a:xfrm>
        </p:grpSpPr>
        <p:sp>
          <p:nvSpPr>
            <p:cNvPr id="3" name="Freeform 3">
              <a:extLst>
                <a:ext uri="{FF2B5EF4-FFF2-40B4-BE49-F238E27FC236}">
                  <a16:creationId xmlns:a16="http://schemas.microsoft.com/office/drawing/2014/main" id="{DFCFEEA3-DD71-8177-C136-E2A946558231}"/>
                </a:ext>
              </a:extLst>
            </p:cNvPr>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D41D5B"/>
            </a:solidFill>
          </p:spPr>
          <p:txBody>
            <a:bodyPr/>
            <a:lstStyle/>
            <a:p>
              <a:endParaRPr lang="en-US"/>
            </a:p>
          </p:txBody>
        </p:sp>
        <p:sp>
          <p:nvSpPr>
            <p:cNvPr id="4" name="TextBox 4">
              <a:extLst>
                <a:ext uri="{FF2B5EF4-FFF2-40B4-BE49-F238E27FC236}">
                  <a16:creationId xmlns:a16="http://schemas.microsoft.com/office/drawing/2014/main" id="{04A0A662-714A-C570-2C12-FF1251B35B54}"/>
                </a:ext>
              </a:extLst>
            </p:cNvPr>
            <p:cNvSpPr txBox="1"/>
            <p:nvPr/>
          </p:nvSpPr>
          <p:spPr>
            <a:xfrm>
              <a:off x="0" y="-38100"/>
              <a:ext cx="529889" cy="4854693"/>
            </a:xfrm>
            <a:prstGeom prst="rect">
              <a:avLst/>
            </a:prstGeom>
          </p:spPr>
          <p:txBody>
            <a:bodyPr lIns="50800" tIns="50800" rIns="50800" bIns="50800" rtlCol="0" anchor="ctr"/>
            <a:lstStyle/>
            <a:p>
              <a:pPr algn="ctr">
                <a:lnSpc>
                  <a:spcPts val="2800"/>
                </a:lnSpc>
              </a:pPr>
              <a:endParaRPr/>
            </a:p>
          </p:txBody>
        </p:sp>
      </p:grpSp>
      <p:sp>
        <p:nvSpPr>
          <p:cNvPr id="7" name="Freeform 7">
            <a:extLst>
              <a:ext uri="{FF2B5EF4-FFF2-40B4-BE49-F238E27FC236}">
                <a16:creationId xmlns:a16="http://schemas.microsoft.com/office/drawing/2014/main" id="{41C15931-FB5A-B779-B3AE-EA5B271B48C4}"/>
              </a:ext>
            </a:extLst>
          </p:cNvPr>
          <p:cNvSpPr/>
          <p:nvPr/>
        </p:nvSpPr>
        <p:spPr>
          <a:xfrm>
            <a:off x="2153487" y="1232493"/>
            <a:ext cx="1558861" cy="1558861"/>
          </a:xfrm>
          <a:custGeom>
            <a:avLst/>
            <a:gdLst/>
            <a:ahLst/>
            <a:cxnLst/>
            <a:rect l="l" t="t" r="r" b="b"/>
            <a:pathLst>
              <a:path w="1558861" h="1558861">
                <a:moveTo>
                  <a:pt x="0" y="0"/>
                </a:moveTo>
                <a:lnTo>
                  <a:pt x="1558861" y="0"/>
                </a:lnTo>
                <a:lnTo>
                  <a:pt x="1558861" y="1558861"/>
                </a:lnTo>
                <a:lnTo>
                  <a:pt x="0" y="15588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7684C970-3960-E97D-E84F-CFB3FB0AA7A3}"/>
              </a:ext>
            </a:extLst>
          </p:cNvPr>
          <p:cNvSpPr txBox="1"/>
          <p:nvPr/>
        </p:nvSpPr>
        <p:spPr>
          <a:xfrm>
            <a:off x="1091821" y="3244417"/>
            <a:ext cx="11713078" cy="2893100"/>
          </a:xfrm>
          <a:prstGeom prst="rect">
            <a:avLst/>
          </a:prstGeom>
          <a:noFill/>
        </p:spPr>
        <p:txBody>
          <a:bodyPr wrap="none" rtlCol="0">
            <a:spAutoFit/>
          </a:bodyPr>
          <a:lstStyle/>
          <a:p>
            <a:r>
              <a:rPr lang="en-US" sz="3600" b="1" dirty="0"/>
              <a:t>ADS Program Staff</a:t>
            </a:r>
          </a:p>
          <a:p>
            <a:endParaRPr lang="en-US" dirty="0"/>
          </a:p>
          <a:p>
            <a:pPr marL="457200" indent="-457200">
              <a:buFont typeface="Arial" panose="020B0604020202020204" pitchFamily="34" charset="0"/>
              <a:buChar char="•"/>
            </a:pPr>
            <a:r>
              <a:rPr lang="en-US" sz="3200" dirty="0"/>
              <a:t>Joann Scott, Program Manager, English: joanns@opendoorswa.org</a:t>
            </a:r>
          </a:p>
          <a:p>
            <a:pPr marL="457200" indent="-457200">
              <a:buFont typeface="Arial" panose="020B0604020202020204" pitchFamily="34" charset="0"/>
              <a:buChar char="•"/>
            </a:pPr>
            <a:r>
              <a:rPr lang="en-US" sz="3200" dirty="0"/>
              <a:t>Doris Fuentes, Case Manager Spanish: dorisf@opendoorswa.org</a:t>
            </a:r>
          </a:p>
          <a:p>
            <a:pPr marL="457200" indent="-457200">
              <a:buFont typeface="Arial" panose="020B0604020202020204" pitchFamily="34" charset="0"/>
              <a:buChar char="•"/>
            </a:pPr>
            <a:r>
              <a:rPr lang="en-US" sz="3200" dirty="0"/>
              <a:t>Amina Abdale, Case Manager, Somali: aminaa@opendoorswa.org </a:t>
            </a:r>
          </a:p>
          <a:p>
            <a:pPr marL="457200" indent="-457200">
              <a:buFont typeface="Arial" panose="020B0604020202020204" pitchFamily="34" charset="0"/>
              <a:buChar char="•"/>
            </a:pPr>
            <a:r>
              <a:rPr lang="en-US" sz="3200" dirty="0"/>
              <a:t>Min Cho, Senior Case Manager, Korean: minc@opendoorswa.org</a:t>
            </a:r>
          </a:p>
        </p:txBody>
      </p:sp>
    </p:spTree>
    <p:extLst>
      <p:ext uri="{BB962C8B-B14F-4D97-AF65-F5344CB8AC3E}">
        <p14:creationId xmlns:p14="http://schemas.microsoft.com/office/powerpoint/2010/main" val="179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
          <a:extLst>
            <a:ext uri="{FF2B5EF4-FFF2-40B4-BE49-F238E27FC236}">
              <a16:creationId xmlns:a16="http://schemas.microsoft.com/office/drawing/2014/main" id="{2A12DD69-6970-77CE-2087-CBE1890F4C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32BB771-90EE-A339-2B2C-E017D5D09309}"/>
              </a:ext>
            </a:extLst>
          </p:cNvPr>
          <p:cNvGrpSpPr/>
          <p:nvPr/>
        </p:nvGrpSpPr>
        <p:grpSpPr>
          <a:xfrm rot="-10800000">
            <a:off x="0" y="0"/>
            <a:ext cx="2011924" cy="10287000"/>
            <a:chOff x="0" y="0"/>
            <a:chExt cx="529889" cy="2709333"/>
          </a:xfrm>
        </p:grpSpPr>
        <p:sp>
          <p:nvSpPr>
            <p:cNvPr id="3" name="Freeform 3">
              <a:extLst>
                <a:ext uri="{FF2B5EF4-FFF2-40B4-BE49-F238E27FC236}">
                  <a16:creationId xmlns:a16="http://schemas.microsoft.com/office/drawing/2014/main" id="{B148644F-C4E7-0F1D-DA49-5B790A71478C}"/>
                </a:ext>
              </a:extLst>
            </p:cNvPr>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FEBF4B"/>
            </a:solidFill>
          </p:spPr>
          <p:txBody>
            <a:bodyPr/>
            <a:lstStyle/>
            <a:p>
              <a:endParaRPr lang="en-US"/>
            </a:p>
          </p:txBody>
        </p:sp>
        <p:sp>
          <p:nvSpPr>
            <p:cNvPr id="4" name="TextBox 4">
              <a:extLst>
                <a:ext uri="{FF2B5EF4-FFF2-40B4-BE49-F238E27FC236}">
                  <a16:creationId xmlns:a16="http://schemas.microsoft.com/office/drawing/2014/main" id="{BD358C96-36B2-E735-2A93-5B0C36DB2C6B}"/>
                </a:ext>
              </a:extLst>
            </p:cNvPr>
            <p:cNvSpPr txBox="1"/>
            <p:nvPr/>
          </p:nvSpPr>
          <p:spPr>
            <a:xfrm>
              <a:off x="0" y="-38100"/>
              <a:ext cx="529889" cy="2747433"/>
            </a:xfrm>
            <a:prstGeom prst="rect">
              <a:avLst/>
            </a:prstGeom>
          </p:spPr>
          <p:txBody>
            <a:bodyPr lIns="50800" tIns="50800" rIns="50800" bIns="50800" rtlCol="0" anchor="ctr"/>
            <a:lstStyle/>
            <a:p>
              <a:pPr algn="ctr">
                <a:lnSpc>
                  <a:spcPts val="2800"/>
                </a:lnSpc>
              </a:pPr>
              <a:endParaRPr/>
            </a:p>
          </p:txBody>
        </p:sp>
      </p:grpSp>
      <p:sp>
        <p:nvSpPr>
          <p:cNvPr id="5" name="TextBox 5">
            <a:extLst>
              <a:ext uri="{FF2B5EF4-FFF2-40B4-BE49-F238E27FC236}">
                <a16:creationId xmlns:a16="http://schemas.microsoft.com/office/drawing/2014/main" id="{AF6BCE9B-4AD1-349B-6F40-43D0D48A6784}"/>
              </a:ext>
            </a:extLst>
          </p:cNvPr>
          <p:cNvSpPr txBox="1"/>
          <p:nvPr/>
        </p:nvSpPr>
        <p:spPr>
          <a:xfrm>
            <a:off x="2979427" y="800100"/>
            <a:ext cx="12368434" cy="1107996"/>
          </a:xfrm>
          <a:prstGeom prst="rect">
            <a:avLst/>
          </a:prstGeom>
        </p:spPr>
        <p:txBody>
          <a:bodyPr lIns="0" tIns="0" rIns="0" bIns="0" rtlCol="0" anchor="t">
            <a:spAutoFit/>
          </a:bodyPr>
          <a:lstStyle/>
          <a:p>
            <a:pPr algn="l"/>
            <a:r>
              <a:rPr lang="en-US" sz="7200" b="1" dirty="0">
                <a:solidFill>
                  <a:srgbClr val="3D3C3D"/>
                </a:solidFill>
                <a:latin typeface="Now"/>
                <a:ea typeface="Now"/>
                <a:cs typeface="Now"/>
                <a:sym typeface="Now"/>
              </a:rPr>
              <a:t>The Multicultural Village</a:t>
            </a:r>
          </a:p>
        </p:txBody>
      </p:sp>
      <p:sp>
        <p:nvSpPr>
          <p:cNvPr id="9" name="Freeform 9">
            <a:extLst>
              <a:ext uri="{FF2B5EF4-FFF2-40B4-BE49-F238E27FC236}">
                <a16:creationId xmlns:a16="http://schemas.microsoft.com/office/drawing/2014/main" id="{508233A6-1668-7180-8BE2-D7075A6013B3}"/>
              </a:ext>
            </a:extLst>
          </p:cNvPr>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EFE9E764-D2C7-EB42-F0FF-52AB96291340}"/>
              </a:ext>
            </a:extLst>
          </p:cNvPr>
          <p:cNvSpPr/>
          <p:nvPr/>
        </p:nvSpPr>
        <p:spPr>
          <a:xfrm>
            <a:off x="15711715" y="143622"/>
            <a:ext cx="2423630" cy="1205693"/>
          </a:xfrm>
          <a:custGeom>
            <a:avLst/>
            <a:gdLst/>
            <a:ahLst/>
            <a:cxnLst/>
            <a:rect l="l" t="t" r="r" b="b"/>
            <a:pathLst>
              <a:path w="2423630" h="1205693">
                <a:moveTo>
                  <a:pt x="0" y="0"/>
                </a:moveTo>
                <a:lnTo>
                  <a:pt x="2423630" y="0"/>
                </a:lnTo>
                <a:lnTo>
                  <a:pt x="2423630" y="1205693"/>
                </a:lnTo>
                <a:lnTo>
                  <a:pt x="0" y="1205693"/>
                </a:lnTo>
                <a:lnTo>
                  <a:pt x="0" y="0"/>
                </a:lnTo>
                <a:close/>
              </a:path>
            </a:pathLst>
          </a:custGeom>
          <a:blipFill>
            <a:blip r:embed="rId4"/>
            <a:stretch>
              <a:fillRect l="-65079" r="-63394" b="-150274"/>
            </a:stretch>
          </a:blipFill>
        </p:spPr>
        <p:txBody>
          <a:bodyPr/>
          <a:lstStyle/>
          <a:p>
            <a:endParaRPr lang="en-US"/>
          </a:p>
        </p:txBody>
      </p:sp>
      <p:sp>
        <p:nvSpPr>
          <p:cNvPr id="6" name="Content Placeholder 2">
            <a:extLst>
              <a:ext uri="{FF2B5EF4-FFF2-40B4-BE49-F238E27FC236}">
                <a16:creationId xmlns:a16="http://schemas.microsoft.com/office/drawing/2014/main" id="{DF2FF627-8D72-F539-9206-BC6761D692D4}"/>
              </a:ext>
            </a:extLst>
          </p:cNvPr>
          <p:cNvSpPr>
            <a:spLocks noGrp="1"/>
          </p:cNvSpPr>
          <p:nvPr/>
        </p:nvSpPr>
        <p:spPr>
          <a:xfrm>
            <a:off x="3048000" y="2795310"/>
            <a:ext cx="6096000" cy="3549570"/>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3"/>
              </a:buClr>
              <a:buSzPct val="80000"/>
              <a:buFont typeface="Corbel" pitchFamily="34" charset="0"/>
              <a:buChar char="•"/>
              <a:defRPr sz="2200" kern="1200">
                <a:solidFill>
                  <a:schemeClr val="bg2">
                    <a:lumMod val="25000"/>
                  </a:schemeClr>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3"/>
              </a:buClr>
              <a:buSzPct val="80000"/>
              <a:buFont typeface="Corbel" pitchFamily="34" charset="0"/>
              <a:buChar char="•"/>
              <a:defRPr sz="2000" kern="1200">
                <a:solidFill>
                  <a:schemeClr val="bg2">
                    <a:lumMod val="25000"/>
                  </a:schemeClr>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3"/>
              </a:buClr>
              <a:buSzPct val="80000"/>
              <a:buFont typeface="Corbel" pitchFamily="34" charset="0"/>
              <a:buChar char="•"/>
              <a:defRPr sz="1800" kern="1200">
                <a:solidFill>
                  <a:schemeClr val="bg2">
                    <a:lumMod val="25000"/>
                  </a:schemeClr>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3"/>
              </a:buClr>
              <a:buSzPct val="80000"/>
              <a:buFont typeface="Corbel" pitchFamily="34" charset="0"/>
              <a:buChar char="•"/>
              <a:defRPr sz="1600" kern="1200">
                <a:solidFill>
                  <a:schemeClr val="bg2">
                    <a:lumMod val="25000"/>
                  </a:schemeClr>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3"/>
              </a:buClr>
              <a:buSzPct val="80000"/>
              <a:buFont typeface="Corbel" pitchFamily="34" charset="0"/>
              <a:buChar char="•"/>
              <a:defRPr sz="1600" kern="1200">
                <a:solidFill>
                  <a:schemeClr val="bg2">
                    <a:lumMod val="25000"/>
                  </a:schemeClr>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2800" dirty="0">
                <a:solidFill>
                  <a:schemeClr val="tx1"/>
                </a:solidFill>
                <a:latin typeface="Garet 2" panose="020B0604020202020204" charset="0"/>
              </a:rPr>
              <a:t>233-unit affordable housing complex, with 20% of units designed for people with disabilities and their families</a:t>
            </a:r>
          </a:p>
          <a:p>
            <a:r>
              <a:rPr lang="en-US" sz="2800" dirty="0">
                <a:solidFill>
                  <a:schemeClr val="tx1"/>
                </a:solidFill>
                <a:latin typeface="Garet 2" panose="020B0604020202020204" charset="0"/>
              </a:rPr>
              <a:t>Inclusive Early Learning Center for 96 children with and without disabilities, and an inclusive accessible playground</a:t>
            </a:r>
          </a:p>
          <a:p>
            <a:r>
              <a:rPr lang="en-US" sz="2800" dirty="0">
                <a:solidFill>
                  <a:schemeClr val="tx1"/>
                </a:solidFill>
                <a:latin typeface="Garet 2" panose="020B0604020202020204" charset="0"/>
              </a:rPr>
              <a:t>ODMF Family Resource Center, Program &amp; Service Spaces, and offices </a:t>
            </a:r>
          </a:p>
          <a:p>
            <a:r>
              <a:rPr lang="en-US" sz="2800" dirty="0">
                <a:solidFill>
                  <a:schemeClr val="tx1"/>
                </a:solidFill>
                <a:latin typeface="Garet 2" panose="020B0604020202020204" charset="0"/>
              </a:rPr>
              <a:t>Feet away from Sound Transit Kent/Des Moines Station </a:t>
            </a:r>
          </a:p>
        </p:txBody>
      </p:sp>
      <p:pic>
        <p:nvPicPr>
          <p:cNvPr id="13" name="Picture 12" descr="A high angle view of a building&#10;&#10;Description automatically generated">
            <a:extLst>
              <a:ext uri="{FF2B5EF4-FFF2-40B4-BE49-F238E27FC236}">
                <a16:creationId xmlns:a16="http://schemas.microsoft.com/office/drawing/2014/main" id="{B5FDE560-1F44-1B20-1FCE-DC5BE571F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326" y="2790092"/>
            <a:ext cx="8993840" cy="4254124"/>
          </a:xfrm>
          <a:prstGeom prst="rect">
            <a:avLst/>
          </a:prstGeom>
        </p:spPr>
      </p:pic>
    </p:spTree>
    <p:extLst>
      <p:ext uri="{BB962C8B-B14F-4D97-AF65-F5344CB8AC3E}">
        <p14:creationId xmlns:p14="http://schemas.microsoft.com/office/powerpoint/2010/main" val="1546522257"/>
      </p:ext>
    </p:extLst>
  </p:cSld>
  <p:clrMapOvr>
    <a:masterClrMapping/>
  </p:clrMapOvr>
</p:sld>
</file>

<file path=ppt/theme/theme1.xml><?xml version="1.0" encoding="utf-8"?>
<a:theme xmlns:a="http://schemas.openxmlformats.org/drawingml/2006/main" name="Office Theme">
  <a:themeElements>
    <a:clrScheme name="Custom 2">
      <a:dk1>
        <a:srgbClr val="3D3C3D"/>
      </a:dk1>
      <a:lt1>
        <a:srgbClr val="FFF5EA"/>
      </a:lt1>
      <a:dk2>
        <a:srgbClr val="3D3C3D"/>
      </a:dk2>
      <a:lt2>
        <a:srgbClr val="FFF5EA"/>
      </a:lt2>
      <a:accent1>
        <a:srgbClr val="D41D5B"/>
      </a:accent1>
      <a:accent2>
        <a:srgbClr val="7F296B"/>
      </a:accent2>
      <a:accent3>
        <a:srgbClr val="74C2B7"/>
      </a:accent3>
      <a:accent4>
        <a:srgbClr val="7F296B"/>
      </a:accent4>
      <a:accent5>
        <a:srgbClr val="FEBF48"/>
      </a:accent5>
      <a:accent6>
        <a:srgbClr val="F79646"/>
      </a:accent6>
      <a:hlink>
        <a:srgbClr val="D41D5B"/>
      </a:hlink>
      <a:folHlink>
        <a:srgbClr val="7F29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MF Presentation Template.pptx" id="{C814D401-0B25-4990-84AD-0F0262A6153E}" vid="{810FA1C9-5154-4523-8756-E5CFEFE95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10540</TotalTime>
  <Words>500</Words>
  <Application>Microsoft Office PowerPoint</Application>
  <PresentationFormat>Custom</PresentationFormat>
  <Paragraphs>69</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Segoe UI Light</vt:lpstr>
      <vt:lpstr>Now</vt:lpstr>
      <vt:lpstr>Arial</vt:lpstr>
      <vt:lpstr>Calibri</vt:lpstr>
      <vt:lpstr>Segoe UI</vt:lpstr>
      <vt:lpstr>Garet 2</vt:lpstr>
      <vt:lpstr>Segoe UI Semibold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ODMF Presentation Template</dc:title>
  <dc:creator>Andrea Kassa</dc:creator>
  <cp:lastModifiedBy>Tanya McGee</cp:lastModifiedBy>
  <cp:revision>10</cp:revision>
  <dcterms:created xsi:type="dcterms:W3CDTF">2006-08-16T00:00:00Z</dcterms:created>
  <dcterms:modified xsi:type="dcterms:W3CDTF">2026-03-02T15:05:31Z</dcterms:modified>
  <dc:identifier>DAGZemREdMM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2dea17-b4b7-40d3-b78b-f0f0ba134bba_Enabled">
    <vt:lpwstr>true</vt:lpwstr>
  </property>
  <property fmtid="{D5CDD505-2E9C-101B-9397-08002B2CF9AE}" pid="3" name="MSIP_Label_b02dea17-b4b7-40d3-b78b-f0f0ba134bba_SetDate">
    <vt:lpwstr>2024-12-17T16:44:14Z</vt:lpwstr>
  </property>
  <property fmtid="{D5CDD505-2E9C-101B-9397-08002B2CF9AE}" pid="4" name="MSIP_Label_b02dea17-b4b7-40d3-b78b-f0f0ba134bba_Method">
    <vt:lpwstr>Standard</vt:lpwstr>
  </property>
  <property fmtid="{D5CDD505-2E9C-101B-9397-08002B2CF9AE}" pid="5" name="MSIP_Label_b02dea17-b4b7-40d3-b78b-f0f0ba134bba_Name">
    <vt:lpwstr>defa4170-0d19-0005-0004-bc88714345d2</vt:lpwstr>
  </property>
  <property fmtid="{D5CDD505-2E9C-101B-9397-08002B2CF9AE}" pid="6" name="MSIP_Label_b02dea17-b4b7-40d3-b78b-f0f0ba134bba_SiteId">
    <vt:lpwstr>a9802eb7-f147-4276-b7c9-e6fc3b9c619d</vt:lpwstr>
  </property>
  <property fmtid="{D5CDD505-2E9C-101B-9397-08002B2CF9AE}" pid="7" name="MSIP_Label_b02dea17-b4b7-40d3-b78b-f0f0ba134bba_ActionId">
    <vt:lpwstr>63779a85-6217-49ff-a755-0f92f48f502b</vt:lpwstr>
  </property>
  <property fmtid="{D5CDD505-2E9C-101B-9397-08002B2CF9AE}" pid="8" name="MSIP_Label_b02dea17-b4b7-40d3-b78b-f0f0ba134bba_ContentBits">
    <vt:lpwstr>0</vt:lpwstr>
  </property>
  <property fmtid="{D5CDD505-2E9C-101B-9397-08002B2CF9AE}" pid="9" name="MSIP_Label_65cdb525-f29b-4395-879d-b5de2cb6a2f9_Enabled">
    <vt:lpwstr>true</vt:lpwstr>
  </property>
  <property fmtid="{D5CDD505-2E9C-101B-9397-08002B2CF9AE}" pid="10" name="MSIP_Label_65cdb525-f29b-4395-879d-b5de2cb6a2f9_SetDate">
    <vt:lpwstr>2026-03-02T15:05:30Z</vt:lpwstr>
  </property>
  <property fmtid="{D5CDD505-2E9C-101B-9397-08002B2CF9AE}" pid="11" name="MSIP_Label_65cdb525-f29b-4395-879d-b5de2cb6a2f9_Method">
    <vt:lpwstr>Standard</vt:lpwstr>
  </property>
  <property fmtid="{D5CDD505-2E9C-101B-9397-08002B2CF9AE}" pid="12" name="MSIP_Label_65cdb525-f29b-4395-879d-b5de2cb6a2f9_Name">
    <vt:lpwstr>Standard</vt:lpwstr>
  </property>
  <property fmtid="{D5CDD505-2E9C-101B-9397-08002B2CF9AE}" pid="13" name="MSIP_Label_65cdb525-f29b-4395-879d-b5de2cb6a2f9_SiteId">
    <vt:lpwstr>2f609eb9-39ed-439c-aae1-9d90f23e4ab5</vt:lpwstr>
  </property>
  <property fmtid="{D5CDD505-2E9C-101B-9397-08002B2CF9AE}" pid="14" name="MSIP_Label_65cdb525-f29b-4395-879d-b5de2cb6a2f9_ActionId">
    <vt:lpwstr>98e9437d-9c9e-43fb-b1c1-bdfc5d1fea73</vt:lpwstr>
  </property>
  <property fmtid="{D5CDD505-2E9C-101B-9397-08002B2CF9AE}" pid="15" name="MSIP_Label_65cdb525-f29b-4395-879d-b5de2cb6a2f9_ContentBits">
    <vt:lpwstr>0</vt:lpwstr>
  </property>
  <property fmtid="{D5CDD505-2E9C-101B-9397-08002B2CF9AE}" pid="16" name="MSIP_Label_65cdb525-f29b-4395-879d-b5de2cb6a2f9_Tag">
    <vt:lpwstr>10, 3, 0, 1</vt:lpwstr>
  </property>
</Properties>
</file>