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56" r:id="rId2"/>
    <p:sldId id="789" r:id="rId3"/>
    <p:sldId id="259" r:id="rId4"/>
    <p:sldId id="977" r:id="rId5"/>
    <p:sldId id="983" r:id="rId6"/>
    <p:sldId id="9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1327CE-D21E-4670-04F7-5CE48843A87B}" name="Whitely Binder, Lara" initials="WBL" userId="S::lwbinder@kingcounty.gov::21f86c80-2172-435a-8603-7888dafd80c3" providerId="AD"/>
  <p188:author id="{F1268BD9-4CE8-34EF-74A7-002B42039725}" name="Iyaz, Daaniya" initials="ID" userId="S::daiyaz@kingcounty.gov::396d27d3-37b3-4057-bd04-3d66086842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DCB"/>
    <a:srgbClr val="A0FA94"/>
    <a:srgbClr val="FF9900"/>
    <a:srgbClr val="DE8400"/>
    <a:srgbClr val="E68900"/>
    <a:srgbClr val="89F3A7"/>
    <a:srgbClr val="0000FF"/>
    <a:srgbClr val="008A00"/>
    <a:srgbClr val="7900CC"/>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74B87-1DD6-4895-AF76-2B681FD1874D}" v="200" dt="2024-04-22T17:12:30.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52" autoAdjust="0"/>
  </p:normalViewPr>
  <p:slideViewPr>
    <p:cSldViewPr snapToGrid="0">
      <p:cViewPr varScale="1">
        <p:scale>
          <a:sx n="56" d="100"/>
          <a:sy n="56" d="100"/>
        </p:scale>
        <p:origin x="104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59C1C-8974-4F67-9121-40BD084B128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E04DC84-1AE7-48A1-A842-231A899F77B3}">
      <dgm:prSet phldrT="[Text]" custT="1"/>
      <dgm:spPr/>
      <dgm:t>
        <a:bodyPr/>
        <a:lstStyle/>
        <a:p>
          <a:r>
            <a:rPr lang="en-US" sz="1600" b="1"/>
            <a:t>May – Jun.:</a:t>
          </a:r>
          <a:r>
            <a:rPr lang="en-US" sz="1600"/>
            <a:t> </a:t>
          </a:r>
          <a:br>
            <a:rPr lang="en-US" sz="1600"/>
          </a:br>
          <a:br>
            <a:rPr lang="en-US" sz="1600"/>
          </a:br>
          <a:r>
            <a:rPr lang="en-US" sz="1600"/>
            <a:t>1) Finalize </a:t>
          </a:r>
          <a:r>
            <a:rPr lang="en-US" sz="1600" b="1"/>
            <a:t>all </a:t>
          </a:r>
          <a:r>
            <a:rPr lang="en-US" sz="1600" b="0"/>
            <a:t>strategy actions.</a:t>
          </a:r>
          <a:br>
            <a:rPr lang="en-US" sz="1600" b="0"/>
          </a:br>
          <a:br>
            <a:rPr lang="en-US" sz="1600" b="0"/>
          </a:br>
          <a:r>
            <a:rPr lang="en-US" sz="1600" b="0"/>
            <a:t>2) Document production. </a:t>
          </a:r>
        </a:p>
        <a:p>
          <a:endParaRPr lang="en-US" sz="1600" b="0"/>
        </a:p>
        <a:p>
          <a:r>
            <a:rPr lang="en-US" sz="1600" b="0"/>
            <a:t>3) Final actions draft to share collaborators.</a:t>
          </a:r>
          <a:br>
            <a:rPr lang="en-US" sz="1400" b="0"/>
          </a:br>
          <a:endParaRPr lang="en-US" sz="1400" b="0"/>
        </a:p>
      </dgm:t>
    </dgm:pt>
    <dgm:pt modelId="{B87C3FF7-BD87-46CB-B129-5CD83DC7450A}" type="parTrans" cxnId="{813FC512-4808-44B4-A408-33EA5CC86ED9}">
      <dgm:prSet/>
      <dgm:spPr/>
      <dgm:t>
        <a:bodyPr/>
        <a:lstStyle/>
        <a:p>
          <a:endParaRPr lang="en-US"/>
        </a:p>
      </dgm:t>
    </dgm:pt>
    <dgm:pt modelId="{3319C43B-8C4C-4FF9-AE06-46BAC7EA3FC9}" type="sibTrans" cxnId="{813FC512-4808-44B4-A408-33EA5CC86ED9}">
      <dgm:prSet/>
      <dgm:spPr/>
      <dgm:t>
        <a:bodyPr/>
        <a:lstStyle/>
        <a:p>
          <a:endParaRPr lang="en-US"/>
        </a:p>
      </dgm:t>
    </dgm:pt>
    <dgm:pt modelId="{932D24F1-E977-4BC8-B9A3-EB1AD85511F2}">
      <dgm:prSet phldrT="[Text]" custT="1"/>
      <dgm:spPr/>
      <dgm:t>
        <a:bodyPr/>
        <a:lstStyle/>
        <a:p>
          <a:r>
            <a:rPr lang="en-US" sz="1600" b="1"/>
            <a:t>Summer 2024</a:t>
          </a:r>
          <a:br>
            <a:rPr lang="en-US" sz="1600"/>
          </a:br>
          <a:br>
            <a:rPr lang="en-US" sz="1600"/>
          </a:br>
          <a:r>
            <a:rPr lang="en-US" sz="1600"/>
            <a:t>Final strategy published</a:t>
          </a:r>
        </a:p>
      </dgm:t>
    </dgm:pt>
    <dgm:pt modelId="{4898EE58-2A23-4C04-BE2D-418209EA677B}" type="parTrans" cxnId="{C93FAA8A-3BF7-4686-87C1-C8E703351103}">
      <dgm:prSet/>
      <dgm:spPr/>
      <dgm:t>
        <a:bodyPr/>
        <a:lstStyle/>
        <a:p>
          <a:endParaRPr lang="en-US"/>
        </a:p>
      </dgm:t>
    </dgm:pt>
    <dgm:pt modelId="{F57BFA4A-7CA5-4E68-A858-A28A92691EB0}" type="sibTrans" cxnId="{C93FAA8A-3BF7-4686-87C1-C8E703351103}">
      <dgm:prSet/>
      <dgm:spPr/>
      <dgm:t>
        <a:bodyPr/>
        <a:lstStyle/>
        <a:p>
          <a:endParaRPr lang="en-US"/>
        </a:p>
      </dgm:t>
    </dgm:pt>
    <dgm:pt modelId="{FF3F2E26-FD4F-4B6A-9062-E97E9AF62E15}">
      <dgm:prSet phldrT="[Text]" custT="1"/>
      <dgm:spPr/>
      <dgm:t>
        <a:bodyPr/>
        <a:lstStyle/>
        <a:p>
          <a:pPr>
            <a:spcAft>
              <a:spcPct val="35000"/>
            </a:spcAft>
          </a:pPr>
          <a:r>
            <a:rPr lang="en-US" sz="1500" b="1"/>
            <a:t>Jan. – Apr.:</a:t>
          </a:r>
          <a:br>
            <a:rPr lang="en-US" sz="1500" b="1"/>
          </a:br>
          <a:endParaRPr lang="en-US" sz="1500"/>
        </a:p>
        <a:p>
          <a:pPr>
            <a:spcAft>
              <a:spcPts val="1200"/>
            </a:spcAft>
          </a:pPr>
          <a:r>
            <a:rPr lang="en-US" sz="1500"/>
            <a:t>1) Drafting action implementation details with identified partners for chosen actions. </a:t>
          </a:r>
          <a:br>
            <a:rPr lang="en-US" sz="1500"/>
          </a:br>
          <a:br>
            <a:rPr lang="en-US" sz="1500"/>
          </a:br>
          <a:r>
            <a:rPr lang="en-US" sz="1500"/>
            <a:t>2) Continued action review by Steering Committee.</a:t>
          </a:r>
          <a:br>
            <a:rPr lang="en-US" sz="1500"/>
          </a:br>
          <a:endParaRPr lang="en-US" sz="1500"/>
        </a:p>
      </dgm:t>
    </dgm:pt>
    <dgm:pt modelId="{79E1D7A1-4B35-475A-981A-60571E007809}" type="parTrans" cxnId="{C72A9E67-A64F-442F-85ED-2A9DBB9F3064}">
      <dgm:prSet/>
      <dgm:spPr/>
      <dgm:t>
        <a:bodyPr/>
        <a:lstStyle/>
        <a:p>
          <a:endParaRPr lang="en-US"/>
        </a:p>
      </dgm:t>
    </dgm:pt>
    <dgm:pt modelId="{E1528924-4544-4F3F-84A2-3A6E10C8C65E}" type="sibTrans" cxnId="{C72A9E67-A64F-442F-85ED-2A9DBB9F3064}">
      <dgm:prSet/>
      <dgm:spPr/>
      <dgm:t>
        <a:bodyPr/>
        <a:lstStyle/>
        <a:p>
          <a:endParaRPr lang="en-US"/>
        </a:p>
      </dgm:t>
    </dgm:pt>
    <dgm:pt modelId="{D1BED187-6464-4E04-A307-B673C22642CA}" type="pres">
      <dgm:prSet presAssocID="{62359C1C-8974-4F67-9121-40BD084B1285}" presName="Name0" presStyleCnt="0">
        <dgm:presLayoutVars>
          <dgm:chMax val="11"/>
          <dgm:chPref val="11"/>
          <dgm:dir/>
          <dgm:resizeHandles/>
        </dgm:presLayoutVars>
      </dgm:prSet>
      <dgm:spPr/>
    </dgm:pt>
    <dgm:pt modelId="{06CE2B49-6F6A-4EAB-87DE-513233BF22DB}" type="pres">
      <dgm:prSet presAssocID="{932D24F1-E977-4BC8-B9A3-EB1AD85511F2}" presName="Accent3" presStyleCnt="0"/>
      <dgm:spPr/>
    </dgm:pt>
    <dgm:pt modelId="{277F4852-26F0-4F46-8C8D-38041F065AA3}" type="pres">
      <dgm:prSet presAssocID="{932D24F1-E977-4BC8-B9A3-EB1AD85511F2}" presName="Accent" presStyleLbl="node1" presStyleIdx="0" presStyleCnt="3"/>
      <dgm:spPr/>
    </dgm:pt>
    <dgm:pt modelId="{0B79DFD1-3BE3-4855-A4B6-A934AC7A1775}" type="pres">
      <dgm:prSet presAssocID="{932D24F1-E977-4BC8-B9A3-EB1AD85511F2}" presName="ParentBackground3" presStyleCnt="0"/>
      <dgm:spPr/>
    </dgm:pt>
    <dgm:pt modelId="{5AF049E7-E654-4165-BE66-868CAB03228A}" type="pres">
      <dgm:prSet presAssocID="{932D24F1-E977-4BC8-B9A3-EB1AD85511F2}" presName="ParentBackground" presStyleLbl="fgAcc1" presStyleIdx="0" presStyleCnt="3"/>
      <dgm:spPr/>
    </dgm:pt>
    <dgm:pt modelId="{3221E0DF-275A-4C82-B565-F5DC1F12E40B}" type="pres">
      <dgm:prSet presAssocID="{932D24F1-E977-4BC8-B9A3-EB1AD85511F2}" presName="Parent3" presStyleLbl="revTx" presStyleIdx="0" presStyleCnt="0">
        <dgm:presLayoutVars>
          <dgm:chMax val="1"/>
          <dgm:chPref val="1"/>
          <dgm:bulletEnabled val="1"/>
        </dgm:presLayoutVars>
      </dgm:prSet>
      <dgm:spPr/>
    </dgm:pt>
    <dgm:pt modelId="{4E746CED-D21F-4F0C-8106-F9E5106F709B}" type="pres">
      <dgm:prSet presAssocID="{5E04DC84-1AE7-48A1-A842-231A899F77B3}" presName="Accent2" presStyleCnt="0"/>
      <dgm:spPr/>
    </dgm:pt>
    <dgm:pt modelId="{A9D2A071-1D0F-4ABD-B7A0-6B370F81BE3C}" type="pres">
      <dgm:prSet presAssocID="{5E04DC84-1AE7-48A1-A842-231A899F77B3}" presName="Accent" presStyleLbl="node1" presStyleIdx="1" presStyleCnt="3"/>
      <dgm:spPr/>
    </dgm:pt>
    <dgm:pt modelId="{3FB79FDF-078A-481B-BE5D-65190EB68B77}" type="pres">
      <dgm:prSet presAssocID="{5E04DC84-1AE7-48A1-A842-231A899F77B3}" presName="ParentBackground2" presStyleCnt="0"/>
      <dgm:spPr/>
    </dgm:pt>
    <dgm:pt modelId="{E952E9A6-1FD3-4E07-BCA5-8131DE1FC95C}" type="pres">
      <dgm:prSet presAssocID="{5E04DC84-1AE7-48A1-A842-231A899F77B3}" presName="ParentBackground" presStyleLbl="fgAcc1" presStyleIdx="1" presStyleCnt="3"/>
      <dgm:spPr/>
    </dgm:pt>
    <dgm:pt modelId="{1BE51486-D75B-42B0-BBC8-01BB71286FEA}" type="pres">
      <dgm:prSet presAssocID="{5E04DC84-1AE7-48A1-A842-231A899F77B3}" presName="Parent2" presStyleLbl="revTx" presStyleIdx="0" presStyleCnt="0">
        <dgm:presLayoutVars>
          <dgm:chMax val="1"/>
          <dgm:chPref val="1"/>
          <dgm:bulletEnabled val="1"/>
        </dgm:presLayoutVars>
      </dgm:prSet>
      <dgm:spPr/>
    </dgm:pt>
    <dgm:pt modelId="{7196530D-2E30-47E3-8145-93F80849D395}" type="pres">
      <dgm:prSet presAssocID="{FF3F2E26-FD4F-4B6A-9062-E97E9AF62E15}" presName="Accent1" presStyleCnt="0"/>
      <dgm:spPr/>
    </dgm:pt>
    <dgm:pt modelId="{5F5E0C65-AD03-4F77-B040-2C1D94C4A68B}" type="pres">
      <dgm:prSet presAssocID="{FF3F2E26-FD4F-4B6A-9062-E97E9AF62E15}" presName="Accent" presStyleLbl="node1" presStyleIdx="2" presStyleCnt="3"/>
      <dgm:spPr/>
    </dgm:pt>
    <dgm:pt modelId="{2B26D489-EC2A-46BF-ADE5-381CF759F904}" type="pres">
      <dgm:prSet presAssocID="{FF3F2E26-FD4F-4B6A-9062-E97E9AF62E15}" presName="ParentBackground1" presStyleCnt="0"/>
      <dgm:spPr/>
    </dgm:pt>
    <dgm:pt modelId="{DEAB3222-8AD6-43DD-8C95-ECC0E02D6883}" type="pres">
      <dgm:prSet presAssocID="{FF3F2E26-FD4F-4B6A-9062-E97E9AF62E15}" presName="ParentBackground" presStyleLbl="fgAcc1" presStyleIdx="2" presStyleCnt="3"/>
      <dgm:spPr/>
    </dgm:pt>
    <dgm:pt modelId="{C529272C-A089-465D-B605-68403699AA8C}" type="pres">
      <dgm:prSet presAssocID="{FF3F2E26-FD4F-4B6A-9062-E97E9AF62E15}" presName="Parent1" presStyleLbl="revTx" presStyleIdx="0" presStyleCnt="0">
        <dgm:presLayoutVars>
          <dgm:chMax val="1"/>
          <dgm:chPref val="1"/>
          <dgm:bulletEnabled val="1"/>
        </dgm:presLayoutVars>
      </dgm:prSet>
      <dgm:spPr/>
    </dgm:pt>
  </dgm:ptLst>
  <dgm:cxnLst>
    <dgm:cxn modelId="{813FC512-4808-44B4-A408-33EA5CC86ED9}" srcId="{62359C1C-8974-4F67-9121-40BD084B1285}" destId="{5E04DC84-1AE7-48A1-A842-231A899F77B3}" srcOrd="1" destOrd="0" parTransId="{B87C3FF7-BD87-46CB-B129-5CD83DC7450A}" sibTransId="{3319C43B-8C4C-4FF9-AE06-46BAC7EA3FC9}"/>
    <dgm:cxn modelId="{C72A9E67-A64F-442F-85ED-2A9DBB9F3064}" srcId="{62359C1C-8974-4F67-9121-40BD084B1285}" destId="{FF3F2E26-FD4F-4B6A-9062-E97E9AF62E15}" srcOrd="0" destOrd="0" parTransId="{79E1D7A1-4B35-475A-981A-60571E007809}" sibTransId="{E1528924-4544-4F3F-84A2-3A6E10C8C65E}"/>
    <dgm:cxn modelId="{F6C26E48-4FFB-4F8B-A9D7-D025995A3AF3}" type="presOf" srcId="{FF3F2E26-FD4F-4B6A-9062-E97E9AF62E15}" destId="{C529272C-A089-465D-B605-68403699AA8C}" srcOrd="1" destOrd="0" presId="urn:microsoft.com/office/officeart/2011/layout/CircleProcess"/>
    <dgm:cxn modelId="{40DA4E6F-85A8-45DF-B0A4-8C628A4B6E96}" type="presOf" srcId="{62359C1C-8974-4F67-9121-40BD084B1285}" destId="{D1BED187-6464-4E04-A307-B673C22642CA}" srcOrd="0" destOrd="0" presId="urn:microsoft.com/office/officeart/2011/layout/CircleProcess"/>
    <dgm:cxn modelId="{C93FAA8A-3BF7-4686-87C1-C8E703351103}" srcId="{62359C1C-8974-4F67-9121-40BD084B1285}" destId="{932D24F1-E977-4BC8-B9A3-EB1AD85511F2}" srcOrd="2" destOrd="0" parTransId="{4898EE58-2A23-4C04-BE2D-418209EA677B}" sibTransId="{F57BFA4A-7CA5-4E68-A858-A28A92691EB0}"/>
    <dgm:cxn modelId="{C126379F-4D3C-4260-87AB-CD1FDCA76AA0}" type="presOf" srcId="{5E04DC84-1AE7-48A1-A842-231A899F77B3}" destId="{E952E9A6-1FD3-4E07-BCA5-8131DE1FC95C}" srcOrd="0" destOrd="0" presId="urn:microsoft.com/office/officeart/2011/layout/CircleProcess"/>
    <dgm:cxn modelId="{E38495A0-B1B5-4E92-AD0E-B2B810BE75CB}" type="presOf" srcId="{932D24F1-E977-4BC8-B9A3-EB1AD85511F2}" destId="{3221E0DF-275A-4C82-B565-F5DC1F12E40B}" srcOrd="1" destOrd="0" presId="urn:microsoft.com/office/officeart/2011/layout/CircleProcess"/>
    <dgm:cxn modelId="{7CDB0FBF-C147-4CE5-B3A9-039536D29BCC}" type="presOf" srcId="{5E04DC84-1AE7-48A1-A842-231A899F77B3}" destId="{1BE51486-D75B-42B0-BBC8-01BB71286FEA}" srcOrd="1" destOrd="0" presId="urn:microsoft.com/office/officeart/2011/layout/CircleProcess"/>
    <dgm:cxn modelId="{BB149AD9-9182-4FF2-A0A5-D170895D1D5C}" type="presOf" srcId="{932D24F1-E977-4BC8-B9A3-EB1AD85511F2}" destId="{5AF049E7-E654-4165-BE66-868CAB03228A}" srcOrd="0" destOrd="0" presId="urn:microsoft.com/office/officeart/2011/layout/CircleProcess"/>
    <dgm:cxn modelId="{25F9DFFF-9A94-4B9E-B08D-2D4CF17D644D}" type="presOf" srcId="{FF3F2E26-FD4F-4B6A-9062-E97E9AF62E15}" destId="{DEAB3222-8AD6-43DD-8C95-ECC0E02D6883}" srcOrd="0" destOrd="0" presId="urn:microsoft.com/office/officeart/2011/layout/CircleProcess"/>
    <dgm:cxn modelId="{209F1B94-55F4-44C6-9E2E-8429E9902D21}" type="presParOf" srcId="{D1BED187-6464-4E04-A307-B673C22642CA}" destId="{06CE2B49-6F6A-4EAB-87DE-513233BF22DB}" srcOrd="0" destOrd="0" presId="urn:microsoft.com/office/officeart/2011/layout/CircleProcess"/>
    <dgm:cxn modelId="{28F6EDFD-7001-4BA4-BCF1-B0EEF84C9A4E}" type="presParOf" srcId="{06CE2B49-6F6A-4EAB-87DE-513233BF22DB}" destId="{277F4852-26F0-4F46-8C8D-38041F065AA3}" srcOrd="0" destOrd="0" presId="urn:microsoft.com/office/officeart/2011/layout/CircleProcess"/>
    <dgm:cxn modelId="{1DF076CF-1934-44DF-AC09-9EFA1E650A38}" type="presParOf" srcId="{D1BED187-6464-4E04-A307-B673C22642CA}" destId="{0B79DFD1-3BE3-4855-A4B6-A934AC7A1775}" srcOrd="1" destOrd="0" presId="urn:microsoft.com/office/officeart/2011/layout/CircleProcess"/>
    <dgm:cxn modelId="{DB77C76D-8C29-423C-9474-B0CFC8619489}" type="presParOf" srcId="{0B79DFD1-3BE3-4855-A4B6-A934AC7A1775}" destId="{5AF049E7-E654-4165-BE66-868CAB03228A}" srcOrd="0" destOrd="0" presId="urn:microsoft.com/office/officeart/2011/layout/CircleProcess"/>
    <dgm:cxn modelId="{2EB12C27-65B2-4E18-AD0D-8B97D1013C44}" type="presParOf" srcId="{D1BED187-6464-4E04-A307-B673C22642CA}" destId="{3221E0DF-275A-4C82-B565-F5DC1F12E40B}" srcOrd="2" destOrd="0" presId="urn:microsoft.com/office/officeart/2011/layout/CircleProcess"/>
    <dgm:cxn modelId="{FF5E61E3-83DE-4127-B10A-7CFC24BE5999}" type="presParOf" srcId="{D1BED187-6464-4E04-A307-B673C22642CA}" destId="{4E746CED-D21F-4F0C-8106-F9E5106F709B}" srcOrd="3" destOrd="0" presId="urn:microsoft.com/office/officeart/2011/layout/CircleProcess"/>
    <dgm:cxn modelId="{CBA121EE-1719-439B-B7F7-DBE44B267929}" type="presParOf" srcId="{4E746CED-D21F-4F0C-8106-F9E5106F709B}" destId="{A9D2A071-1D0F-4ABD-B7A0-6B370F81BE3C}" srcOrd="0" destOrd="0" presId="urn:microsoft.com/office/officeart/2011/layout/CircleProcess"/>
    <dgm:cxn modelId="{AF937527-EBEA-4E25-B0A8-05B7C00AA33A}" type="presParOf" srcId="{D1BED187-6464-4E04-A307-B673C22642CA}" destId="{3FB79FDF-078A-481B-BE5D-65190EB68B77}" srcOrd="4" destOrd="0" presId="urn:microsoft.com/office/officeart/2011/layout/CircleProcess"/>
    <dgm:cxn modelId="{345AB2D9-94C6-4A55-9130-CD494F41DBDF}" type="presParOf" srcId="{3FB79FDF-078A-481B-BE5D-65190EB68B77}" destId="{E952E9A6-1FD3-4E07-BCA5-8131DE1FC95C}" srcOrd="0" destOrd="0" presId="urn:microsoft.com/office/officeart/2011/layout/CircleProcess"/>
    <dgm:cxn modelId="{86D8698A-1680-4F2F-B123-63FD7FBF8CEF}" type="presParOf" srcId="{D1BED187-6464-4E04-A307-B673C22642CA}" destId="{1BE51486-D75B-42B0-BBC8-01BB71286FEA}" srcOrd="5" destOrd="0" presId="urn:microsoft.com/office/officeart/2011/layout/CircleProcess"/>
    <dgm:cxn modelId="{075B8B17-733C-4290-8F45-80E7DBFE13D6}" type="presParOf" srcId="{D1BED187-6464-4E04-A307-B673C22642CA}" destId="{7196530D-2E30-47E3-8145-93F80849D395}" srcOrd="6" destOrd="0" presId="urn:microsoft.com/office/officeart/2011/layout/CircleProcess"/>
    <dgm:cxn modelId="{529F5DD5-1421-4766-82B5-3C8B97E9A5BD}" type="presParOf" srcId="{7196530D-2E30-47E3-8145-93F80849D395}" destId="{5F5E0C65-AD03-4F77-B040-2C1D94C4A68B}" srcOrd="0" destOrd="0" presId="urn:microsoft.com/office/officeart/2011/layout/CircleProcess"/>
    <dgm:cxn modelId="{C940CB7D-5A98-4857-8CC8-8E4B2CFE34DB}" type="presParOf" srcId="{D1BED187-6464-4E04-A307-B673C22642CA}" destId="{2B26D489-EC2A-46BF-ADE5-381CF759F904}" srcOrd="7" destOrd="0" presId="urn:microsoft.com/office/officeart/2011/layout/CircleProcess"/>
    <dgm:cxn modelId="{9C48F445-91CB-47BB-9F4E-39595EAC865E}" type="presParOf" srcId="{2B26D489-EC2A-46BF-ADE5-381CF759F904}" destId="{DEAB3222-8AD6-43DD-8C95-ECC0E02D6883}" srcOrd="0" destOrd="0" presId="urn:microsoft.com/office/officeart/2011/layout/CircleProcess"/>
    <dgm:cxn modelId="{3AFF70AB-32D1-47D8-AC32-2A3F5087B6EF}" type="presParOf" srcId="{D1BED187-6464-4E04-A307-B673C22642CA}" destId="{C529272C-A089-465D-B605-68403699AA8C}"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F4852-26F0-4F46-8C8D-38041F065AA3}">
      <dsp:nvSpPr>
        <dsp:cNvPr id="0" name=""/>
        <dsp:cNvSpPr/>
      </dsp:nvSpPr>
      <dsp:spPr>
        <a:xfrm>
          <a:off x="8625667" y="1190834"/>
          <a:ext cx="3116100" cy="3116677"/>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049E7-E654-4165-BE66-868CAB03228A}">
      <dsp:nvSpPr>
        <dsp:cNvPr id="0" name=""/>
        <dsp:cNvSpPr/>
      </dsp:nvSpPr>
      <dsp:spPr>
        <a:xfrm>
          <a:off x="8729131" y="1294741"/>
          <a:ext cx="2909172" cy="2908862"/>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Summer 2024</a:t>
          </a:r>
          <a:br>
            <a:rPr lang="en-US" sz="1600" kern="1200"/>
          </a:br>
          <a:br>
            <a:rPr lang="en-US" sz="1600" kern="1200"/>
          </a:br>
          <a:r>
            <a:rPr lang="en-US" sz="1600" kern="1200"/>
            <a:t>Final strategy published</a:t>
          </a:r>
        </a:p>
      </dsp:txBody>
      <dsp:txXfrm>
        <a:off x="9145017" y="1710371"/>
        <a:ext cx="2077400" cy="2077602"/>
      </dsp:txXfrm>
    </dsp:sp>
    <dsp:sp modelId="{A9D2A071-1D0F-4ABD-B7A0-6B370F81BE3C}">
      <dsp:nvSpPr>
        <dsp:cNvPr id="0" name=""/>
        <dsp:cNvSpPr/>
      </dsp:nvSpPr>
      <dsp:spPr>
        <a:xfrm rot="2700000">
          <a:off x="5408841" y="1194601"/>
          <a:ext cx="3108595" cy="3108595"/>
        </a:xfrm>
        <a:prstGeom prst="teardrop">
          <a:avLst>
            <a:gd name="adj" fmla="val 1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2E9A6-1FD3-4E07-BCA5-8131DE1FC95C}">
      <dsp:nvSpPr>
        <dsp:cNvPr id="0" name=""/>
        <dsp:cNvSpPr/>
      </dsp:nvSpPr>
      <dsp:spPr>
        <a:xfrm>
          <a:off x="5508552" y="1294741"/>
          <a:ext cx="2909172" cy="2908862"/>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May – Jun.:</a:t>
          </a:r>
          <a:r>
            <a:rPr lang="en-US" sz="1600" kern="1200"/>
            <a:t> </a:t>
          </a:r>
          <a:br>
            <a:rPr lang="en-US" sz="1600" kern="1200"/>
          </a:br>
          <a:br>
            <a:rPr lang="en-US" sz="1600" kern="1200"/>
          </a:br>
          <a:r>
            <a:rPr lang="en-US" sz="1600" kern="1200"/>
            <a:t>1) Finalize </a:t>
          </a:r>
          <a:r>
            <a:rPr lang="en-US" sz="1600" b="1" kern="1200"/>
            <a:t>all </a:t>
          </a:r>
          <a:r>
            <a:rPr lang="en-US" sz="1600" b="0" kern="1200"/>
            <a:t>strategy actions.</a:t>
          </a:r>
          <a:br>
            <a:rPr lang="en-US" sz="1600" b="0" kern="1200"/>
          </a:br>
          <a:br>
            <a:rPr lang="en-US" sz="1600" b="0" kern="1200"/>
          </a:br>
          <a:r>
            <a:rPr lang="en-US" sz="1600" b="0" kern="1200"/>
            <a:t>2) Document production. </a:t>
          </a:r>
        </a:p>
        <a:p>
          <a:pPr marL="0" lvl="0" indent="0" algn="ctr" defTabSz="711200">
            <a:lnSpc>
              <a:spcPct val="90000"/>
            </a:lnSpc>
            <a:spcBef>
              <a:spcPct val="0"/>
            </a:spcBef>
            <a:spcAft>
              <a:spcPct val="35000"/>
            </a:spcAft>
            <a:buNone/>
          </a:pPr>
          <a:endParaRPr lang="en-US" sz="1600" b="0" kern="1200"/>
        </a:p>
        <a:p>
          <a:pPr marL="0" lvl="0" indent="0" algn="ctr" defTabSz="711200">
            <a:lnSpc>
              <a:spcPct val="90000"/>
            </a:lnSpc>
            <a:spcBef>
              <a:spcPct val="0"/>
            </a:spcBef>
            <a:spcAft>
              <a:spcPct val="35000"/>
            </a:spcAft>
            <a:buNone/>
          </a:pPr>
          <a:r>
            <a:rPr lang="en-US" sz="1600" b="0" kern="1200"/>
            <a:t>3) Final actions draft to share collaborators.</a:t>
          </a:r>
          <a:br>
            <a:rPr lang="en-US" sz="1400" b="0" kern="1200"/>
          </a:br>
          <a:endParaRPr lang="en-US" sz="1400" b="0" kern="1200"/>
        </a:p>
      </dsp:txBody>
      <dsp:txXfrm>
        <a:off x="5924438" y="1710371"/>
        <a:ext cx="2077400" cy="2077602"/>
      </dsp:txXfrm>
    </dsp:sp>
    <dsp:sp modelId="{5F5E0C65-AD03-4F77-B040-2C1D94C4A68B}">
      <dsp:nvSpPr>
        <dsp:cNvPr id="0" name=""/>
        <dsp:cNvSpPr/>
      </dsp:nvSpPr>
      <dsp:spPr>
        <a:xfrm rot="2700000">
          <a:off x="2188261" y="1194601"/>
          <a:ext cx="3108595" cy="3108595"/>
        </a:xfrm>
        <a:prstGeom prst="teardrop">
          <a:avLst>
            <a:gd name="adj" fmla="val 1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B3222-8AD6-43DD-8C95-ECC0E02D6883}">
      <dsp:nvSpPr>
        <dsp:cNvPr id="0" name=""/>
        <dsp:cNvSpPr/>
      </dsp:nvSpPr>
      <dsp:spPr>
        <a:xfrm>
          <a:off x="2287973" y="1294741"/>
          <a:ext cx="2909172" cy="2908862"/>
        </a:xfrm>
        <a:prstGeom prst="ellipse">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t>Jan. – Apr.:</a:t>
          </a:r>
          <a:br>
            <a:rPr lang="en-US" sz="1500" b="1" kern="1200"/>
          </a:br>
          <a:endParaRPr lang="en-US" sz="1500" kern="1200"/>
        </a:p>
        <a:p>
          <a:pPr marL="0" lvl="0" indent="0" algn="ctr" defTabSz="666750">
            <a:lnSpc>
              <a:spcPct val="90000"/>
            </a:lnSpc>
            <a:spcBef>
              <a:spcPct val="0"/>
            </a:spcBef>
            <a:spcAft>
              <a:spcPts val="1200"/>
            </a:spcAft>
            <a:buNone/>
          </a:pPr>
          <a:r>
            <a:rPr lang="en-US" sz="1500" kern="1200"/>
            <a:t>1) Drafting action implementation details with identified partners for chosen actions. </a:t>
          </a:r>
          <a:br>
            <a:rPr lang="en-US" sz="1500" kern="1200"/>
          </a:br>
          <a:br>
            <a:rPr lang="en-US" sz="1500" kern="1200"/>
          </a:br>
          <a:r>
            <a:rPr lang="en-US" sz="1500" kern="1200"/>
            <a:t>2) Continued action review by Steering Committee.</a:t>
          </a:r>
          <a:br>
            <a:rPr lang="en-US" sz="1500" kern="1200"/>
          </a:br>
          <a:endParaRPr lang="en-US" sz="1500" kern="1200"/>
        </a:p>
      </dsp:txBody>
      <dsp:txXfrm>
        <a:off x="2703859" y="1710371"/>
        <a:ext cx="2077400" cy="207760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D3BB2-7E62-41F6-BACB-E942B16ADCC2}"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1D84F-C20B-415D-8117-51CE88307882}" type="slidenum">
              <a:rPr lang="en-US" smtClean="0"/>
              <a:t>‹#›</a:t>
            </a:fld>
            <a:endParaRPr lang="en-US"/>
          </a:p>
        </p:txBody>
      </p:sp>
    </p:spTree>
    <p:extLst>
      <p:ext uri="{BB962C8B-B14F-4D97-AF65-F5344CB8AC3E}">
        <p14:creationId xmlns:p14="http://schemas.microsoft.com/office/powerpoint/2010/main" val="423187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A2CF13-8047-438F-929D-8DAFC31BC1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74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strategy is a set of recommended actions that have been identified collectively. County can’t require other jurisdictions to do things (can require ourselves to do things if County is lead on this, but can’t place mandates on others). We will do what we can to support implementation, take necessary steps to build this into our work.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Reiterate this is support, not a mandate</a:t>
            </a:r>
          </a:p>
          <a:p>
            <a:endParaRPr lang="en-US"/>
          </a:p>
        </p:txBody>
      </p:sp>
      <p:sp>
        <p:nvSpPr>
          <p:cNvPr id="4" name="Slide Number Placeholder 3"/>
          <p:cNvSpPr>
            <a:spLocks noGrp="1"/>
          </p:cNvSpPr>
          <p:nvPr>
            <p:ph type="sldNum" sz="quarter" idx="5"/>
          </p:nvPr>
        </p:nvSpPr>
        <p:spPr/>
        <p:txBody>
          <a:bodyPr/>
          <a:lstStyle/>
          <a:p>
            <a:fld id="{2F81D84F-C20B-415D-8117-51CE88307882}" type="slidenum">
              <a:rPr lang="en-US" smtClean="0"/>
              <a:t>3</a:t>
            </a:fld>
            <a:endParaRPr lang="en-US"/>
          </a:p>
        </p:txBody>
      </p:sp>
    </p:spTree>
    <p:extLst>
      <p:ext uri="{BB962C8B-B14F-4D97-AF65-F5344CB8AC3E}">
        <p14:creationId xmlns:p14="http://schemas.microsoft.com/office/powerpoint/2010/main" val="403822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Verbally mention “now and in the future” </a:t>
            </a:r>
          </a:p>
          <a:p>
            <a:r>
              <a:rPr lang="en-US">
                <a:cs typeface="Calibri"/>
              </a:rPr>
              <a:t>Draft document – details still evolving</a:t>
            </a:r>
          </a:p>
        </p:txBody>
      </p:sp>
      <p:sp>
        <p:nvSpPr>
          <p:cNvPr id="4" name="Slide Number Placeholder 3"/>
          <p:cNvSpPr>
            <a:spLocks noGrp="1"/>
          </p:cNvSpPr>
          <p:nvPr>
            <p:ph type="sldNum" sz="quarter" idx="5"/>
          </p:nvPr>
        </p:nvSpPr>
        <p:spPr/>
        <p:txBody>
          <a:bodyPr/>
          <a:lstStyle/>
          <a:p>
            <a:fld id="{2F81D84F-C20B-415D-8117-51CE88307882}" type="slidenum">
              <a:rPr lang="en-US" smtClean="0"/>
              <a:t>4</a:t>
            </a:fld>
            <a:endParaRPr lang="en-US"/>
          </a:p>
        </p:txBody>
      </p:sp>
    </p:spTree>
    <p:extLst>
      <p:ext uri="{BB962C8B-B14F-4D97-AF65-F5344CB8AC3E}">
        <p14:creationId xmlns:p14="http://schemas.microsoft.com/office/powerpoint/2010/main" val="292740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more grounded in terms of work + what they would like to collaborate on.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2F81D84F-C20B-415D-8117-51CE88307882}" type="slidenum">
              <a:rPr lang="en-US" smtClean="0"/>
              <a:t>5</a:t>
            </a:fld>
            <a:endParaRPr lang="en-US"/>
          </a:p>
        </p:txBody>
      </p:sp>
    </p:spTree>
    <p:extLst>
      <p:ext uri="{BB962C8B-B14F-4D97-AF65-F5344CB8AC3E}">
        <p14:creationId xmlns:p14="http://schemas.microsoft.com/office/powerpoint/2010/main" val="160093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F81D84F-C20B-415D-8117-51CE88307882}" type="slidenum">
              <a:rPr lang="en-US" smtClean="0"/>
              <a:t>6</a:t>
            </a:fld>
            <a:endParaRPr lang="en-US"/>
          </a:p>
        </p:txBody>
      </p:sp>
    </p:spTree>
    <p:extLst>
      <p:ext uri="{BB962C8B-B14F-4D97-AF65-F5344CB8AC3E}">
        <p14:creationId xmlns:p14="http://schemas.microsoft.com/office/powerpoint/2010/main" val="276949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9C72A4D-DAEB-4BA6-AC3C-6F29E5999054}" type="datetime1">
              <a:rPr lang="en-US" smtClean="0"/>
              <a:t>4/26/2024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8077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87EDB-8633-4CAA-A44E-0996149519BF}"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166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C104E2D-8B96-44FE-952C-46AF059BF1E5}" type="datetime1">
              <a:rPr lang="en-US" smtClean="0"/>
              <a:t>4/26/2024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0944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185CC-A3C4-4ED9-ADE2-BCDC459156CB}" type="datetime1">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7875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20B134E-1EDE-4070-BFA4-7965654D1312}" type="datetime1">
              <a:rPr lang="en-US" smtClean="0"/>
              <a:t>4/26/2024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3902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4EEF8-6623-4E3B-A7E6-888464FAE7EF}"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830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B5670-76E6-4CD0-A98F-4D7EF7A492DD}" type="datetime1">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470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8CE40B9-0355-4AF7-9B9B-0BDD077C7DE4}" type="datetime1">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7433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A88CA-26FD-408B-85C6-B86DBDAA378C}" type="datetime1">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5283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E183FA3-C7F4-4594-94EC-8FBFF51C30DD}" type="datetime1">
              <a:rPr lang="en-US" smtClean="0"/>
              <a:t>4/26/2024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84565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EF49A-9E1D-47F7-AF58-AC8BA8FE8228}" type="datetime1">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9071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3825D38-9DEB-4290-8C14-EB65CB6D2A41}" type="datetime1">
              <a:rPr lang="en-US" smtClean="0"/>
              <a:t>4/26/2024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1257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1" y="4610099"/>
            <a:ext cx="10993549" cy="1066801"/>
          </a:xfrm>
          <a:solidFill>
            <a:srgbClr val="4D1434"/>
          </a:solidFill>
        </p:spPr>
        <p:txBody>
          <a:bodyPr>
            <a:normAutofit/>
          </a:bodyPr>
          <a:lstStyle/>
          <a:p>
            <a:r>
              <a:rPr lang="en-US" dirty="0">
                <a:solidFill>
                  <a:srgbClr val="FFFFFF"/>
                </a:solidFill>
              </a:rPr>
              <a:t>CLC Network Meeting</a:t>
            </a:r>
          </a:p>
        </p:txBody>
      </p:sp>
      <p:sp>
        <p:nvSpPr>
          <p:cNvPr id="3" name="Subtitle 2"/>
          <p:cNvSpPr>
            <a:spLocks noGrp="1"/>
          </p:cNvSpPr>
          <p:nvPr>
            <p:ph type="subTitle" idx="1"/>
          </p:nvPr>
        </p:nvSpPr>
        <p:spPr>
          <a:xfrm>
            <a:off x="581194" y="5697215"/>
            <a:ext cx="10993546" cy="525565"/>
          </a:xfrm>
        </p:spPr>
        <p:txBody>
          <a:bodyPr>
            <a:normAutofit/>
          </a:bodyPr>
          <a:lstStyle/>
          <a:p>
            <a:r>
              <a:rPr lang="en-US" dirty="0">
                <a:solidFill>
                  <a:srgbClr val="EBEBEB"/>
                </a:solidFill>
              </a:rPr>
              <a:t>17 APRIL 2024</a:t>
            </a:r>
          </a:p>
        </p:txBody>
      </p:sp>
      <p:sp useBgFill="1">
        <p:nvSpPr>
          <p:cNvPr id="9" name="Rectangle 8">
            <a:extLst>
              <a:ext uri="{FF2B5EF4-FFF2-40B4-BE49-F238E27FC236}">
                <a16:creationId xmlns:a16="http://schemas.microsoft.com/office/drawing/2014/main" id="{B1A515B1-A9B3-49B0-AE0D-D038D42C2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4">
            <a:extLst>
              <a:ext uri="{FF2B5EF4-FFF2-40B4-BE49-F238E27FC236}">
                <a16:creationId xmlns:a16="http://schemas.microsoft.com/office/drawing/2014/main" id="{98A23FE3-BAF0-AC8E-4C2C-349D19A44D48}"/>
              </a:ext>
            </a:extLst>
          </p:cNvPr>
          <p:cNvPicPr>
            <a:picLocks noChangeAspect="1"/>
          </p:cNvPicPr>
          <p:nvPr/>
        </p:nvPicPr>
        <p:blipFill rotWithShape="1">
          <a:blip r:embed="rId2"/>
          <a:srcRect t="-7600" r="19068" b="57368"/>
          <a:stretch/>
        </p:blipFill>
        <p:spPr>
          <a:xfrm>
            <a:off x="9837319" y="6332435"/>
            <a:ext cx="2354681" cy="525565"/>
          </a:xfrm>
          <a:prstGeom prst="rect">
            <a:avLst/>
          </a:prstGeom>
        </p:spPr>
      </p:pic>
      <p:pic>
        <p:nvPicPr>
          <p:cNvPr id="3074" name="Picture 2" descr="Urban areas of King County feel heat waves the most, study finds | king5.com">
            <a:extLst>
              <a:ext uri="{FF2B5EF4-FFF2-40B4-BE49-F238E27FC236}">
                <a16:creationId xmlns:a16="http://schemas.microsoft.com/office/drawing/2014/main" id="{FEDAD556-971A-814D-2838-28928984472B}"/>
              </a:ext>
            </a:extLst>
          </p:cNvPr>
          <p:cNvPicPr>
            <a:picLocks noChangeAspect="1" noChangeArrowheads="1"/>
          </p:cNvPicPr>
          <p:nvPr/>
        </p:nvPicPr>
        <p:blipFill rotWithShape="1">
          <a:blip r:embed="rId3">
            <a:alphaModFix amt="19000"/>
            <a:extLst>
              <a:ext uri="{BEBA8EAE-BF5A-486C-A8C5-ECC9F3942E4B}">
                <a14:imgProps xmlns:a14="http://schemas.microsoft.com/office/drawing/2010/main">
                  <a14:imgLayer r:embed="rId4">
                    <a14:imgEffect>
                      <a14:colorTemperature colorTemp="6200"/>
                    </a14:imgEffect>
                    <a14:imgEffect>
                      <a14:saturation sat="267000"/>
                    </a14:imgEffect>
                  </a14:imgLayer>
                </a14:imgProps>
              </a:ext>
              <a:ext uri="{28A0092B-C50C-407E-A947-70E740481C1C}">
                <a14:useLocalDpi xmlns:a14="http://schemas.microsoft.com/office/drawing/2010/main" val="0"/>
              </a:ext>
            </a:extLst>
          </a:blip>
          <a:srcRect l="-148" t="9262" r="148" b="36667"/>
          <a:stretch/>
        </p:blipFill>
        <p:spPr bwMode="auto">
          <a:xfrm>
            <a:off x="434898" y="635220"/>
            <a:ext cx="11296186" cy="37081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73F7D44-8B51-B7F7-4C7E-2758C813EFB2}"/>
              </a:ext>
            </a:extLst>
          </p:cNvPr>
          <p:cNvSpPr txBox="1"/>
          <p:nvPr/>
        </p:nvSpPr>
        <p:spPr>
          <a:xfrm>
            <a:off x="434898" y="1148576"/>
            <a:ext cx="11296186" cy="38164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Gill Sans MT" panose="020B0502020104020203"/>
                <a:ea typeface="+mn-ea"/>
                <a:cs typeface="+mn-cs"/>
              </a:rPr>
              <a:t>KING COUNTY EXTREME HEAT MITIGATION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a:ea typeface="+mn-ea"/>
                <a:cs typeface="+mn-cs"/>
              </a:rPr>
              <a:t> </a:t>
            </a:r>
            <a:endPar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rPr>
              <a:t>Daaniya Iyaz, Extreme Heat Mitigation Strategy Specialist</a:t>
            </a:r>
            <a:br>
              <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rPr>
            </a:br>
            <a:r>
              <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rPr>
              <a:t>Lara Whitely Binder, Climate Preparedness Program Manager</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rPr>
            </a:br>
            <a:endPar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ACF5-D4E6-4DF3-B243-BEE3D1FE2BE2}"/>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Strategy overview</a:t>
            </a:r>
          </a:p>
        </p:txBody>
      </p:sp>
      <p:sp>
        <p:nvSpPr>
          <p:cNvPr id="20" name="Content Placeholder 4">
            <a:extLst>
              <a:ext uri="{FF2B5EF4-FFF2-40B4-BE49-F238E27FC236}">
                <a16:creationId xmlns:a16="http://schemas.microsoft.com/office/drawing/2014/main" id="{00DAD810-692F-4887-BC09-B0C5F2D95954}"/>
              </a:ext>
            </a:extLst>
          </p:cNvPr>
          <p:cNvSpPr>
            <a:spLocks noGrp="1"/>
          </p:cNvSpPr>
          <p:nvPr>
            <p:ph idx="1"/>
          </p:nvPr>
        </p:nvSpPr>
        <p:spPr>
          <a:xfrm>
            <a:off x="439577" y="687528"/>
            <a:ext cx="2807576" cy="445823"/>
          </a:xfrm>
        </p:spPr>
        <p:txBody>
          <a:bodyPr>
            <a:normAutofit/>
          </a:bodyPr>
          <a:lstStyle/>
          <a:p>
            <a:pPr marL="0" indent="0">
              <a:lnSpc>
                <a:spcPct val="100000"/>
              </a:lnSpc>
              <a:spcBef>
                <a:spcPts val="1800"/>
              </a:spcBef>
              <a:spcAft>
                <a:spcPts val="1200"/>
              </a:spcAft>
              <a:buNone/>
            </a:pPr>
            <a:r>
              <a:rPr lang="en-US" sz="1100" i="1">
                <a:solidFill>
                  <a:schemeClr val="tx1"/>
                </a:solidFill>
              </a:rPr>
              <a:t>Data collection: July 27, 2020</a:t>
            </a:r>
          </a:p>
        </p:txBody>
      </p:sp>
      <p:sp>
        <p:nvSpPr>
          <p:cNvPr id="18" name="Rectangle 17">
            <a:extLst>
              <a:ext uri="{FF2B5EF4-FFF2-40B4-BE49-F238E27FC236}">
                <a16:creationId xmlns:a16="http://schemas.microsoft.com/office/drawing/2014/main" id="{5097D1A0-3A08-4F58-B96E-8087A003F71C}"/>
              </a:ext>
            </a:extLst>
          </p:cNvPr>
          <p:cNvSpPr/>
          <p:nvPr/>
        </p:nvSpPr>
        <p:spPr>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grpSp>
        <p:nvGrpSpPr>
          <p:cNvPr id="3" name="Group 2">
            <a:extLst>
              <a:ext uri="{FF2B5EF4-FFF2-40B4-BE49-F238E27FC236}">
                <a16:creationId xmlns:a16="http://schemas.microsoft.com/office/drawing/2014/main" id="{973BF8E5-2F86-4F61-BED1-B78A2F8E60F0}"/>
              </a:ext>
            </a:extLst>
          </p:cNvPr>
          <p:cNvGrpSpPr/>
          <p:nvPr/>
        </p:nvGrpSpPr>
        <p:grpSpPr>
          <a:xfrm>
            <a:off x="593385" y="598850"/>
            <a:ext cx="5307535" cy="6079709"/>
            <a:chOff x="3739787" y="0"/>
            <a:chExt cx="5588626" cy="6857999"/>
          </a:xfrm>
        </p:grpSpPr>
        <p:pic>
          <p:nvPicPr>
            <p:cNvPr id="13" name="Picture 12">
              <a:extLst>
                <a:ext uri="{FF2B5EF4-FFF2-40B4-BE49-F238E27FC236}">
                  <a16:creationId xmlns:a16="http://schemas.microsoft.com/office/drawing/2014/main" id="{DD7E0A82-1E9D-492D-B6B5-CC64E7C5CA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70" t="12489"/>
            <a:stretch/>
          </p:blipFill>
          <p:spPr>
            <a:xfrm>
              <a:off x="3739787" y="0"/>
              <a:ext cx="5588626" cy="6857999"/>
            </a:xfrm>
            <a:prstGeom prst="rect">
              <a:avLst/>
            </a:prstGeom>
          </p:spPr>
        </p:pic>
        <p:sp>
          <p:nvSpPr>
            <p:cNvPr id="14" name="TextBox 13">
              <a:extLst>
                <a:ext uri="{FF2B5EF4-FFF2-40B4-BE49-F238E27FC236}">
                  <a16:creationId xmlns:a16="http://schemas.microsoft.com/office/drawing/2014/main" id="{6BD95B5E-84FD-44BF-BE3E-094BC754DCDA}"/>
                </a:ext>
              </a:extLst>
            </p:cNvPr>
            <p:cNvSpPr txBox="1"/>
            <p:nvPr/>
          </p:nvSpPr>
          <p:spPr>
            <a:xfrm>
              <a:off x="3934153" y="6182030"/>
              <a:ext cx="4286269" cy="6596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Evening Area-Wide Temperatures (modeled; 7-8 pm)</a:t>
              </a:r>
            </a:p>
          </p:txBody>
        </p:sp>
        <p:cxnSp>
          <p:nvCxnSpPr>
            <p:cNvPr id="15" name="Straight Arrow Connector 14">
              <a:extLst>
                <a:ext uri="{FF2B5EF4-FFF2-40B4-BE49-F238E27FC236}">
                  <a16:creationId xmlns:a16="http://schemas.microsoft.com/office/drawing/2014/main" id="{E53BBC8F-1A6B-49EE-9CDD-D72A80F52F07}"/>
                </a:ext>
              </a:extLst>
            </p:cNvPr>
            <p:cNvCxnSpPr>
              <a:cxnSpLocks/>
            </p:cNvCxnSpPr>
            <p:nvPr/>
          </p:nvCxnSpPr>
          <p:spPr>
            <a:xfrm flipH="1" flipV="1">
              <a:off x="5513495" y="4306529"/>
              <a:ext cx="2530198" cy="165621"/>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7771C5DA-4BE9-48EF-B192-D75BFD79F0EE}"/>
                </a:ext>
              </a:extLst>
            </p:cNvPr>
            <p:cNvCxnSpPr>
              <a:cxnSpLocks/>
            </p:cNvCxnSpPr>
            <p:nvPr/>
          </p:nvCxnSpPr>
          <p:spPr>
            <a:xfrm flipH="1" flipV="1">
              <a:off x="7755250" y="3293806"/>
              <a:ext cx="288445" cy="840496"/>
            </a:xfrm>
            <a:prstGeom prst="straightConnector1">
              <a:avLst/>
            </a:prstGeom>
            <a:ln w="57150">
              <a:solidFill>
                <a:srgbClr val="374D86"/>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843545F1-BB54-4BA9-BACC-51AA8A15D82E}"/>
                </a:ext>
              </a:extLst>
            </p:cNvPr>
            <p:cNvSpPr txBox="1"/>
            <p:nvPr/>
          </p:nvSpPr>
          <p:spPr>
            <a:xfrm>
              <a:off x="7921732" y="4134302"/>
              <a:ext cx="1328020" cy="937377"/>
            </a:xfrm>
            <a:prstGeom prst="rect">
              <a:avLst/>
            </a:prstGeom>
            <a:solidFill>
              <a:schemeClr val="bg1">
                <a:lumMod val="85000"/>
              </a:schemeClr>
            </a:solidFill>
            <a:ln>
              <a:solidFill>
                <a:schemeClr val="bg2">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a:ea typeface="+mn-ea"/>
                  <a:cs typeface="+mn-cs"/>
                </a:rPr>
                <a:t>Urbanized areas retain more heat relative to less urbanized areas</a:t>
              </a:r>
            </a:p>
          </p:txBody>
        </p:sp>
      </p:grpSp>
      <p:sp>
        <p:nvSpPr>
          <p:cNvPr id="19" name="Title 3">
            <a:extLst>
              <a:ext uri="{FF2B5EF4-FFF2-40B4-BE49-F238E27FC236}">
                <a16:creationId xmlns:a16="http://schemas.microsoft.com/office/drawing/2014/main" id="{24F6E5C0-2B20-486E-BA5C-83527D9DF11E}"/>
              </a:ext>
            </a:extLst>
          </p:cNvPr>
          <p:cNvSpPr txBox="1">
            <a:spLocks/>
          </p:cNvSpPr>
          <p:nvPr/>
        </p:nvSpPr>
        <p:spPr bwMode="black">
          <a:xfrm>
            <a:off x="1117423" y="179441"/>
            <a:ext cx="9646112" cy="21891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200" normalizeH="0" baseline="0" noProof="0">
                <a:ln>
                  <a:noFill/>
                </a:ln>
                <a:solidFill>
                  <a:srgbClr val="FFFFFF"/>
                </a:solidFill>
                <a:effectLst>
                  <a:outerShdw blurRad="38100" dist="38100" dir="2700000" algn="tl">
                    <a:srgbClr val="000000">
                      <a:alpha val="43137"/>
                    </a:srgbClr>
                  </a:outerShdw>
                </a:effectLst>
                <a:uLnTx/>
                <a:uFillTx/>
                <a:latin typeface="Calibri Light" panose="020F0302020204030204" pitchFamily="34" charset="0"/>
                <a:ea typeface="+mj-ea"/>
                <a:cs typeface="Calibri Light" panose="020F0302020204030204" pitchFamily="34" charset="0"/>
              </a:rPr>
              <a:t>2020 Urban Heat Island Mapping Project</a:t>
            </a:r>
          </a:p>
        </p:txBody>
      </p:sp>
      <p:sp>
        <p:nvSpPr>
          <p:cNvPr id="7" name="Rectangle 6">
            <a:extLst>
              <a:ext uri="{FF2B5EF4-FFF2-40B4-BE49-F238E27FC236}">
                <a16:creationId xmlns:a16="http://schemas.microsoft.com/office/drawing/2014/main" id="{67328826-B980-317B-0A62-FDBA9798778F}"/>
              </a:ext>
            </a:extLst>
          </p:cNvPr>
          <p:cNvSpPr/>
          <p:nvPr/>
        </p:nvSpPr>
        <p:spPr>
          <a:xfrm>
            <a:off x="6791603" y="731767"/>
            <a:ext cx="4960820" cy="60364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F908EC12-D76D-50A6-5836-C143B1EBCDBE}"/>
              </a:ext>
            </a:extLst>
          </p:cNvPr>
          <p:cNvGrpSpPr/>
          <p:nvPr/>
        </p:nvGrpSpPr>
        <p:grpSpPr>
          <a:xfrm>
            <a:off x="6791603" y="598850"/>
            <a:ext cx="5040644" cy="6036483"/>
            <a:chOff x="8022471" y="770022"/>
            <a:chExt cx="4169529" cy="5386136"/>
          </a:xfrm>
          <a:solidFill>
            <a:schemeClr val="bg1"/>
          </a:solidFill>
        </p:grpSpPr>
        <p:pic>
          <p:nvPicPr>
            <p:cNvPr id="5" name="Google Shape;333;p37">
              <a:extLst>
                <a:ext uri="{FF2B5EF4-FFF2-40B4-BE49-F238E27FC236}">
                  <a16:creationId xmlns:a16="http://schemas.microsoft.com/office/drawing/2014/main" id="{F0786A11-CDA9-A6F0-2E8E-A585773FDAF1}"/>
                </a:ext>
              </a:extLst>
            </p:cNvPr>
            <p:cNvPicPr preferRelativeResize="0"/>
            <p:nvPr/>
          </p:nvPicPr>
          <p:blipFill rotWithShape="1">
            <a:blip r:embed="rId4">
              <a:alphaModFix/>
            </a:blip>
            <a:srcRect t="6185"/>
            <a:stretch/>
          </p:blipFill>
          <p:spPr>
            <a:xfrm>
              <a:off x="8105058" y="1319463"/>
              <a:ext cx="4052473" cy="4836695"/>
            </a:xfrm>
            <a:prstGeom prst="rect">
              <a:avLst/>
            </a:prstGeom>
            <a:grpFill/>
            <a:ln>
              <a:noFill/>
            </a:ln>
          </p:spPr>
        </p:pic>
        <p:pic>
          <p:nvPicPr>
            <p:cNvPr id="6" name="Google Shape;333;p37">
              <a:extLst>
                <a:ext uri="{FF2B5EF4-FFF2-40B4-BE49-F238E27FC236}">
                  <a16:creationId xmlns:a16="http://schemas.microsoft.com/office/drawing/2014/main" id="{F29A5AD4-E3C8-3E58-C4D6-F24B4D56B003}"/>
                </a:ext>
              </a:extLst>
            </p:cNvPr>
            <p:cNvPicPr preferRelativeResize="0"/>
            <p:nvPr/>
          </p:nvPicPr>
          <p:blipFill rotWithShape="1">
            <a:blip r:embed="rId4">
              <a:alphaModFix/>
            </a:blip>
            <a:srcRect l="11156" r="9356" b="94001"/>
            <a:stretch/>
          </p:blipFill>
          <p:spPr>
            <a:xfrm>
              <a:off x="8022471" y="770022"/>
              <a:ext cx="4169529" cy="517358"/>
            </a:xfrm>
            <a:prstGeom prst="rect">
              <a:avLst/>
            </a:prstGeom>
            <a:grpFill/>
            <a:ln>
              <a:noFill/>
            </a:ln>
          </p:spPr>
        </p:pic>
      </p:grpSp>
    </p:spTree>
    <p:extLst>
      <p:ext uri="{BB962C8B-B14F-4D97-AF65-F5344CB8AC3E}">
        <p14:creationId xmlns:p14="http://schemas.microsoft.com/office/powerpoint/2010/main" val="211508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44D4-3A48-FBF0-7990-9BEDDC1170BF}"/>
              </a:ext>
            </a:extLst>
          </p:cNvPr>
          <p:cNvSpPr>
            <a:spLocks noGrp="1"/>
          </p:cNvSpPr>
          <p:nvPr>
            <p:ph type="title"/>
          </p:nvPr>
        </p:nvSpPr>
        <p:spPr/>
        <p:txBody>
          <a:bodyPr/>
          <a:lstStyle/>
          <a:p>
            <a:r>
              <a:rPr lang="en-US"/>
              <a:t>King County’s First Extreme Heat Mitigation Strategy</a:t>
            </a:r>
          </a:p>
        </p:txBody>
      </p:sp>
      <p:sp>
        <p:nvSpPr>
          <p:cNvPr id="3" name="Content Placeholder 2">
            <a:extLst>
              <a:ext uri="{FF2B5EF4-FFF2-40B4-BE49-F238E27FC236}">
                <a16:creationId xmlns:a16="http://schemas.microsoft.com/office/drawing/2014/main" id="{1486FCCC-662B-9C18-E080-ACC140B38CBC}"/>
              </a:ext>
            </a:extLst>
          </p:cNvPr>
          <p:cNvSpPr>
            <a:spLocks noGrp="1"/>
          </p:cNvSpPr>
          <p:nvPr>
            <p:ph idx="1"/>
          </p:nvPr>
        </p:nvSpPr>
        <p:spPr>
          <a:xfrm>
            <a:off x="581191" y="2180496"/>
            <a:ext cx="6943329" cy="4476782"/>
          </a:xfrm>
        </p:spPr>
        <p:txBody>
          <a:bodyPr anchor="t">
            <a:noAutofit/>
          </a:bodyPr>
          <a:lstStyle/>
          <a:p>
            <a:pPr marL="305435" indent="-305435"/>
            <a:r>
              <a:rPr lang="en-US" sz="2100" b="1">
                <a:solidFill>
                  <a:schemeClr val="tx1"/>
                </a:solidFill>
              </a:rPr>
              <a:t>Context</a:t>
            </a:r>
            <a:r>
              <a:rPr lang="en-US" sz="2100">
                <a:solidFill>
                  <a:schemeClr val="tx1"/>
                </a:solidFill>
              </a:rPr>
              <a:t>: Priority action in King County Strategic Climate Action Plan; Supported by FEMA grant &amp; King County funding</a:t>
            </a:r>
          </a:p>
          <a:p>
            <a:pPr marL="305435" indent="-305435"/>
            <a:r>
              <a:rPr lang="en-US" sz="2100" b="1">
                <a:solidFill>
                  <a:schemeClr val="tx1"/>
                </a:solidFill>
              </a:rPr>
              <a:t>Audience</a:t>
            </a:r>
            <a:r>
              <a:rPr lang="en-US" sz="2100">
                <a:solidFill>
                  <a:schemeClr val="tx1"/>
                </a:solidFill>
              </a:rPr>
              <a:t>: King County, local jurisdictions, community organizations</a:t>
            </a:r>
          </a:p>
          <a:p>
            <a:pPr marL="305435" indent="-305435"/>
            <a:r>
              <a:rPr lang="en-US" sz="2100" b="1">
                <a:solidFill>
                  <a:schemeClr val="tx1"/>
                </a:solidFill>
              </a:rPr>
              <a:t>Focus</a:t>
            </a:r>
            <a:r>
              <a:rPr lang="en-US" sz="2100">
                <a:solidFill>
                  <a:schemeClr val="tx1"/>
                </a:solidFill>
              </a:rPr>
              <a:t>:</a:t>
            </a:r>
          </a:p>
          <a:p>
            <a:pPr lvl="1"/>
            <a:r>
              <a:rPr lang="en-US" sz="2100">
                <a:solidFill>
                  <a:schemeClr val="tx1"/>
                </a:solidFill>
              </a:rPr>
              <a:t>Short-term actions (emergency management, communications, etc.)</a:t>
            </a:r>
          </a:p>
          <a:p>
            <a:pPr lvl="1"/>
            <a:r>
              <a:rPr lang="en-US" sz="2100">
                <a:solidFill>
                  <a:schemeClr val="tx1"/>
                </a:solidFill>
              </a:rPr>
              <a:t>Long-term actions (urban tree canopy management, building codes, etc.)</a:t>
            </a:r>
          </a:p>
          <a:p>
            <a:r>
              <a:rPr lang="en-US" sz="2100" b="1">
                <a:solidFill>
                  <a:schemeClr val="tx1"/>
                </a:solidFill>
              </a:rPr>
              <a:t>Completion date</a:t>
            </a:r>
            <a:r>
              <a:rPr lang="en-US" sz="2100">
                <a:solidFill>
                  <a:schemeClr val="tx1"/>
                </a:solidFill>
              </a:rPr>
              <a:t>: Summer 2024</a:t>
            </a:r>
          </a:p>
        </p:txBody>
      </p:sp>
      <p:pic>
        <p:nvPicPr>
          <p:cNvPr id="4" name="Picture 4">
            <a:extLst>
              <a:ext uri="{FF2B5EF4-FFF2-40B4-BE49-F238E27FC236}">
                <a16:creationId xmlns:a16="http://schemas.microsoft.com/office/drawing/2014/main" id="{6AFA2A38-2F6F-D433-7DA0-CC8343F433EB}"/>
              </a:ext>
            </a:extLst>
          </p:cNvPr>
          <p:cNvPicPr>
            <a:picLocks noChangeAspect="1"/>
          </p:cNvPicPr>
          <p:nvPr/>
        </p:nvPicPr>
        <p:blipFill>
          <a:blip r:embed="rId3"/>
          <a:stretch>
            <a:fillRect/>
          </a:stretch>
        </p:blipFill>
        <p:spPr>
          <a:xfrm>
            <a:off x="7639493" y="1997555"/>
            <a:ext cx="3407735" cy="4528656"/>
          </a:xfrm>
          <a:prstGeom prst="rect">
            <a:avLst/>
          </a:prstGeom>
        </p:spPr>
      </p:pic>
    </p:spTree>
    <p:extLst>
      <p:ext uri="{BB962C8B-B14F-4D97-AF65-F5344CB8AC3E}">
        <p14:creationId xmlns:p14="http://schemas.microsoft.com/office/powerpoint/2010/main" val="383255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3A80-45DD-DDF6-053C-E60578C9A70A}"/>
              </a:ext>
            </a:extLst>
          </p:cNvPr>
          <p:cNvSpPr>
            <a:spLocks noGrp="1"/>
          </p:cNvSpPr>
          <p:nvPr>
            <p:ph type="title"/>
          </p:nvPr>
        </p:nvSpPr>
        <p:spPr>
          <a:xfrm>
            <a:off x="581192" y="880286"/>
            <a:ext cx="11029616" cy="736710"/>
          </a:xfrm>
        </p:spPr>
        <p:txBody>
          <a:bodyPr>
            <a:normAutofit/>
          </a:bodyPr>
          <a:lstStyle/>
          <a:p>
            <a:r>
              <a:rPr lang="en-US">
                <a:ea typeface="+mj-lt"/>
                <a:cs typeface="+mj-lt"/>
              </a:rPr>
              <a:t>HOW DOES THE STRATEGY HELP with heat resilience?</a:t>
            </a:r>
          </a:p>
        </p:txBody>
      </p:sp>
      <p:sp>
        <p:nvSpPr>
          <p:cNvPr id="3" name="Content Placeholder 2">
            <a:extLst>
              <a:ext uri="{FF2B5EF4-FFF2-40B4-BE49-F238E27FC236}">
                <a16:creationId xmlns:a16="http://schemas.microsoft.com/office/drawing/2014/main" id="{8F0A8DA4-3768-D606-CE21-9E7029ECB694}"/>
              </a:ext>
            </a:extLst>
          </p:cNvPr>
          <p:cNvSpPr>
            <a:spLocks noGrp="1"/>
          </p:cNvSpPr>
          <p:nvPr>
            <p:ph idx="1"/>
          </p:nvPr>
        </p:nvSpPr>
        <p:spPr>
          <a:xfrm>
            <a:off x="581192" y="2180496"/>
            <a:ext cx="6076216" cy="4233465"/>
          </a:xfrm>
        </p:spPr>
        <p:txBody>
          <a:bodyPr anchor="t">
            <a:normAutofit/>
          </a:bodyPr>
          <a:lstStyle/>
          <a:p>
            <a:pPr marL="457200" indent="-457200" algn="l" rtl="0" fontAlgn="base">
              <a:buFont typeface="+mj-lt"/>
              <a:buAutoNum type="arabicPeriod"/>
            </a:pPr>
            <a:r>
              <a:rPr lang="en-US" sz="2000" b="1" dirty="0">
                <a:solidFill>
                  <a:schemeClr val="tx1"/>
                </a:solidFill>
              </a:rPr>
              <a:t>Help People Stay Cool &amp; Safe Indoors </a:t>
            </a:r>
            <a:r>
              <a:rPr lang="en-US" sz="2000" dirty="0">
                <a:solidFill>
                  <a:schemeClr val="tx1"/>
                </a:solidFill>
              </a:rPr>
              <a:t>(5 actions)</a:t>
            </a:r>
          </a:p>
          <a:p>
            <a:pPr marL="457200" indent="-457200" algn="l" rtl="0" fontAlgn="base">
              <a:buFont typeface="+mj-lt"/>
              <a:buAutoNum type="arabicPeriod"/>
            </a:pPr>
            <a:r>
              <a:rPr lang="en-US" sz="2000" b="1" dirty="0">
                <a:solidFill>
                  <a:schemeClr val="tx1"/>
                </a:solidFill>
              </a:rPr>
              <a:t>Help People Stay Cool &amp; Safe Outdoors </a:t>
            </a:r>
            <a:r>
              <a:rPr lang="en-US" sz="2000" dirty="0">
                <a:solidFill>
                  <a:schemeClr val="tx1"/>
                </a:solidFill>
              </a:rPr>
              <a:t>(3 actions)</a:t>
            </a:r>
            <a:endParaRPr lang="en-US" sz="2000" b="1" dirty="0">
              <a:solidFill>
                <a:schemeClr val="tx1"/>
              </a:solidFill>
            </a:endParaRPr>
          </a:p>
          <a:p>
            <a:pPr marL="457200" indent="-457200" algn="l" rtl="0" fontAlgn="base">
              <a:buFont typeface="+mj-lt"/>
              <a:buAutoNum type="arabicPeriod"/>
            </a:pPr>
            <a:r>
              <a:rPr lang="en-US" sz="2000" b="1" dirty="0">
                <a:solidFill>
                  <a:schemeClr val="tx1"/>
                </a:solidFill>
              </a:rPr>
              <a:t>Cool Our Neighborhoods </a:t>
            </a:r>
            <a:r>
              <a:rPr lang="en-US" sz="2000" dirty="0">
                <a:solidFill>
                  <a:schemeClr val="tx1"/>
                </a:solidFill>
              </a:rPr>
              <a:t>(5 actions)</a:t>
            </a:r>
            <a:endParaRPr lang="en-US" sz="2000" b="1" dirty="0">
              <a:solidFill>
                <a:schemeClr val="tx1"/>
              </a:solidFill>
            </a:endParaRPr>
          </a:p>
          <a:p>
            <a:pPr marL="457200" indent="-457200" algn="l" rtl="0" fontAlgn="base">
              <a:buFont typeface="+mj-lt"/>
              <a:buAutoNum type="arabicPeriod"/>
            </a:pPr>
            <a:r>
              <a:rPr lang="en-US" sz="2000" b="1" dirty="0">
                <a:solidFill>
                  <a:schemeClr val="tx1"/>
                </a:solidFill>
              </a:rPr>
              <a:t>Design for Heat </a:t>
            </a:r>
            <a:r>
              <a:rPr lang="en-US" sz="2000" dirty="0">
                <a:solidFill>
                  <a:schemeClr val="tx1"/>
                </a:solidFill>
              </a:rPr>
              <a:t>(4 actions)</a:t>
            </a:r>
            <a:endParaRPr lang="en-US" sz="2000" b="1" dirty="0">
              <a:solidFill>
                <a:schemeClr val="tx1"/>
              </a:solidFill>
            </a:endParaRPr>
          </a:p>
          <a:p>
            <a:pPr marL="457200" indent="-457200" algn="l" rtl="0" fontAlgn="base">
              <a:buFont typeface="+mj-lt"/>
              <a:buAutoNum type="arabicPeriod"/>
            </a:pPr>
            <a:r>
              <a:rPr lang="en-US" sz="2000" b="1" dirty="0">
                <a:solidFill>
                  <a:schemeClr val="tx1"/>
                </a:solidFill>
              </a:rPr>
              <a:t>Increase Heat Safety Awareness </a:t>
            </a:r>
            <a:r>
              <a:rPr lang="en-US" sz="2000" dirty="0">
                <a:solidFill>
                  <a:schemeClr val="tx1"/>
                </a:solidFill>
              </a:rPr>
              <a:t>(2 actions)</a:t>
            </a:r>
            <a:endParaRPr lang="en-US" sz="2000" b="1" dirty="0">
              <a:solidFill>
                <a:schemeClr val="tx1"/>
              </a:solidFill>
            </a:endParaRPr>
          </a:p>
          <a:p>
            <a:pPr marL="457200" indent="-457200" fontAlgn="base">
              <a:buFont typeface="+mj-lt"/>
              <a:buAutoNum type="arabicPeriod"/>
            </a:pPr>
            <a:r>
              <a:rPr lang="en-US" sz="2000" b="1" dirty="0">
                <a:solidFill>
                  <a:schemeClr val="tx1"/>
                </a:solidFill>
              </a:rPr>
              <a:t>Support Heat Action </a:t>
            </a:r>
            <a:r>
              <a:rPr lang="en-US" sz="2000" dirty="0">
                <a:solidFill>
                  <a:schemeClr val="tx1"/>
                </a:solidFill>
              </a:rPr>
              <a:t>(2 actions) </a:t>
            </a:r>
            <a:endParaRPr lang="en-US" sz="2000" b="1" dirty="0">
              <a:solidFill>
                <a:schemeClr val="tx1"/>
              </a:solidFill>
            </a:endParaRPr>
          </a:p>
        </p:txBody>
      </p:sp>
      <p:sp>
        <p:nvSpPr>
          <p:cNvPr id="9" name="Rectangle 8">
            <a:extLst>
              <a:ext uri="{FF2B5EF4-FFF2-40B4-BE49-F238E27FC236}">
                <a16:creationId xmlns:a16="http://schemas.microsoft.com/office/drawing/2014/main" id="{7C1A63C4-51CE-1314-4D41-588377AD8EF0}"/>
              </a:ext>
            </a:extLst>
          </p:cNvPr>
          <p:cNvSpPr/>
          <p:nvPr/>
        </p:nvSpPr>
        <p:spPr>
          <a:xfrm>
            <a:off x="10175358" y="2180496"/>
            <a:ext cx="1350335" cy="41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906252-2FB0-4B6A-2C37-A4990D32B65A}"/>
              </a:ext>
            </a:extLst>
          </p:cNvPr>
          <p:cNvSpPr/>
          <p:nvPr/>
        </p:nvSpPr>
        <p:spPr>
          <a:xfrm>
            <a:off x="10327758" y="2332896"/>
            <a:ext cx="1350335" cy="41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775D06-788A-96D9-C91D-0A158C41B32C}"/>
              </a:ext>
            </a:extLst>
          </p:cNvPr>
          <p:cNvSpPr/>
          <p:nvPr/>
        </p:nvSpPr>
        <p:spPr>
          <a:xfrm>
            <a:off x="10841665" y="5651875"/>
            <a:ext cx="1350335" cy="41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88BB3AB-8699-BB73-9353-062F104533EE}"/>
              </a:ext>
            </a:extLst>
          </p:cNvPr>
          <p:cNvGrpSpPr/>
          <p:nvPr/>
        </p:nvGrpSpPr>
        <p:grpSpPr>
          <a:xfrm>
            <a:off x="8204803" y="3764492"/>
            <a:ext cx="3637981" cy="1214817"/>
            <a:chOff x="6305720" y="3280461"/>
            <a:chExt cx="4150485" cy="1670357"/>
          </a:xfrm>
        </p:grpSpPr>
        <p:pic>
          <p:nvPicPr>
            <p:cNvPr id="12" name="Graphic 11" descr="Swimming outline">
              <a:extLst>
                <a:ext uri="{FF2B5EF4-FFF2-40B4-BE49-F238E27FC236}">
                  <a16:creationId xmlns:a16="http://schemas.microsoft.com/office/drawing/2014/main" id="{060D5FD5-36E2-F6AB-3AFF-64A13DB6D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1194" y="3925807"/>
              <a:ext cx="1025011" cy="1025011"/>
            </a:xfrm>
            <a:prstGeom prst="rect">
              <a:avLst/>
            </a:prstGeom>
          </p:spPr>
        </p:pic>
        <p:pic>
          <p:nvPicPr>
            <p:cNvPr id="15" name="Graphic 14" descr="Woman with kid outline">
              <a:extLst>
                <a:ext uri="{FF2B5EF4-FFF2-40B4-BE49-F238E27FC236}">
                  <a16:creationId xmlns:a16="http://schemas.microsoft.com/office/drawing/2014/main" id="{2B413516-D88E-EB02-2877-34F7349F5F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5720" y="3942682"/>
              <a:ext cx="914400" cy="914400"/>
            </a:xfrm>
            <a:prstGeom prst="rect">
              <a:avLst/>
            </a:prstGeom>
          </p:spPr>
        </p:pic>
        <p:grpSp>
          <p:nvGrpSpPr>
            <p:cNvPr id="16" name="Group 15">
              <a:extLst>
                <a:ext uri="{FF2B5EF4-FFF2-40B4-BE49-F238E27FC236}">
                  <a16:creationId xmlns:a16="http://schemas.microsoft.com/office/drawing/2014/main" id="{156E1AF4-D140-E2F6-7407-6CA653516B90}"/>
                </a:ext>
              </a:extLst>
            </p:cNvPr>
            <p:cNvGrpSpPr/>
            <p:nvPr/>
          </p:nvGrpSpPr>
          <p:grpSpPr>
            <a:xfrm>
              <a:off x="7091749" y="3280461"/>
              <a:ext cx="2393536" cy="1542994"/>
              <a:chOff x="7091749" y="3280461"/>
              <a:chExt cx="2393536" cy="1542994"/>
            </a:xfrm>
            <a:effectLst>
              <a:glow rad="101600">
                <a:srgbClr val="92D050">
                  <a:alpha val="60000"/>
                </a:srgbClr>
              </a:glow>
            </a:effectLst>
          </p:grpSpPr>
          <p:pic>
            <p:nvPicPr>
              <p:cNvPr id="17" name="Graphic 16" descr="Park scene outline">
                <a:extLst>
                  <a:ext uri="{FF2B5EF4-FFF2-40B4-BE49-F238E27FC236}">
                    <a16:creationId xmlns:a16="http://schemas.microsoft.com/office/drawing/2014/main" id="{3EE09EB2-7E16-DDE4-C91D-BDCBDCB585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0885" y="3909055"/>
                <a:ext cx="914400" cy="914400"/>
              </a:xfrm>
              <a:prstGeom prst="rect">
                <a:avLst/>
              </a:prstGeom>
            </p:spPr>
          </p:pic>
          <p:pic>
            <p:nvPicPr>
              <p:cNvPr id="18" name="Graphic 17" descr="Playground outline">
                <a:extLst>
                  <a:ext uri="{FF2B5EF4-FFF2-40B4-BE49-F238E27FC236}">
                    <a16:creationId xmlns:a16="http://schemas.microsoft.com/office/drawing/2014/main" id="{B8DAF490-9384-5D08-7648-3170BE0982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91749" y="3876890"/>
                <a:ext cx="914400" cy="914400"/>
              </a:xfrm>
              <a:prstGeom prst="rect">
                <a:avLst/>
              </a:prstGeom>
            </p:spPr>
          </p:pic>
          <p:pic>
            <p:nvPicPr>
              <p:cNvPr id="19" name="Graphic 18" descr="Deciduous tree outline">
                <a:extLst>
                  <a:ext uri="{FF2B5EF4-FFF2-40B4-BE49-F238E27FC236}">
                    <a16:creationId xmlns:a16="http://schemas.microsoft.com/office/drawing/2014/main" id="{BD8D181D-C257-9EE1-BDF9-1EF8887EFB9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8884" y="3280461"/>
                <a:ext cx="1332664" cy="1491039"/>
              </a:xfrm>
              <a:prstGeom prst="rect">
                <a:avLst/>
              </a:prstGeom>
            </p:spPr>
          </p:pic>
        </p:grpSp>
      </p:grpSp>
      <p:grpSp>
        <p:nvGrpSpPr>
          <p:cNvPr id="20" name="Group 19">
            <a:extLst>
              <a:ext uri="{FF2B5EF4-FFF2-40B4-BE49-F238E27FC236}">
                <a16:creationId xmlns:a16="http://schemas.microsoft.com/office/drawing/2014/main" id="{A47BC2BD-F581-8542-B350-E8C67471E9C9}"/>
              </a:ext>
            </a:extLst>
          </p:cNvPr>
          <p:cNvGrpSpPr/>
          <p:nvPr/>
        </p:nvGrpSpPr>
        <p:grpSpPr>
          <a:xfrm>
            <a:off x="7484714" y="5219056"/>
            <a:ext cx="2618308" cy="1396988"/>
            <a:chOff x="4740576" y="2836278"/>
            <a:chExt cx="3351997" cy="1958812"/>
          </a:xfrm>
        </p:grpSpPr>
        <p:pic>
          <p:nvPicPr>
            <p:cNvPr id="21" name="Graphic 20" descr="Family with two children outline">
              <a:extLst>
                <a:ext uri="{FF2B5EF4-FFF2-40B4-BE49-F238E27FC236}">
                  <a16:creationId xmlns:a16="http://schemas.microsoft.com/office/drawing/2014/main" id="{879E1EBE-7913-038D-5E12-99D893590C1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30018" y="3232535"/>
              <a:ext cx="1562555" cy="1562555"/>
            </a:xfrm>
            <a:prstGeom prst="rect">
              <a:avLst/>
            </a:prstGeom>
          </p:spPr>
        </p:pic>
        <p:grpSp>
          <p:nvGrpSpPr>
            <p:cNvPr id="22" name="Group 21">
              <a:extLst>
                <a:ext uri="{FF2B5EF4-FFF2-40B4-BE49-F238E27FC236}">
                  <a16:creationId xmlns:a16="http://schemas.microsoft.com/office/drawing/2014/main" id="{95F2E3D6-7D3B-C72D-6424-3DDAE8721E08}"/>
                </a:ext>
              </a:extLst>
            </p:cNvPr>
            <p:cNvGrpSpPr/>
            <p:nvPr/>
          </p:nvGrpSpPr>
          <p:grpSpPr>
            <a:xfrm>
              <a:off x="5350139" y="2836278"/>
              <a:ext cx="1381657" cy="1381657"/>
              <a:chOff x="3404277" y="1986249"/>
              <a:chExt cx="1381657" cy="1381657"/>
            </a:xfrm>
            <a:effectLst>
              <a:glow rad="63500">
                <a:schemeClr val="accent3">
                  <a:satMod val="175000"/>
                  <a:alpha val="40000"/>
                </a:schemeClr>
              </a:glow>
            </a:effectLst>
          </p:grpSpPr>
          <p:pic>
            <p:nvPicPr>
              <p:cNvPr id="24" name="Graphic 23" descr="Chat outline">
                <a:extLst>
                  <a:ext uri="{FF2B5EF4-FFF2-40B4-BE49-F238E27FC236}">
                    <a16:creationId xmlns:a16="http://schemas.microsoft.com/office/drawing/2014/main" id="{8AEB04E5-2349-41AB-5AFF-3BF41DACA33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04277" y="1986249"/>
                <a:ext cx="1381657" cy="1381657"/>
              </a:xfrm>
              <a:prstGeom prst="rect">
                <a:avLst/>
              </a:prstGeom>
            </p:spPr>
          </p:pic>
          <p:pic>
            <p:nvPicPr>
              <p:cNvPr id="25" name="Graphic 24" descr="Medical outline">
                <a:extLst>
                  <a:ext uri="{FF2B5EF4-FFF2-40B4-BE49-F238E27FC236}">
                    <a16:creationId xmlns:a16="http://schemas.microsoft.com/office/drawing/2014/main" id="{783B4EA3-F675-7E28-5EB8-4192E897C44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91733" y="2468237"/>
                <a:ext cx="418415" cy="418416"/>
              </a:xfrm>
              <a:prstGeom prst="rect">
                <a:avLst/>
              </a:prstGeom>
            </p:spPr>
          </p:pic>
        </p:grpSp>
        <p:pic>
          <p:nvPicPr>
            <p:cNvPr id="23" name="Graphic 22" descr="Walk outline">
              <a:extLst>
                <a:ext uri="{FF2B5EF4-FFF2-40B4-BE49-F238E27FC236}">
                  <a16:creationId xmlns:a16="http://schemas.microsoft.com/office/drawing/2014/main" id="{FA7D1776-5BD5-A720-90FC-6C9612BD478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0576" y="3475562"/>
              <a:ext cx="914400" cy="914400"/>
            </a:xfrm>
            <a:prstGeom prst="rect">
              <a:avLst/>
            </a:prstGeom>
          </p:spPr>
        </p:pic>
      </p:grpSp>
      <p:grpSp>
        <p:nvGrpSpPr>
          <p:cNvPr id="13" name="Group 12">
            <a:extLst>
              <a:ext uri="{FF2B5EF4-FFF2-40B4-BE49-F238E27FC236}">
                <a16:creationId xmlns:a16="http://schemas.microsoft.com/office/drawing/2014/main" id="{8599B8A9-9D5A-D76A-5184-7DF159EC1301}"/>
              </a:ext>
            </a:extLst>
          </p:cNvPr>
          <p:cNvGrpSpPr/>
          <p:nvPr/>
        </p:nvGrpSpPr>
        <p:grpSpPr>
          <a:xfrm>
            <a:off x="7611506" y="2197266"/>
            <a:ext cx="2372185" cy="1512407"/>
            <a:chOff x="7003599" y="2180497"/>
            <a:chExt cx="2372185" cy="1512407"/>
          </a:xfrm>
        </p:grpSpPr>
        <p:grpSp>
          <p:nvGrpSpPr>
            <p:cNvPr id="7" name="Group 6">
              <a:extLst>
                <a:ext uri="{FF2B5EF4-FFF2-40B4-BE49-F238E27FC236}">
                  <a16:creationId xmlns:a16="http://schemas.microsoft.com/office/drawing/2014/main" id="{CCB391EF-4453-A7C3-E5DD-72DBCE95D0BF}"/>
                </a:ext>
              </a:extLst>
            </p:cNvPr>
            <p:cNvGrpSpPr/>
            <p:nvPr/>
          </p:nvGrpSpPr>
          <p:grpSpPr>
            <a:xfrm>
              <a:off x="7003599" y="2180497"/>
              <a:ext cx="1527006" cy="1512407"/>
              <a:chOff x="8628707" y="1615228"/>
              <a:chExt cx="1711904" cy="1711904"/>
            </a:xfrm>
          </p:grpSpPr>
          <p:pic>
            <p:nvPicPr>
              <p:cNvPr id="5" name="Graphic 4" descr="Low temperature outline">
                <a:extLst>
                  <a:ext uri="{FF2B5EF4-FFF2-40B4-BE49-F238E27FC236}">
                    <a16:creationId xmlns:a16="http://schemas.microsoft.com/office/drawing/2014/main" id="{42A8C2ED-908F-E959-2BBF-5FDA0AB9C62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248499" y="2188833"/>
                <a:ext cx="472320" cy="472320"/>
              </a:xfrm>
              <a:prstGeom prst="rect">
                <a:avLst/>
              </a:prstGeom>
              <a:effectLst>
                <a:glow rad="63500">
                  <a:schemeClr val="accent5">
                    <a:satMod val="175000"/>
                    <a:alpha val="40000"/>
                  </a:schemeClr>
                </a:glow>
              </a:effectLst>
            </p:spPr>
          </p:pic>
          <p:pic>
            <p:nvPicPr>
              <p:cNvPr id="6" name="Graphic 5" descr="House outline">
                <a:extLst>
                  <a:ext uri="{FF2B5EF4-FFF2-40B4-BE49-F238E27FC236}">
                    <a16:creationId xmlns:a16="http://schemas.microsoft.com/office/drawing/2014/main" id="{1AF999D3-B0CF-B34D-3E56-F79827DF758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628707" y="1615228"/>
                <a:ext cx="1711904" cy="1711904"/>
              </a:xfrm>
              <a:prstGeom prst="rect">
                <a:avLst/>
              </a:prstGeom>
              <a:effectLst>
                <a:glow rad="63500">
                  <a:schemeClr val="accent5">
                    <a:satMod val="175000"/>
                    <a:alpha val="40000"/>
                  </a:schemeClr>
                </a:glow>
              </a:effectLst>
            </p:spPr>
          </p:pic>
        </p:grpSp>
        <p:pic>
          <p:nvPicPr>
            <p:cNvPr id="26" name="Graphic 25" descr="Man With Pram outline">
              <a:extLst>
                <a:ext uri="{FF2B5EF4-FFF2-40B4-BE49-F238E27FC236}">
                  <a16:creationId xmlns:a16="http://schemas.microsoft.com/office/drawing/2014/main" id="{B25BF02C-5740-83BA-8B6F-017063D4F74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60146" y="2678123"/>
              <a:ext cx="815638" cy="815638"/>
            </a:xfrm>
            <a:prstGeom prst="rect">
              <a:avLst/>
            </a:prstGeom>
          </p:spPr>
        </p:pic>
      </p:grpSp>
      <p:sp>
        <p:nvSpPr>
          <p:cNvPr id="4" name="TextBox 3">
            <a:extLst>
              <a:ext uri="{FF2B5EF4-FFF2-40B4-BE49-F238E27FC236}">
                <a16:creationId xmlns:a16="http://schemas.microsoft.com/office/drawing/2014/main" id="{8FE11F90-246F-4888-2A92-9DA26962D45F}"/>
              </a:ext>
            </a:extLst>
          </p:cNvPr>
          <p:cNvSpPr txBox="1"/>
          <p:nvPr/>
        </p:nvSpPr>
        <p:spPr>
          <a:xfrm>
            <a:off x="227611" y="6462156"/>
            <a:ext cx="40771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*as of 4/5/24 -- subject to change</a:t>
            </a:r>
          </a:p>
        </p:txBody>
      </p:sp>
      <p:sp>
        <p:nvSpPr>
          <p:cNvPr id="28" name="Rectangle 27">
            <a:extLst>
              <a:ext uri="{FF2B5EF4-FFF2-40B4-BE49-F238E27FC236}">
                <a16:creationId xmlns:a16="http://schemas.microsoft.com/office/drawing/2014/main" id="{61CF3C47-859B-0362-FE91-5440C6EAD89D}"/>
              </a:ext>
            </a:extLst>
          </p:cNvPr>
          <p:cNvSpPr/>
          <p:nvPr/>
        </p:nvSpPr>
        <p:spPr>
          <a:xfrm>
            <a:off x="423996" y="2108543"/>
            <a:ext cx="6288832" cy="85450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2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2C93-60B4-CC0C-8822-983795F2AFF5}"/>
              </a:ext>
            </a:extLst>
          </p:cNvPr>
          <p:cNvSpPr>
            <a:spLocks noGrp="1"/>
          </p:cNvSpPr>
          <p:nvPr>
            <p:ph type="title"/>
          </p:nvPr>
        </p:nvSpPr>
        <p:spPr>
          <a:xfrm>
            <a:off x="513753" y="508948"/>
            <a:ext cx="11029616" cy="789187"/>
          </a:xfrm>
        </p:spPr>
        <p:txBody>
          <a:bodyPr/>
          <a:lstStyle/>
          <a:p>
            <a:r>
              <a:rPr lang="en-US" dirty="0"/>
              <a:t>HEAT SAFETY SUPPORT FOR VULNERABLE COMMUNITIES </a:t>
            </a:r>
          </a:p>
        </p:txBody>
      </p:sp>
      <p:sp>
        <p:nvSpPr>
          <p:cNvPr id="6" name="Rectangle 5">
            <a:extLst>
              <a:ext uri="{FF2B5EF4-FFF2-40B4-BE49-F238E27FC236}">
                <a16:creationId xmlns:a16="http://schemas.microsoft.com/office/drawing/2014/main" id="{74EA67D3-149F-D753-6A61-43309D67915A}"/>
              </a:ext>
            </a:extLst>
          </p:cNvPr>
          <p:cNvSpPr/>
          <p:nvPr/>
        </p:nvSpPr>
        <p:spPr>
          <a:xfrm>
            <a:off x="260455" y="1434145"/>
            <a:ext cx="11854543" cy="489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DF849A3-3718-DD71-B0D9-485914F5413C}"/>
              </a:ext>
            </a:extLst>
          </p:cNvPr>
          <p:cNvSpPr>
            <a:spLocks noGrp="1"/>
          </p:cNvSpPr>
          <p:nvPr>
            <p:ph idx="1"/>
          </p:nvPr>
        </p:nvSpPr>
        <p:spPr>
          <a:xfrm>
            <a:off x="431903" y="1719576"/>
            <a:ext cx="5278432" cy="4747731"/>
          </a:xfrm>
        </p:spPr>
        <p:txBody>
          <a:bodyPr anchor="t">
            <a:normAutofit fontScale="92500" lnSpcReduction="10000"/>
          </a:bodyPr>
          <a:lstStyle/>
          <a:p>
            <a:pPr marL="0" indent="0">
              <a:buNone/>
            </a:pPr>
            <a:r>
              <a:rPr lang="en-US" b="1" dirty="0">
                <a:solidFill>
                  <a:schemeClr val="tx1"/>
                </a:solidFill>
              </a:rPr>
              <a:t>Goal: </a:t>
            </a:r>
            <a:r>
              <a:rPr lang="en-US" i="1" dirty="0">
                <a:solidFill>
                  <a:schemeClr val="tx1"/>
                </a:solidFill>
              </a:rPr>
              <a:t>Utilize local and regional partnerships to provide in-home heat safety support for low-income seniors, people with disabilities, and homebound individuals. This could occur through: </a:t>
            </a:r>
          </a:p>
          <a:p>
            <a:pPr marL="342900" indent="-342900">
              <a:buFont typeface="+mj-lt"/>
              <a:buAutoNum type="arabicPeriod"/>
            </a:pPr>
            <a:r>
              <a:rPr lang="en-US" dirty="0">
                <a:solidFill>
                  <a:schemeClr val="tx1"/>
                </a:solidFill>
              </a:rPr>
              <a:t>Increasing access to portable air conditioners and other lower-cost options for cooling.</a:t>
            </a:r>
          </a:p>
          <a:p>
            <a:pPr marL="666900" lvl="1" indent="-342900">
              <a:buFont typeface="+mj-lt"/>
              <a:buAutoNum type="arabicPeriod"/>
            </a:pPr>
            <a:r>
              <a:rPr lang="en-US" dirty="0">
                <a:solidFill>
                  <a:schemeClr val="tx1"/>
                </a:solidFill>
              </a:rPr>
              <a:t>Partnering with businesses and service providers to buy, distribute, and install portable ACs and low-cost cooling items. </a:t>
            </a:r>
          </a:p>
          <a:p>
            <a:pPr marL="666900" lvl="1" indent="-342900">
              <a:buFont typeface="+mj-lt"/>
              <a:buAutoNum type="arabicPeriod"/>
            </a:pPr>
            <a:r>
              <a:rPr lang="en-US" dirty="0">
                <a:solidFill>
                  <a:schemeClr val="tx1"/>
                </a:solidFill>
              </a:rPr>
              <a:t>Creating shared “cool rooms” in senior and affordable housing facilities.  </a:t>
            </a:r>
          </a:p>
          <a:p>
            <a:pPr marL="342900" indent="-342900">
              <a:buFont typeface="+mj-lt"/>
              <a:buAutoNum type="arabicPeriod"/>
            </a:pPr>
            <a:r>
              <a:rPr lang="en-US" dirty="0">
                <a:solidFill>
                  <a:schemeClr val="tx1"/>
                </a:solidFill>
              </a:rPr>
              <a:t>Expanding in-home heat safety support for low-income seniors, people with disabilities, and homebound individuals.</a:t>
            </a:r>
          </a:p>
          <a:p>
            <a:pPr marL="666900" lvl="1" indent="-342900">
              <a:buFont typeface="+mj-lt"/>
              <a:buAutoNum type="arabicPeriod"/>
            </a:pPr>
            <a:r>
              <a:rPr lang="en-US" dirty="0">
                <a:solidFill>
                  <a:schemeClr val="tx1"/>
                </a:solidFill>
              </a:rPr>
              <a:t>Resource and information distribution by service providers.</a:t>
            </a:r>
          </a:p>
          <a:p>
            <a:pPr marL="666900" lvl="1" indent="-342900">
              <a:buFont typeface="+mj-lt"/>
              <a:buAutoNum type="arabicPeriod"/>
            </a:pPr>
            <a:r>
              <a:rPr lang="en-US" dirty="0">
                <a:solidFill>
                  <a:schemeClr val="tx1"/>
                </a:solidFill>
              </a:rPr>
              <a:t>Including heat safety in wellness checks.</a:t>
            </a:r>
          </a:p>
        </p:txBody>
      </p:sp>
      <p:sp>
        <p:nvSpPr>
          <p:cNvPr id="7" name="Right Bracket 6">
            <a:extLst>
              <a:ext uri="{FF2B5EF4-FFF2-40B4-BE49-F238E27FC236}">
                <a16:creationId xmlns:a16="http://schemas.microsoft.com/office/drawing/2014/main" id="{EDB7AC96-7A77-457D-E9D9-831CE6E06D9D}"/>
              </a:ext>
            </a:extLst>
          </p:cNvPr>
          <p:cNvSpPr/>
          <p:nvPr/>
        </p:nvSpPr>
        <p:spPr>
          <a:xfrm>
            <a:off x="5710335" y="1719576"/>
            <a:ext cx="171448" cy="4629476"/>
          </a:xfrm>
          <a:prstGeom prst="rightBracket">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922EE2E-024A-B87C-380D-6825D201EAEB}"/>
              </a:ext>
            </a:extLst>
          </p:cNvPr>
          <p:cNvCxnSpPr>
            <a:cxnSpLocks/>
            <a:stCxn id="7" idx="2"/>
          </p:cNvCxnSpPr>
          <p:nvPr/>
        </p:nvCxnSpPr>
        <p:spPr>
          <a:xfrm>
            <a:off x="5881783" y="4034314"/>
            <a:ext cx="1169802"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C82C16A9-18EB-0577-BFDF-BE399D5697A0}"/>
              </a:ext>
            </a:extLst>
          </p:cNvPr>
          <p:cNvSpPr txBox="1"/>
          <p:nvPr/>
        </p:nvSpPr>
        <p:spPr>
          <a:xfrm>
            <a:off x="7065440" y="3038390"/>
            <a:ext cx="4708512" cy="1708160"/>
          </a:xfrm>
          <a:prstGeom prst="rect">
            <a:avLst/>
          </a:prstGeom>
          <a:noFill/>
          <a:ln w="28575">
            <a:solidFill>
              <a:schemeClr val="accent2"/>
            </a:solidFill>
          </a:ln>
        </p:spPr>
        <p:txBody>
          <a:bodyPr wrap="square" rtlCol="0">
            <a:spAutoFit/>
          </a:bodyPr>
          <a:lstStyle/>
          <a:p>
            <a:pPr marL="285750" indent="-285750">
              <a:spcAft>
                <a:spcPts val="1200"/>
              </a:spcAft>
              <a:buClr>
                <a:schemeClr val="accent2"/>
              </a:buClr>
              <a:buFont typeface="Arial" panose="020B0604020202020204" pitchFamily="34" charset="0"/>
              <a:buChar char="•"/>
            </a:pPr>
            <a:r>
              <a:rPr lang="en-US" sz="1700" dirty="0"/>
              <a:t>What else would you like to see in this action? </a:t>
            </a:r>
          </a:p>
          <a:p>
            <a:pPr marL="285750" indent="-285750">
              <a:spcAft>
                <a:spcPts val="1200"/>
              </a:spcAft>
              <a:buClr>
                <a:schemeClr val="accent2"/>
              </a:buClr>
              <a:buFont typeface="Arial" panose="020B0604020202020204" pitchFamily="34" charset="0"/>
              <a:buChar char="•"/>
            </a:pPr>
            <a:r>
              <a:rPr lang="en-US" sz="1700" dirty="0"/>
              <a:t>What are some key details/considerations we should include around this action?</a:t>
            </a:r>
          </a:p>
          <a:p>
            <a:pPr marL="285750" indent="-285750">
              <a:spcAft>
                <a:spcPts val="1200"/>
              </a:spcAft>
              <a:buClr>
                <a:schemeClr val="accent2"/>
              </a:buClr>
              <a:buFont typeface="Arial" panose="020B0604020202020204" pitchFamily="34" charset="0"/>
              <a:buChar char="•"/>
            </a:pPr>
            <a:r>
              <a:rPr lang="en-US" sz="1700" dirty="0"/>
              <a:t>Would you be interested in being listed as a partner? </a:t>
            </a:r>
          </a:p>
        </p:txBody>
      </p:sp>
      <p:sp>
        <p:nvSpPr>
          <p:cNvPr id="8" name="TextBox 7">
            <a:extLst>
              <a:ext uri="{FF2B5EF4-FFF2-40B4-BE49-F238E27FC236}">
                <a16:creationId xmlns:a16="http://schemas.microsoft.com/office/drawing/2014/main" id="{432387A7-CA33-B22F-989A-8F2F2A5A3367}"/>
              </a:ext>
            </a:extLst>
          </p:cNvPr>
          <p:cNvSpPr txBox="1"/>
          <p:nvPr/>
        </p:nvSpPr>
        <p:spPr>
          <a:xfrm>
            <a:off x="9325378" y="5148723"/>
            <a:ext cx="2217991" cy="1200329"/>
          </a:xfrm>
          <a:prstGeom prst="rect">
            <a:avLst/>
          </a:prstGeom>
          <a:noFill/>
        </p:spPr>
        <p:txBody>
          <a:bodyPr wrap="square" rtlCol="0">
            <a:spAutoFit/>
          </a:bodyPr>
          <a:lstStyle/>
          <a:p>
            <a:r>
              <a:rPr lang="en-US" dirty="0"/>
              <a:t>Please scan this QR code to take a brief survey on this action </a:t>
            </a:r>
            <a:r>
              <a:rPr lang="en-US"/>
              <a:t>by 04/29!</a:t>
            </a:r>
            <a:endParaRPr lang="en-US" dirty="0"/>
          </a:p>
        </p:txBody>
      </p:sp>
      <p:pic>
        <p:nvPicPr>
          <p:cNvPr id="1026" name="Picture 2">
            <a:extLst>
              <a:ext uri="{FF2B5EF4-FFF2-40B4-BE49-F238E27FC236}">
                <a16:creationId xmlns:a16="http://schemas.microsoft.com/office/drawing/2014/main" id="{564D42E3-0B92-0660-18A2-CC93FDDEA8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3672" y="5009496"/>
            <a:ext cx="1701706" cy="170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525393-CB69-DB2B-6C00-541D46B07114}"/>
              </a:ext>
            </a:extLst>
          </p:cNvPr>
          <p:cNvGraphicFramePr>
            <a:graphicFrameLocks noGrp="1"/>
          </p:cNvGraphicFramePr>
          <p:nvPr>
            <p:ph idx="1"/>
            <p:extLst>
              <p:ext uri="{D42A27DB-BD31-4B8C-83A1-F6EECF244321}">
                <p14:modId xmlns:p14="http://schemas.microsoft.com/office/powerpoint/2010/main" val="587802239"/>
              </p:ext>
            </p:extLst>
          </p:nvPr>
        </p:nvGraphicFramePr>
        <p:xfrm>
          <a:off x="-837160" y="1360201"/>
          <a:ext cx="13286219" cy="549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4E63A80-45DD-DDF6-053C-E60578C9A70A}"/>
              </a:ext>
            </a:extLst>
          </p:cNvPr>
          <p:cNvSpPr>
            <a:spLocks noGrp="1"/>
          </p:cNvSpPr>
          <p:nvPr>
            <p:ph type="title"/>
          </p:nvPr>
        </p:nvSpPr>
        <p:spPr/>
        <p:txBody>
          <a:bodyPr/>
          <a:lstStyle/>
          <a:p>
            <a:r>
              <a:rPr lang="en-US"/>
              <a:t>HEAT STRATEGY: NEXT STEPS</a:t>
            </a:r>
          </a:p>
        </p:txBody>
      </p:sp>
      <p:sp>
        <p:nvSpPr>
          <p:cNvPr id="7" name="TextBox 6">
            <a:extLst>
              <a:ext uri="{FF2B5EF4-FFF2-40B4-BE49-F238E27FC236}">
                <a16:creationId xmlns:a16="http://schemas.microsoft.com/office/drawing/2014/main" id="{B9E24DE9-0179-EE07-7F1B-E9564BB877DE}"/>
              </a:ext>
            </a:extLst>
          </p:cNvPr>
          <p:cNvSpPr txBox="1"/>
          <p:nvPr/>
        </p:nvSpPr>
        <p:spPr>
          <a:xfrm>
            <a:off x="664029" y="5946294"/>
            <a:ext cx="10946779" cy="646331"/>
          </a:xfrm>
          <a:prstGeom prst="rect">
            <a:avLst/>
          </a:prstGeom>
          <a:noFill/>
        </p:spPr>
        <p:txBody>
          <a:bodyPr wrap="square">
            <a:spAutoFit/>
          </a:bodyPr>
          <a:lstStyle/>
          <a:p>
            <a:pPr algn="ctr"/>
            <a:r>
              <a:rPr lang="en-US" sz="1800" b="1" dirty="0"/>
              <a:t>THANK YOU! </a:t>
            </a:r>
            <a:r>
              <a:rPr lang="en-US" sz="1800" dirty="0"/>
              <a:t>Please reach out to Daaniya Iyaz (daiyaz@kingcounty.gov) with any questions or follow-up comments. </a:t>
            </a:r>
          </a:p>
        </p:txBody>
      </p:sp>
    </p:spTree>
    <p:extLst>
      <p:ext uri="{BB962C8B-B14F-4D97-AF65-F5344CB8AC3E}">
        <p14:creationId xmlns:p14="http://schemas.microsoft.com/office/powerpoint/2010/main" val="823165723"/>
      </p:ext>
    </p:extLst>
  </p:cSld>
  <p:clrMapOvr>
    <a:masterClrMapping/>
  </p:clrMapOvr>
</p:sld>
</file>

<file path=ppt/theme/theme1.xml><?xml version="1.0" encoding="utf-8"?>
<a:theme xmlns:a="http://schemas.openxmlformats.org/drawingml/2006/main" name="Dividend">
  <a:themeElements>
    <a:clrScheme name="Red Slide Bckgru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568</Words>
  <Application>Microsoft Office PowerPoint</Application>
  <PresentationFormat>Widescreen</PresentationFormat>
  <Paragraphs>58</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Black</vt:lpstr>
      <vt:lpstr>Calibri</vt:lpstr>
      <vt:lpstr>Calibri Light</vt:lpstr>
      <vt:lpstr>Gill Sans MT</vt:lpstr>
      <vt:lpstr>Wingdings 2</vt:lpstr>
      <vt:lpstr>Dividend</vt:lpstr>
      <vt:lpstr>CLC Network Meeting</vt:lpstr>
      <vt:lpstr>Strategy overview</vt:lpstr>
      <vt:lpstr>King County’s First Extreme Heat Mitigation Strategy</vt:lpstr>
      <vt:lpstr>HOW DOES THE STRATEGY HELP with heat resilience?</vt:lpstr>
      <vt:lpstr>HEAT SAFETY SUPPORT FOR VULNERABLE COMMUNITIES </vt:lpstr>
      <vt:lpstr>HEAT STRATEGY: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Iyaz, Daaniya</dc:creator>
  <cp:lastModifiedBy>Tanya McGee</cp:lastModifiedBy>
  <cp:revision>4</cp:revision>
  <dcterms:created xsi:type="dcterms:W3CDTF">2023-04-04T22:29:01Z</dcterms:created>
  <dcterms:modified xsi:type="dcterms:W3CDTF">2024-04-26T17:25:28Z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cdb525-f29b-4395-879d-b5de2cb6a2f9_Enabled">
    <vt:lpwstr>true</vt:lpwstr>
  </property>
  <property fmtid="{D5CDD505-2E9C-101B-9397-08002B2CF9AE}" pid="3" name="MSIP_Label_65cdb525-f29b-4395-879d-b5de2cb6a2f9_SetDate">
    <vt:lpwstr>2024-04-26T17:25:21Z</vt:lpwstr>
  </property>
  <property fmtid="{D5CDD505-2E9C-101B-9397-08002B2CF9AE}" pid="4" name="MSIP_Label_65cdb525-f29b-4395-879d-b5de2cb6a2f9_Method">
    <vt:lpwstr>Standard</vt:lpwstr>
  </property>
  <property fmtid="{D5CDD505-2E9C-101B-9397-08002B2CF9AE}" pid="5" name="MSIP_Label_65cdb525-f29b-4395-879d-b5de2cb6a2f9_Name">
    <vt:lpwstr>Standard</vt:lpwstr>
  </property>
  <property fmtid="{D5CDD505-2E9C-101B-9397-08002B2CF9AE}" pid="6" name="MSIP_Label_65cdb525-f29b-4395-879d-b5de2cb6a2f9_SiteId">
    <vt:lpwstr>2f609eb9-39ed-439c-aae1-9d90f23e4ab5</vt:lpwstr>
  </property>
  <property fmtid="{D5CDD505-2E9C-101B-9397-08002B2CF9AE}" pid="7" name="MSIP_Label_65cdb525-f29b-4395-879d-b5de2cb6a2f9_ActionId">
    <vt:lpwstr>d47456ad-19f7-4e31-81d7-e488214253d9</vt:lpwstr>
  </property>
  <property fmtid="{D5CDD505-2E9C-101B-9397-08002B2CF9AE}" pid="8" name="MSIP_Label_65cdb525-f29b-4395-879d-b5de2cb6a2f9_ContentBits">
    <vt:lpwstr>0</vt:lpwstr>
  </property>
</Properties>
</file>