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8" r:id="rId5"/>
  </p:sldMasterIdLst>
  <p:notesMasterIdLst>
    <p:notesMasterId r:id="rId18"/>
  </p:notesMasterIdLst>
  <p:sldIdLst>
    <p:sldId id="258" r:id="rId6"/>
    <p:sldId id="270" r:id="rId7"/>
    <p:sldId id="262" r:id="rId8"/>
    <p:sldId id="269" r:id="rId9"/>
    <p:sldId id="263" r:id="rId10"/>
    <p:sldId id="265" r:id="rId11"/>
    <p:sldId id="273" r:id="rId12"/>
    <p:sldId id="267" r:id="rId13"/>
    <p:sldId id="268" r:id="rId14"/>
    <p:sldId id="264" r:id="rId15"/>
    <p:sldId id="271" r:id="rId16"/>
    <p:sldId id="274" r:id="rId17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322" userDrawn="1">
          <p15:clr>
            <a:srgbClr val="A4A3A4"/>
          </p15:clr>
        </p15:guide>
        <p15:guide id="3" pos="5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05" autoAdjust="0"/>
    <p:restoredTop sz="90037" autoAdjust="0"/>
  </p:normalViewPr>
  <p:slideViewPr>
    <p:cSldViewPr snapToGrid="0">
      <p:cViewPr varScale="1">
        <p:scale>
          <a:sx n="129" d="100"/>
          <a:sy n="129" d="100"/>
        </p:scale>
        <p:origin x="1794" y="120"/>
      </p:cViewPr>
      <p:guideLst>
        <p:guide orient="horz" pos="2880"/>
        <p:guide pos="322"/>
        <p:guide pos="5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8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88587-E0E2-45A5-85BC-61E6B440C1A9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30538" y="644525"/>
            <a:ext cx="3082925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8088"/>
            <a:ext cx="7315200" cy="2028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91088"/>
            <a:ext cx="3962400" cy="258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50390-06D9-4E2D-AE18-4AE3F25F3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8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76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1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8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6-month terms run from January to June and July to December.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62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Weekly commitment for Volunteers: 2-4 hours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student: for class and homework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 coach: for team meeting, visits with patient, documentation, and research (if needed)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44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065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Epic is the electronic health record that Valley uses for all documentation and communication of health records.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306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Weekly visits can be via phone, in-person (not in-home), or via Program’s HIPAA compliant Zoom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68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4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Conducted by experienced health coaches who have already worked with a patient for 6 months.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C50390-06D9-4E2D-AE18-4AE3F25F3E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3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jp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elcome WA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5E7CAAB0-E1C0-E6FA-4715-467CA51790E8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7B866C-58BF-08CE-CF9F-B5547AEFDCE1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3D1FF-1115-1BBA-574E-D88062BEC2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FBA872-3A62-5A6B-057B-1F292BED6B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73" y="501564"/>
            <a:ext cx="5207000" cy="571500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A5BED3E0-0CD3-DEA4-7F12-A2A02F880E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" y="2805576"/>
            <a:ext cx="8129716" cy="10941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89798-C4FF-81AD-F9EC-FDC6D33A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-1"/>
            <a:ext cx="8330933" cy="1175657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09FCCB-073F-B5CB-4FEB-75C40FFF7E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13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4">
            <a:extLst>
              <a:ext uri="{FF2B5EF4-FFF2-40B4-BE49-F238E27FC236}">
                <a16:creationId xmlns:a16="http://schemas.microsoft.com/office/drawing/2014/main" id="{90A27DBD-EB5A-17EB-0DFB-FDF19559FE2A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2F1A983-DB87-FCAF-A588-A85E24FF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315045"/>
            <a:ext cx="8330933" cy="96050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7203EA6B-B22E-B298-F2EE-EDFA994C87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1681B5-E85A-F737-DC93-A9838B319C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/>
          <a:stretch/>
        </p:blipFill>
        <p:spPr>
          <a:xfrm>
            <a:off x="7438145" y="4472376"/>
            <a:ext cx="1287098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86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707E17-379A-E1AA-5A0B-971B172E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315045"/>
            <a:ext cx="8330933" cy="952821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FA59CDFA-48A7-8739-003E-AD28FF585A3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FF7603E-1702-4440-D249-C47D90DB7FB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01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elcome Trade Got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B5FCA1A-DFF7-70D7-AE63-811207D98FEC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739AA3-8B7C-CA00-C45B-2A695EB5371F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B8D96F-76C0-74E1-FA7F-3BB054DAAD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E46F98-62E1-D7F3-AC86-5E5E0851EA5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73" y="501564"/>
            <a:ext cx="5207000" cy="571500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5866441-D483-CCE2-52B8-E2555B6BFB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8" y="2601526"/>
            <a:ext cx="6220426" cy="1238976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63DC1867-5181-2B21-483F-8D55297C9B47}"/>
              </a:ext>
            </a:extLst>
          </p:cNvPr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0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Editab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837202-A273-AF8C-E8BB-6AC57A95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9" y="2297526"/>
            <a:ext cx="8117920" cy="18364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E21A5C2-C115-2BEC-D96D-FDCBF232E052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031D9-9C13-53F7-E493-B43E3B06CAE7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F4189-6D40-41B4-3D4F-89B825989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3A6D40-2E92-4AD0-6D9F-9BC0343A78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73" y="501564"/>
            <a:ext cx="5207000" cy="571500"/>
          </a:xfrm>
          <a:prstGeom prst="rect">
            <a:avLst/>
          </a:prstGeom>
        </p:spPr>
      </p:pic>
      <p:pic>
        <p:nvPicPr>
          <p:cNvPr id="9" name="object 4">
            <a:extLst>
              <a:ext uri="{FF2B5EF4-FFF2-40B4-BE49-F238E27FC236}">
                <a16:creationId xmlns:a16="http://schemas.microsoft.com/office/drawing/2014/main" id="{9078175D-44B7-5561-42F6-7B5EBE6DBC6F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19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A889798-C4FF-81AD-F9EC-FDC6D33A3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-1"/>
            <a:ext cx="8330933" cy="1175657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B09FCCB-073F-B5CB-4FEB-75C40FFF7E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ject 4">
            <a:extLst>
              <a:ext uri="{FF2B5EF4-FFF2-40B4-BE49-F238E27FC236}">
                <a16:creationId xmlns:a16="http://schemas.microsoft.com/office/drawing/2014/main" id="{90A27DBD-EB5A-17EB-0DFB-FDF19559FE2A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6B8D7E7-87CA-FF7E-52F1-36CFCC6B3CF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43" y="4472376"/>
            <a:ext cx="3759200" cy="4064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2F1A983-DB87-FCAF-A588-A85E24FF2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315045"/>
            <a:ext cx="8330933" cy="96050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8">
            <a:extLst>
              <a:ext uri="{FF2B5EF4-FFF2-40B4-BE49-F238E27FC236}">
                <a16:creationId xmlns:a16="http://schemas.microsoft.com/office/drawing/2014/main" id="{7203EA6B-B22E-B298-F2EE-EDFA994C87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707E17-379A-E1AA-5A0B-971B172E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315045"/>
            <a:ext cx="8330933" cy="952821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FA59CDFA-48A7-8739-003E-AD28FF585A32}"/>
              </a:ext>
            </a:extLst>
          </p:cNvPr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FF7603E-1702-4440-D249-C47D90DB7FB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4350" y="1436914"/>
            <a:ext cx="8099425" cy="3165249"/>
          </a:xfrm>
          <a:prstGeom prst="rect">
            <a:avLst/>
          </a:prstGeom>
        </p:spPr>
        <p:txBody>
          <a:bodyPr lIns="0" rIns="0"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elcome WA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>
            <a:extLst>
              <a:ext uri="{FF2B5EF4-FFF2-40B4-BE49-F238E27FC236}">
                <a16:creationId xmlns:a16="http://schemas.microsoft.com/office/drawing/2014/main" id="{5E7CAAB0-E1C0-E6FA-4715-467CA51790E8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7B866C-58BF-08CE-CF9F-B5547AEFDCE1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3D1FF-1115-1BBA-574E-D88062BEC2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A5BED3E0-0CD3-DEA4-7F12-A2A02F880E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84" y="2805576"/>
            <a:ext cx="8129716" cy="10941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AAD187-A912-6977-4513-DA4C4C6C82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7"/>
          <a:stretch/>
        </p:blipFill>
        <p:spPr>
          <a:xfrm>
            <a:off x="6892577" y="501564"/>
            <a:ext cx="175749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47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elcome Trade Got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FB5FCA1A-DFF7-70D7-AE63-811207D98FEC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739AA3-8B7C-CA00-C45B-2A695EB5371F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B8D96F-76C0-74E1-FA7F-3BB054DAAD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5866441-D483-CCE2-52B8-E2555B6BFB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8" y="2601526"/>
            <a:ext cx="6220426" cy="1238976"/>
          </a:xfrm>
          <a:prstGeom prst="rect">
            <a:avLst/>
          </a:prstGeom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63DC1867-5181-2B21-483F-8D55297C9B47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FCC583-0635-9123-4B50-9E3A5D88B6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7"/>
          <a:stretch/>
        </p:blipFill>
        <p:spPr>
          <a:xfrm>
            <a:off x="6892577" y="501564"/>
            <a:ext cx="175749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6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Editabl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837202-A273-AF8C-E8BB-6AC57A95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9" y="2297526"/>
            <a:ext cx="8117920" cy="1836484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6E21A5C2-C115-2BEC-D96D-FDCBF232E052}"/>
              </a:ext>
            </a:extLst>
          </p:cNvPr>
          <p:cNvSpPr/>
          <p:nvPr userDrawn="1"/>
        </p:nvSpPr>
        <p:spPr>
          <a:xfrm>
            <a:off x="0" y="0"/>
            <a:ext cx="9144000" cy="1459966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031D9-9C13-53F7-E493-B43E3B06CAE7}"/>
              </a:ext>
            </a:extLst>
          </p:cNvPr>
          <p:cNvSpPr/>
          <p:nvPr userDrawn="1"/>
        </p:nvSpPr>
        <p:spPr>
          <a:xfrm>
            <a:off x="0" y="1357871"/>
            <a:ext cx="9144000" cy="446215"/>
          </a:xfrm>
          <a:prstGeom prst="rect">
            <a:avLst/>
          </a:prstGeom>
          <a:solidFill>
            <a:srgbClr val="DA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2F4189-6D40-41B4-3D4F-89B8259896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5" y="1518422"/>
            <a:ext cx="5435600" cy="139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3A6D40-2E92-4AD0-6D9F-9BC0343A78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47"/>
          <a:stretch/>
        </p:blipFill>
        <p:spPr>
          <a:xfrm>
            <a:off x="6892577" y="501564"/>
            <a:ext cx="1757495" cy="571500"/>
          </a:xfrm>
          <a:prstGeom prst="rect">
            <a:avLst/>
          </a:prstGeom>
        </p:spPr>
      </p:pic>
      <p:pic>
        <p:nvPicPr>
          <p:cNvPr id="9" name="object 4">
            <a:extLst>
              <a:ext uri="{FF2B5EF4-FFF2-40B4-BE49-F238E27FC236}">
                <a16:creationId xmlns:a16="http://schemas.microsoft.com/office/drawing/2014/main" id="{9078175D-44B7-5561-42F6-7B5EBE6DBC6F}"/>
              </a:ext>
            </a:extLst>
          </p:cNvPr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1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351843DA-CEE3-0EBF-1F7E-EFB4A7790201}"/>
              </a:ext>
            </a:extLst>
          </p:cNvPr>
          <p:cNvSpPr/>
          <p:nvPr userDrawn="1"/>
        </p:nvSpPr>
        <p:spPr>
          <a:xfrm>
            <a:off x="0" y="0"/>
            <a:ext cx="9144000" cy="1175385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4">
            <a:extLst>
              <a:ext uri="{FF2B5EF4-FFF2-40B4-BE49-F238E27FC236}">
                <a16:creationId xmlns:a16="http://schemas.microsoft.com/office/drawing/2014/main" id="{E0E492CF-ACAB-206D-FC22-8768C3BEED35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6E5BF8-F0D9-75FB-7C2C-619E9D75B02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043" y="4472376"/>
            <a:ext cx="3759200" cy="406400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E5B72DD8-20DE-0C5B-450C-41504EBF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-1"/>
            <a:ext cx="8330933" cy="117565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  <p:sldLayoutId id="2147483662" r:id="rId4"/>
    <p:sldLayoutId id="2147483664" r:id="rId5"/>
    <p:sldLayoutId id="2147483665" r:id="rId6"/>
  </p:sldLayoutIdLst>
  <p:txStyles>
    <p:titleStyle>
      <a:lvl1pPr>
        <a:defRPr sz="30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351843DA-CEE3-0EBF-1F7E-EFB4A7790201}"/>
              </a:ext>
            </a:extLst>
          </p:cNvPr>
          <p:cNvSpPr/>
          <p:nvPr userDrawn="1"/>
        </p:nvSpPr>
        <p:spPr>
          <a:xfrm>
            <a:off x="0" y="0"/>
            <a:ext cx="9144000" cy="1175385"/>
          </a:xfrm>
          <a:custGeom>
            <a:avLst/>
            <a:gdLst/>
            <a:ahLst/>
            <a:cxnLst/>
            <a:rect l="l" t="t" r="r" b="b"/>
            <a:pathLst>
              <a:path w="9144000" h="1175385">
                <a:moveTo>
                  <a:pt x="9144000" y="0"/>
                </a:moveTo>
                <a:lnTo>
                  <a:pt x="0" y="0"/>
                </a:lnTo>
                <a:lnTo>
                  <a:pt x="0" y="1175003"/>
                </a:lnTo>
                <a:lnTo>
                  <a:pt x="9144000" y="1175003"/>
                </a:lnTo>
                <a:lnTo>
                  <a:pt x="9144000" y="0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object 4">
            <a:extLst>
              <a:ext uri="{FF2B5EF4-FFF2-40B4-BE49-F238E27FC236}">
                <a16:creationId xmlns:a16="http://schemas.microsoft.com/office/drawing/2014/main" id="{E0E492CF-ACAB-206D-FC22-8768C3BEED35}"/>
              </a:ext>
            </a:extLst>
          </p:cNvPr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0" y="5011077"/>
            <a:ext cx="9144000" cy="1369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36E5BF8-F0D9-75FB-7C2C-619E9D75B0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761"/>
          <a:stretch/>
        </p:blipFill>
        <p:spPr>
          <a:xfrm>
            <a:off x="7438145" y="4472376"/>
            <a:ext cx="1287098" cy="406400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E5B72DD8-20DE-0C5B-450C-41504EBF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618" y="-1"/>
            <a:ext cx="8330933" cy="1175657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124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xStyles>
    <p:titleStyle>
      <a:lvl1pPr>
        <a:defRPr sz="30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leymed.org/healthcoach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9DFB-5A89-69AE-E3B8-865ACCF8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Health Coach Program</a:t>
            </a:r>
            <a:br>
              <a:rPr lang="en-US" dirty="0"/>
            </a:br>
            <a:r>
              <a:rPr lang="en-US" dirty="0"/>
              <a:t>at Valley Medical Center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72D552-F1B1-A565-C7D3-AC838F0AB36B}"/>
              </a:ext>
            </a:extLst>
          </p:cNvPr>
          <p:cNvSpPr txBox="1"/>
          <p:nvPr/>
        </p:nvSpPr>
        <p:spPr>
          <a:xfrm>
            <a:off x="5036234" y="4134010"/>
            <a:ext cx="4107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Janitsa Z. Dolan, MSW, LASW </a:t>
            </a:r>
          </a:p>
          <a:p>
            <a:pPr algn="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Health Coach Program Social Worker</a:t>
            </a:r>
          </a:p>
        </p:txBody>
      </p:sp>
    </p:spTree>
    <p:extLst>
      <p:ext uri="{BB962C8B-B14F-4D97-AF65-F5344CB8AC3E}">
        <p14:creationId xmlns:p14="http://schemas.microsoft.com/office/powerpoint/2010/main" val="2961422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09D7D4-068D-B60A-21B1-DD621B946B97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003244" y="1175656"/>
            <a:ext cx="7137512" cy="378415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Effective?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F39CFD-601E-65B7-7ABE-F21B7A73192F}"/>
              </a:ext>
            </a:extLst>
          </p:cNvPr>
          <p:cNvSpPr/>
          <p:nvPr/>
        </p:nvSpPr>
        <p:spPr>
          <a:xfrm>
            <a:off x="7906043" y="4382086"/>
            <a:ext cx="951508" cy="5134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46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Through this program, I have learned so many things. One of the main things I have taken away is to empower patients to set their own goals and guide their own path toward better health. . . </a:t>
            </a:r>
          </a:p>
          <a:p>
            <a:pPr algn="r"/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Volunteer Health Coach</a:t>
            </a:r>
          </a:p>
          <a:p>
            <a:pPr algn="r"/>
            <a:endParaRPr lang="en-US" sz="1800" i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US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 learned a bunch of stuff personally. [My health coach] has been an amazing supporter and guy to where I ask a question </a:t>
            </a:r>
            <a:r>
              <a:rPr 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sz="18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 didn’t make the decision for me, but allowed me to make the decision myself. . . Also, meal prepping, like with buffet style meal prepping vs. individual meals. That’s probably the biggest lifestyle changes. . .</a:t>
            </a:r>
            <a:endParaRPr lang="en-US" sz="1800" dirty="0"/>
          </a:p>
          <a:p>
            <a:pPr algn="r"/>
            <a:r>
              <a:rPr lang="en-US" sz="1800" i="1" dirty="0"/>
              <a:t>Health Coach Participant</a:t>
            </a:r>
          </a:p>
        </p:txBody>
      </p:sp>
    </p:spTree>
    <p:extLst>
      <p:ext uri="{BB962C8B-B14F-4D97-AF65-F5344CB8AC3E}">
        <p14:creationId xmlns:p14="http://schemas.microsoft.com/office/powerpoint/2010/main" val="35566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08F12-C998-932A-14C6-4BB4D04F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9D9A-CB45-12B8-E264-DF9F248F978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www.valleymed.org/healthcoach/</a:t>
            </a:r>
            <a:endParaRPr lang="en-US" dirty="0"/>
          </a:p>
          <a:p>
            <a:pPr algn="ctr"/>
            <a:endParaRPr lang="en-US" dirty="0"/>
          </a:p>
          <a:p>
            <a:pPr algn="l"/>
            <a:r>
              <a:rPr lang="en-US" b="1" dirty="0"/>
              <a:t>Laurie King, MSN, RN, CCCTM</a:t>
            </a:r>
          </a:p>
          <a:p>
            <a:pPr algn="l"/>
            <a:r>
              <a:rPr lang="en-US" dirty="0"/>
              <a:t>Manager, Volunteer Health Coach Program</a:t>
            </a:r>
          </a:p>
          <a:p>
            <a:pPr algn="l"/>
            <a:r>
              <a:rPr lang="en-US" dirty="0"/>
              <a:t>Laurie_King@valleymed.org</a:t>
            </a:r>
          </a:p>
          <a:p>
            <a:pPr algn="l"/>
            <a:r>
              <a:rPr lang="en-US" dirty="0"/>
              <a:t>425-690-6667</a:t>
            </a:r>
          </a:p>
          <a:p>
            <a:pPr algn="l"/>
            <a:endParaRPr lang="en-US" b="1" dirty="0"/>
          </a:p>
          <a:p>
            <a:pPr algn="l"/>
            <a:r>
              <a:rPr lang="en-US" b="1" dirty="0"/>
              <a:t>Janitsa Z. Dolan, MSW, LASW</a:t>
            </a:r>
          </a:p>
          <a:p>
            <a:pPr algn="l"/>
            <a:r>
              <a:rPr lang="en-US" dirty="0"/>
              <a:t>Social Worker, Volunteer Health Coach Program</a:t>
            </a:r>
          </a:p>
          <a:p>
            <a:pPr algn="l"/>
            <a:r>
              <a:rPr lang="en-US" dirty="0"/>
              <a:t>Janitsa_Dolan@valleymed.org</a:t>
            </a:r>
          </a:p>
          <a:p>
            <a:pPr algn="l"/>
            <a:r>
              <a:rPr lang="en-US" dirty="0"/>
              <a:t>425-690-6678</a:t>
            </a:r>
          </a:p>
        </p:txBody>
      </p:sp>
    </p:spTree>
    <p:extLst>
      <p:ext uri="{BB962C8B-B14F-4D97-AF65-F5344CB8AC3E}">
        <p14:creationId xmlns:p14="http://schemas.microsoft.com/office/powerpoint/2010/main" val="184802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By the end of this presentation, you will know…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Our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Who our volunteers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patients qualify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a patient gets referred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patient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 programs currently 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That we are effective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0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6-month Program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1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ilot program within Valley Medical Center’s Value Based Initiatives that a</a:t>
            </a:r>
            <a:r>
              <a:rPr lang="en-US" dirty="0"/>
              <a:t>ims to support patients with chronic disease in making lifestyle changes—and addressing social drivers of health (</a:t>
            </a:r>
            <a:r>
              <a:rPr lang="en-US" dirty="0" err="1"/>
              <a:t>SDoH</a:t>
            </a:r>
            <a:r>
              <a:rPr lang="en-US" dirty="0"/>
              <a:t>)—that will result in measurable clinical improvements. </a:t>
            </a:r>
          </a:p>
          <a:p>
            <a:endParaRPr lang="en-US" dirty="0"/>
          </a:p>
          <a:p>
            <a:r>
              <a:rPr lang="en-US" dirty="0"/>
              <a:t>Whole-Person Approach</a:t>
            </a:r>
          </a:p>
          <a:p>
            <a:endParaRPr lang="en-US" dirty="0"/>
          </a:p>
          <a:p>
            <a:r>
              <a:rPr lang="en-US" dirty="0"/>
              <a:t>Program is comprised of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Community volunteers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Patients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76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Health Coach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17957" y="1175656"/>
            <a:ext cx="8099425" cy="3165249"/>
          </a:xfrm>
        </p:spPr>
        <p:txBody>
          <a:bodyPr numCol="1"/>
          <a:lstStyle/>
          <a:p>
            <a:r>
              <a:rPr lang="en-US" sz="1400" dirty="0"/>
              <a:t>Adult 18+ that live in King County</a:t>
            </a:r>
          </a:p>
          <a:p>
            <a:endParaRPr lang="en-US" sz="1400" dirty="0"/>
          </a:p>
          <a:p>
            <a:r>
              <a:rPr lang="en-US" sz="1400" dirty="0"/>
              <a:t>Must be fluent in speaking and reading English</a:t>
            </a:r>
          </a:p>
          <a:p>
            <a:endParaRPr lang="en-US" sz="1400" dirty="0"/>
          </a:p>
          <a:p>
            <a:r>
              <a:rPr lang="en-US" sz="1400" dirty="0"/>
              <a:t>Access to a Computer and Meets software requirements</a:t>
            </a:r>
          </a:p>
          <a:p>
            <a:endParaRPr lang="en-US" sz="1400" dirty="0"/>
          </a:p>
          <a:p>
            <a:r>
              <a:rPr lang="en-US" sz="1400" dirty="0"/>
              <a:t>Attend an Info-session with Program Manager Laurie King, RN</a:t>
            </a:r>
          </a:p>
          <a:p>
            <a:endParaRPr lang="en-US" sz="1400" dirty="0"/>
          </a:p>
          <a:p>
            <a:r>
              <a:rPr lang="en-US" sz="1400" dirty="0"/>
              <a:t>Completion of 12 week Student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Motivational Interviewing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Basic self-management skills for common chronic diseases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Community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1400" dirty="0"/>
              <a:t>Must commit to program for 6 months after course </a:t>
            </a:r>
          </a:p>
          <a:p>
            <a:endParaRPr lang="en-US" sz="1400" dirty="0"/>
          </a:p>
          <a:p>
            <a:r>
              <a:rPr lang="en-US" sz="1400" dirty="0"/>
              <a:t>Pass a Background Check &amp; Complete HIPAA training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6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Adults 18+ that live in King County</a:t>
            </a:r>
          </a:p>
          <a:p>
            <a:endParaRPr lang="en-US" dirty="0"/>
          </a:p>
          <a:p>
            <a:r>
              <a:rPr lang="en-US" dirty="0"/>
              <a:t>Have one or more chronic condition for which lifestyle change may result in measurable improvement </a:t>
            </a:r>
          </a:p>
          <a:p>
            <a:endParaRPr lang="en-US" dirty="0"/>
          </a:p>
          <a:p>
            <a:r>
              <a:rPr lang="en-US" dirty="0"/>
              <a:t>Independent with Activities of Daily Living</a:t>
            </a:r>
          </a:p>
          <a:p>
            <a:endParaRPr lang="en-US" dirty="0"/>
          </a:p>
          <a:p>
            <a:r>
              <a:rPr lang="en-US" dirty="0"/>
              <a:t>Needs to be established with a Valley Medical Center Primary Care Provider</a:t>
            </a:r>
          </a:p>
          <a:p>
            <a:endParaRPr lang="en-US" dirty="0"/>
          </a:p>
          <a:p>
            <a:r>
              <a:rPr lang="en-US" dirty="0"/>
              <a:t>Desire to work with a volunteer coach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5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Patients are Referred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Any Valley Primary Care Provider may refer through the Epic referral process or by sending a staff message in Epic to Program Manager, Laurie King RN.</a:t>
            </a:r>
          </a:p>
          <a:p>
            <a:endParaRPr lang="en-US" dirty="0"/>
          </a:p>
          <a:p>
            <a:r>
              <a:rPr lang="en-US" dirty="0"/>
              <a:t>Referrals will be prioritized based on availability of coaches and risk stratification including: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Medicare/Medicaid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Frequent ED visits or admissions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Demonstrated difficulty navigating the healthcare system and community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Valley Risk score of 24 or higher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Patient deemed eligible by out Program Manager Laurie King, RN through a chart review and conversation with the patient.</a:t>
            </a:r>
          </a:p>
          <a:p>
            <a:endParaRPr lang="en-US" dirty="0"/>
          </a:p>
          <a:p>
            <a:r>
              <a:rPr lang="en-US" dirty="0"/>
              <a:t>Patient is matched with a Volunteer Health Coach </a:t>
            </a:r>
          </a:p>
          <a:p>
            <a:endParaRPr lang="en-US" dirty="0"/>
          </a:p>
          <a:p>
            <a:r>
              <a:rPr lang="en-US" dirty="0"/>
              <a:t>Initial assessment conducted by Program Staff to evaluate health-related goals and needs caused by Social Drivers of Health</a:t>
            </a:r>
          </a:p>
          <a:p>
            <a:endParaRPr lang="en-US" dirty="0"/>
          </a:p>
          <a:p>
            <a:r>
              <a:rPr lang="en-US" dirty="0"/>
              <a:t>Coach conducts weekly visits with 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60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One-on-One Visits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Volunteer Health Coaches meet with their patient to…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elicit needs and concerns of patient by utilizing  MI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support patient in identifying and documenting S.M.A.R.T. (specific, measurable, achievable, relevant, and timely) goals to define actions needed to address identified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collaborate and advocate with community resources to connect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 empathy and cultural humility in forming a caring relationship with the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re-assess for barriers to health, progress toward goals, and demonstrated connection to community resources</a:t>
            </a:r>
          </a:p>
          <a:p>
            <a:endParaRPr lang="en-US" dirty="0"/>
          </a:p>
          <a:p>
            <a:r>
              <a:rPr lang="en-US" dirty="0"/>
              <a:t>Coaches will then communicate with the patient’s VMC care team through visit reports that are uploaded into Epic by Health Coach Program Staff.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7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A99-BC08-DF41-D221-7017EEBA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9176-B07F-F6DF-FF11-F5CCF78BCFD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Community Connections (~3 months)</a:t>
            </a:r>
          </a:p>
          <a:p>
            <a:pPr lvl="1"/>
            <a:r>
              <a:rPr lang="en-US" dirty="0"/>
              <a:t>Aims to support patients in reducing loneliness and social isolation by making meaningful connections to community activities, organizations, and/or programs.</a:t>
            </a:r>
          </a:p>
          <a:p>
            <a:endParaRPr lang="en-US" dirty="0"/>
          </a:p>
          <a:p>
            <a:r>
              <a:rPr lang="en-US" b="1" dirty="0"/>
              <a:t>~30 Day Coach Support</a:t>
            </a:r>
          </a:p>
          <a:p>
            <a:pPr lvl="1"/>
            <a:r>
              <a:rPr lang="en-US" dirty="0"/>
              <a:t>Aims to support patients with acute clinical needs in connecting to community resources necessary to improve health outcomes and reduce risk of admission or re-admission.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36256"/>
      </p:ext>
    </p:extLst>
  </p:cSld>
  <p:clrMapOvr>
    <a:masterClrMapping/>
  </p:clrMapOvr>
</p:sld>
</file>

<file path=ppt/theme/theme1.xml><?xml version="1.0" encoding="utf-8"?>
<a:theme xmlns:a="http://schemas.openxmlformats.org/drawingml/2006/main" name="VMC Widescreen - VMC+WA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MC Widescreen - WAV Onl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56B900D6AE1942B754E749DE2CFFB7" ma:contentTypeVersion="15" ma:contentTypeDescription="Create a new document." ma:contentTypeScope="" ma:versionID="72d08566912f067899843e6dda11fe21">
  <xsd:schema xmlns:xsd="http://www.w3.org/2001/XMLSchema" xmlns:xs="http://www.w3.org/2001/XMLSchema" xmlns:p="http://schemas.microsoft.com/office/2006/metadata/properties" xmlns:ns2="3c6fa961-7d9e-42bf-89a6-4f88e30c2ab8" xmlns:ns3="4fdda352-8c36-4fd0-b911-6718e711a214" targetNamespace="http://schemas.microsoft.com/office/2006/metadata/properties" ma:root="true" ma:fieldsID="935da334dab8b80b7a3e609b64ce76f1" ns2:_="" ns3:_="">
    <xsd:import namespace="3c6fa961-7d9e-42bf-89a6-4f88e30c2ab8"/>
    <xsd:import namespace="4fdda352-8c36-4fd0-b911-6718e711a2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fa961-7d9e-42bf-89a6-4f88e30c2a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da352-8c36-4fd0-b911-6718e711a2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9F8093-C88E-4324-978B-AEE944733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6fa961-7d9e-42bf-89a6-4f88e30c2ab8"/>
    <ds:schemaRef ds:uri="4fdda352-8c36-4fd0-b911-6718e711a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7A6768-6706-4A30-89DB-0D28FDAFA5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239BC1-E1FE-4658-A2F4-3D7E7F87D99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4fdda352-8c36-4fd0-b911-6718e711a214"/>
    <ds:schemaRef ds:uri="3c6fa961-7d9e-42bf-89a6-4f88e30c2ab8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</TotalTime>
  <Words>835</Words>
  <Application>Microsoft Office PowerPoint</Application>
  <PresentationFormat>Custom</PresentationFormat>
  <Paragraphs>119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VMC Widescreen - VMC+WAV</vt:lpstr>
      <vt:lpstr>VMC Widescreen - WAV Only</vt:lpstr>
      <vt:lpstr>Volunteer Health Coach Program at Valley Medical Center</vt:lpstr>
      <vt:lpstr>Objectives</vt:lpstr>
      <vt:lpstr>6-month Program Purpose</vt:lpstr>
      <vt:lpstr>Volunteer Health Coach Criteria</vt:lpstr>
      <vt:lpstr>Patient Criteria</vt:lpstr>
      <vt:lpstr>How Patients are Referred</vt:lpstr>
      <vt:lpstr>Next Steps</vt:lpstr>
      <vt:lpstr>One-on-One Visits </vt:lpstr>
      <vt:lpstr>Additional Opportunities</vt:lpstr>
      <vt:lpstr>Are We Effective?</vt:lpstr>
      <vt:lpstr>Testimonials</vt:lpstr>
      <vt:lpstr>Program 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Janitsa Dolan</cp:lastModifiedBy>
  <cp:revision>38</cp:revision>
  <dcterms:created xsi:type="dcterms:W3CDTF">2022-06-03T15:50:27Z</dcterms:created>
  <dcterms:modified xsi:type="dcterms:W3CDTF">2023-08-09T21:16:49Z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2022-06-03T00:00:00Z</vt:filetime>
  </property>
  <property fmtid="{D5CDD505-2E9C-101B-9397-08002B2CF9AE}" pid="5" name="ContentTypeId">
    <vt:lpwstr>0x0101009956B900D6AE1942B754E749DE2CFFB7</vt:lpwstr>
  </property>
</Properties>
</file>