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25"/>
  </p:notesMasterIdLst>
  <p:sldIdLst>
    <p:sldId id="355" r:id="rId2"/>
    <p:sldId id="342" r:id="rId3"/>
    <p:sldId id="310" r:id="rId4"/>
    <p:sldId id="273" r:id="rId5"/>
    <p:sldId id="322" r:id="rId6"/>
    <p:sldId id="323" r:id="rId7"/>
    <p:sldId id="359" r:id="rId8"/>
    <p:sldId id="324" r:id="rId9"/>
    <p:sldId id="325" r:id="rId10"/>
    <p:sldId id="370" r:id="rId11"/>
    <p:sldId id="278" r:id="rId12"/>
    <p:sldId id="374" r:id="rId13"/>
    <p:sldId id="372" r:id="rId14"/>
    <p:sldId id="360" r:id="rId15"/>
    <p:sldId id="361" r:id="rId16"/>
    <p:sldId id="368" r:id="rId17"/>
    <p:sldId id="369" r:id="rId18"/>
    <p:sldId id="375" r:id="rId19"/>
    <p:sldId id="376" r:id="rId20"/>
    <p:sldId id="362" r:id="rId21"/>
    <p:sldId id="363" r:id="rId22"/>
    <p:sldId id="364" r:id="rId23"/>
    <p:sldId id="367"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Johnson" initials="JJ" lastIdx="1" clrIdx="0">
    <p:extLst>
      <p:ext uri="{19B8F6BF-5375-455C-9EA6-DF929625EA0E}">
        <p15:presenceInfo xmlns:p15="http://schemas.microsoft.com/office/powerpoint/2012/main" userId="4989977de09dd50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DB3"/>
    <a:srgbClr val="E8ECF7"/>
    <a:srgbClr val="CEEDFA"/>
    <a:srgbClr val="187FFC"/>
    <a:srgbClr val="9BAF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00" autoAdjust="0"/>
    <p:restoredTop sz="94651"/>
  </p:normalViewPr>
  <p:slideViewPr>
    <p:cSldViewPr snapToGrid="0" snapToObjects="1">
      <p:cViewPr varScale="1">
        <p:scale>
          <a:sx n="84" d="100"/>
          <a:sy n="84" d="100"/>
        </p:scale>
        <p:origin x="46" y="31"/>
      </p:cViewPr>
      <p:guideLst>
        <p:guide orient="horz" pos="2136"/>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0215BBA-9C3F-EC47-B10F-0947C247306F}" type="datetimeFigureOut">
              <a:rPr lang="en-US" smtClean="0"/>
              <a:pPr/>
              <a:t>8/9/2023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9CC3488-763D-5C4A-ABC7-EFAE22066A4A}" type="slidenum">
              <a:rPr lang="en-US" smtClean="0"/>
              <a:pPr/>
              <a:t>‹#›</a:t>
            </a:fld>
            <a:endParaRPr lang="en-US"/>
          </a:p>
        </p:txBody>
      </p:sp>
    </p:spTree>
    <p:extLst>
      <p:ext uri="{BB962C8B-B14F-4D97-AF65-F5344CB8AC3E}">
        <p14:creationId xmlns:p14="http://schemas.microsoft.com/office/powerpoint/2010/main" val="1178402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CC3488-763D-5C4A-ABC7-EFAE22066A4A}" type="slidenum">
              <a:rPr lang="en-US" smtClean="0"/>
              <a:pPr/>
              <a:t>3</a:t>
            </a:fld>
            <a:endParaRPr lang="en-US"/>
          </a:p>
        </p:txBody>
      </p:sp>
    </p:spTree>
    <p:extLst>
      <p:ext uri="{BB962C8B-B14F-4D97-AF65-F5344CB8AC3E}">
        <p14:creationId xmlns:p14="http://schemas.microsoft.com/office/powerpoint/2010/main" val="614898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pPr/>
              <a:t>8/9/2023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pPr/>
              <a:t>8/9/2023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pPr/>
              <a:t>8/9/2023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pPr/>
              <a:t>8/9/2023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pPr/>
              <a:t>8/9/2023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pPr/>
              <a:t>8/9/2023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pPr/>
              <a:t>8/9/2023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pPr/>
              <a:t>8/9/2023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pPr/>
              <a:t>8/9/2023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pPr/>
              <a:t>8/9/2023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8ECF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pPr/>
              <a:t>8/9/2023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jjohnson@pacassoc.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DA21C6-AB2F-4855-9FF4-75D5F52FF85E}"/>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Working with a disability</a:t>
            </a:r>
          </a:p>
        </p:txBody>
      </p:sp>
      <p:sp>
        <p:nvSpPr>
          <p:cNvPr id="3" name="Content Placeholder 2">
            <a:extLst>
              <a:ext uri="{FF2B5EF4-FFF2-40B4-BE49-F238E27FC236}">
                <a16:creationId xmlns:a16="http://schemas.microsoft.com/office/drawing/2014/main" id="{7A517261-1E11-4AD5-9B25-5CC1E612F03F}"/>
              </a:ext>
            </a:extLst>
          </p:cNvPr>
          <p:cNvSpPr>
            <a:spLocks noGrp="1"/>
          </p:cNvSpPr>
          <p:nvPr>
            <p:ph idx="1"/>
          </p:nvPr>
        </p:nvSpPr>
        <p:spPr>
          <a:xfrm>
            <a:off x="5591695" y="1402080"/>
            <a:ext cx="5320696" cy="4053840"/>
          </a:xfrm>
        </p:spPr>
        <p:txBody>
          <a:bodyPr anchor="ctr">
            <a:normAutofit/>
          </a:bodyPr>
          <a:lstStyle/>
          <a:p>
            <a:r>
              <a:rPr lang="en-US" sz="2800" dirty="0"/>
              <a:t>Disability Benefits</a:t>
            </a:r>
          </a:p>
          <a:p>
            <a:r>
              <a:rPr lang="en-US" sz="2000" dirty="0"/>
              <a:t>Jan Johnson Project Manager</a:t>
            </a:r>
          </a:p>
          <a:p>
            <a:r>
              <a:rPr lang="en-US" sz="2000" dirty="0"/>
              <a:t>Beth Pascarella Employment Specialist</a:t>
            </a:r>
          </a:p>
        </p:txBody>
      </p:sp>
    </p:spTree>
    <p:extLst>
      <p:ext uri="{BB962C8B-B14F-4D97-AF65-F5344CB8AC3E}">
        <p14:creationId xmlns:p14="http://schemas.microsoft.com/office/powerpoint/2010/main" val="1586042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746975"/>
            <a:ext cx="12192000" cy="825830"/>
          </a:xfrm>
          <a:noFill/>
          <a:ln>
            <a:noFill/>
          </a:ln>
        </p:spPr>
        <p:txBody>
          <a:bodyPr>
            <a:normAutofit/>
          </a:bodyPr>
          <a:lstStyle/>
          <a:p>
            <a:r>
              <a:rPr lang="en-US" sz="3200" b="1" dirty="0"/>
              <a:t>SSI </a:t>
            </a:r>
            <a:r>
              <a:rPr lang="en-US" sz="3200" b="1" cap="none" dirty="0"/>
              <a:t>vs </a:t>
            </a:r>
            <a:r>
              <a:rPr lang="en-US" sz="3200" b="1" dirty="0"/>
              <a:t>SSDI Recap</a:t>
            </a:r>
          </a:p>
        </p:txBody>
      </p:sp>
      <p:sp>
        <p:nvSpPr>
          <p:cNvPr id="3" name="Content Placeholder 2"/>
          <p:cNvSpPr>
            <a:spLocks noGrp="1"/>
          </p:cNvSpPr>
          <p:nvPr>
            <p:ph idx="1"/>
          </p:nvPr>
        </p:nvSpPr>
        <p:spPr>
          <a:xfrm>
            <a:off x="2898956" y="2190865"/>
            <a:ext cx="3504646" cy="3712880"/>
          </a:xfrm>
        </p:spPr>
        <p:txBody>
          <a:bodyPr>
            <a:normAutofit/>
          </a:bodyPr>
          <a:lstStyle/>
          <a:p>
            <a:pPr marL="0" indent="0">
              <a:buNone/>
            </a:pPr>
            <a:r>
              <a:rPr lang="en-US" sz="2800" u="sng" dirty="0"/>
              <a:t>SSI</a:t>
            </a:r>
            <a:endParaRPr lang="en-US" sz="1800" u="sng" dirty="0"/>
          </a:p>
          <a:p>
            <a:r>
              <a:rPr lang="en-US" sz="1800" dirty="0"/>
              <a:t>People in poverty before they apply/disadvantaged</a:t>
            </a:r>
          </a:p>
          <a:p>
            <a:pPr lvl="1"/>
            <a:r>
              <a:rPr lang="en-US" dirty="0"/>
              <a:t>Disabled from birth, ex-offenders, unhoused</a:t>
            </a:r>
          </a:p>
          <a:p>
            <a:r>
              <a:rPr lang="en-US" dirty="0"/>
              <a:t>Hideously low</a:t>
            </a:r>
            <a:r>
              <a:rPr lang="en-US" sz="1800" dirty="0"/>
              <a:t> amount</a:t>
            </a:r>
          </a:p>
          <a:p>
            <a:r>
              <a:rPr lang="en-US" dirty="0"/>
              <a:t>Stay in poverty</a:t>
            </a:r>
          </a:p>
          <a:p>
            <a:r>
              <a:rPr lang="en-US" dirty="0"/>
              <a:t>Relatively harsh when they go back to work</a:t>
            </a:r>
            <a:endParaRPr lang="en-US" sz="1800" dirty="0"/>
          </a:p>
          <a:p>
            <a:endParaRPr lang="en-US" sz="1800" dirty="0"/>
          </a:p>
          <a:p>
            <a:endParaRPr lang="en-US" sz="1800" dirty="0"/>
          </a:p>
          <a:p>
            <a:endParaRPr lang="en-US" dirty="0"/>
          </a:p>
        </p:txBody>
      </p:sp>
      <p:sp>
        <p:nvSpPr>
          <p:cNvPr id="4" name="Content Placeholder 2"/>
          <p:cNvSpPr txBox="1">
            <a:spLocks/>
          </p:cNvSpPr>
          <p:nvPr/>
        </p:nvSpPr>
        <p:spPr>
          <a:xfrm>
            <a:off x="6688028" y="2144682"/>
            <a:ext cx="3768436" cy="3712880"/>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r>
              <a:rPr lang="en-US" sz="2400" u="sng" dirty="0"/>
              <a:t>SSDI</a:t>
            </a:r>
          </a:p>
          <a:p>
            <a:r>
              <a:rPr lang="en-US" sz="1800" dirty="0"/>
              <a:t>Could be the soccer mom or the guy who used to run an IT company</a:t>
            </a:r>
          </a:p>
          <a:p>
            <a:r>
              <a:rPr lang="en-US" dirty="0"/>
              <a:t>Can be decent amount</a:t>
            </a:r>
          </a:p>
          <a:p>
            <a:r>
              <a:rPr lang="en-US" dirty="0"/>
              <a:t>Easy road back to work.</a:t>
            </a:r>
            <a:endParaRPr lang="en-US" sz="1800" dirty="0"/>
          </a:p>
          <a:p>
            <a:endParaRPr lang="en-US" sz="1800" dirty="0"/>
          </a:p>
          <a:p>
            <a:endParaRPr lang="en-US" sz="1800" dirty="0"/>
          </a:p>
          <a:p>
            <a:endParaRPr lang="en-US" dirty="0"/>
          </a:p>
        </p:txBody>
      </p:sp>
      <p:pic>
        <p:nvPicPr>
          <p:cNvPr id="7" name="Picture 6" descr="A close up of a sign&#10;&#10;Description automatically generated">
            <a:extLst>
              <a:ext uri="{FF2B5EF4-FFF2-40B4-BE49-F238E27FC236}">
                <a16:creationId xmlns:a16="http://schemas.microsoft.com/office/drawing/2014/main" id="{6D2825FF-8E17-4336-9FB2-7479CBF9095B}"/>
              </a:ext>
            </a:extLst>
          </p:cNvPr>
          <p:cNvPicPr>
            <a:picLocks noChangeAspect="1"/>
          </p:cNvPicPr>
          <p:nvPr/>
        </p:nvPicPr>
        <p:blipFill>
          <a:blip r:embed="rId2"/>
          <a:stretch>
            <a:fillRect/>
          </a:stretch>
        </p:blipFill>
        <p:spPr>
          <a:xfrm>
            <a:off x="730312" y="5749228"/>
            <a:ext cx="3174521" cy="678791"/>
          </a:xfrm>
          <a:prstGeom prst="rect">
            <a:avLst/>
          </a:prstGeom>
        </p:spPr>
      </p:pic>
      <p:pic>
        <p:nvPicPr>
          <p:cNvPr id="8" name="Picture 7">
            <a:extLst>
              <a:ext uri="{FF2B5EF4-FFF2-40B4-BE49-F238E27FC236}">
                <a16:creationId xmlns:a16="http://schemas.microsoft.com/office/drawing/2014/main" id="{5728E7B1-5E3C-43CB-AAB6-FD01EB91E5DD}"/>
              </a:ext>
            </a:extLst>
          </p:cNvPr>
          <p:cNvPicPr>
            <a:picLocks noChangeAspect="1"/>
          </p:cNvPicPr>
          <p:nvPr/>
        </p:nvPicPr>
        <p:blipFill>
          <a:blip r:embed="rId3"/>
          <a:stretch>
            <a:fillRect/>
          </a:stretch>
        </p:blipFill>
        <p:spPr>
          <a:xfrm>
            <a:off x="8795776" y="5749228"/>
            <a:ext cx="2752349" cy="966949"/>
          </a:xfrm>
          <a:prstGeom prst="rect">
            <a:avLst/>
          </a:prstGeom>
        </p:spPr>
      </p:pic>
      <p:pic>
        <p:nvPicPr>
          <p:cNvPr id="9" name="Picture 8">
            <a:extLst>
              <a:ext uri="{FF2B5EF4-FFF2-40B4-BE49-F238E27FC236}">
                <a16:creationId xmlns:a16="http://schemas.microsoft.com/office/drawing/2014/main" id="{303BB5EA-2C07-4CB1-8F85-744F8A3B01BB}"/>
              </a:ext>
            </a:extLst>
          </p:cNvPr>
          <p:cNvPicPr>
            <a:picLocks noChangeAspect="1"/>
          </p:cNvPicPr>
          <p:nvPr/>
        </p:nvPicPr>
        <p:blipFill>
          <a:blip r:embed="rId3"/>
          <a:stretch>
            <a:fillRect/>
          </a:stretch>
        </p:blipFill>
        <p:spPr>
          <a:xfrm>
            <a:off x="9081470" y="5605148"/>
            <a:ext cx="2752349" cy="966949"/>
          </a:xfrm>
          <a:prstGeom prst="rect">
            <a:avLst/>
          </a:prstGeom>
        </p:spPr>
      </p:pic>
    </p:spTree>
    <p:extLst>
      <p:ext uri="{BB962C8B-B14F-4D97-AF65-F5344CB8AC3E}">
        <p14:creationId xmlns:p14="http://schemas.microsoft.com/office/powerpoint/2010/main" val="2771651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SSI – what happens when you return to work</a:t>
            </a:r>
          </a:p>
        </p:txBody>
      </p:sp>
      <p:sp>
        <p:nvSpPr>
          <p:cNvPr id="3" name="Content Placeholder 2"/>
          <p:cNvSpPr>
            <a:spLocks noGrp="1"/>
          </p:cNvSpPr>
          <p:nvPr>
            <p:ph idx="1"/>
          </p:nvPr>
        </p:nvSpPr>
        <p:spPr/>
        <p:txBody>
          <a:bodyPr/>
          <a:lstStyle/>
          <a:p>
            <a:r>
              <a:rPr lang="en-US" sz="2400" dirty="0"/>
              <a:t>SSI allows you to keep the first $85 of your benefit check and ½ of the remainder</a:t>
            </a:r>
          </a:p>
          <a:p>
            <a:pPr marL="0" indent="0">
              <a:buNone/>
            </a:pPr>
            <a:r>
              <a:rPr lang="en-US" sz="2400" b="1" dirty="0"/>
              <a:t>          If you make $1000</a:t>
            </a:r>
          </a:p>
          <a:p>
            <a:pPr marL="0" indent="0">
              <a:buNone/>
            </a:pPr>
            <a:r>
              <a:rPr lang="en-US" sz="2400" dirty="0"/>
              <a:t>	$1000 - $85 = $915</a:t>
            </a:r>
          </a:p>
          <a:p>
            <a:pPr marL="0" indent="0">
              <a:buNone/>
            </a:pPr>
            <a:r>
              <a:rPr lang="en-US" sz="2400" dirty="0"/>
              <a:t>	$915/2 = $457.50</a:t>
            </a:r>
          </a:p>
          <a:p>
            <a:r>
              <a:rPr lang="en-US" sz="2400" dirty="0"/>
              <a:t>You would end the month with $1,274.50</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43600"/>
            <a:ext cx="12192000" cy="914400"/>
          </a:xfrm>
          <a:prstGeom prst="rect">
            <a:avLst/>
          </a:prstGeom>
        </p:spPr>
      </p:pic>
      <p:pic>
        <p:nvPicPr>
          <p:cNvPr id="5" name="Picture 4"/>
          <p:cNvPicPr>
            <a:picLocks noChangeAspect="1"/>
          </p:cNvPicPr>
          <p:nvPr/>
        </p:nvPicPr>
        <p:blipFill>
          <a:blip r:embed="rId3"/>
          <a:stretch>
            <a:fillRect/>
          </a:stretch>
        </p:blipFill>
        <p:spPr>
          <a:xfrm>
            <a:off x="6812082" y="3119819"/>
            <a:ext cx="2466975" cy="1857375"/>
          </a:xfrm>
          <a:prstGeom prst="rect">
            <a:avLst/>
          </a:prstGeom>
        </p:spPr>
      </p:pic>
      <p:sp>
        <p:nvSpPr>
          <p:cNvPr id="6" name="TextBox 5"/>
          <p:cNvSpPr txBox="1"/>
          <p:nvPr/>
        </p:nvSpPr>
        <p:spPr>
          <a:xfrm>
            <a:off x="776377" y="5515155"/>
            <a:ext cx="10921042" cy="369332"/>
          </a:xfrm>
          <a:prstGeom prst="rect">
            <a:avLst/>
          </a:prstGeom>
          <a:noFill/>
        </p:spPr>
        <p:txBody>
          <a:bodyPr wrap="square" rtlCol="0">
            <a:spAutoFit/>
          </a:bodyPr>
          <a:lstStyle/>
          <a:p>
            <a:r>
              <a:rPr lang="en-US" dirty="0"/>
              <a:t>*you can deduct work expenses; up to $1,780 in earnings is not counted if in school</a:t>
            </a:r>
          </a:p>
        </p:txBody>
      </p:sp>
    </p:spTree>
    <p:extLst>
      <p:ext uri="{BB962C8B-B14F-4D97-AF65-F5344CB8AC3E}">
        <p14:creationId xmlns:p14="http://schemas.microsoft.com/office/powerpoint/2010/main" val="2098603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28826-102D-4D55-CE23-4C2704E8983B}"/>
              </a:ext>
            </a:extLst>
          </p:cNvPr>
          <p:cNvSpPr>
            <a:spLocks noGrp="1"/>
          </p:cNvSpPr>
          <p:nvPr>
            <p:ph type="ctrTitle"/>
          </p:nvPr>
        </p:nvSpPr>
        <p:spPr>
          <a:xfrm>
            <a:off x="1349991" y="862471"/>
            <a:ext cx="8991600" cy="1645920"/>
          </a:xfrm>
        </p:spPr>
        <p:txBody>
          <a:bodyPr/>
          <a:lstStyle/>
          <a:p>
            <a:r>
              <a:rPr lang="en-US" dirty="0"/>
              <a:t>SSI breakeven point</a:t>
            </a:r>
          </a:p>
        </p:txBody>
      </p:sp>
      <p:sp>
        <p:nvSpPr>
          <p:cNvPr id="3" name="Subtitle 2">
            <a:extLst>
              <a:ext uri="{FF2B5EF4-FFF2-40B4-BE49-F238E27FC236}">
                <a16:creationId xmlns:a16="http://schemas.microsoft.com/office/drawing/2014/main" id="{31DA27F5-4055-9B7E-0DC4-27A3BC542CF8}"/>
              </a:ext>
            </a:extLst>
          </p:cNvPr>
          <p:cNvSpPr>
            <a:spLocks noGrp="1"/>
          </p:cNvSpPr>
          <p:nvPr>
            <p:ph type="subTitle" idx="1"/>
          </p:nvPr>
        </p:nvSpPr>
        <p:spPr>
          <a:xfrm>
            <a:off x="2299409" y="2764854"/>
            <a:ext cx="6801612" cy="1239894"/>
          </a:xfrm>
        </p:spPr>
        <p:txBody>
          <a:bodyPr>
            <a:normAutofit fontScale="25000" lnSpcReduction="20000"/>
          </a:bodyPr>
          <a:lstStyle/>
          <a:p>
            <a:r>
              <a:rPr lang="en-US" sz="9600" dirty="0">
                <a:solidFill>
                  <a:schemeClr val="bg1"/>
                </a:solidFill>
              </a:rPr>
              <a:t>At around $2000 of earnings in a month, your check will stop but will restart if earnings drop again.</a:t>
            </a:r>
            <a:br>
              <a:rPr lang="en-US" sz="9600" dirty="0">
                <a:solidFill>
                  <a:schemeClr val="bg1"/>
                </a:solidFill>
              </a:rPr>
            </a:br>
            <a:br>
              <a:rPr lang="en-US" sz="9600" dirty="0">
                <a:solidFill>
                  <a:schemeClr val="bg1"/>
                </a:solidFill>
              </a:rPr>
            </a:br>
            <a:br>
              <a:rPr lang="en-US" sz="9600"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endParaRPr lang="en-US" dirty="0">
              <a:solidFill>
                <a:schemeClr val="bg1"/>
              </a:solidFill>
            </a:endParaRPr>
          </a:p>
          <a:p>
            <a:endParaRPr lang="en-US" dirty="0">
              <a:solidFill>
                <a:schemeClr val="bg1"/>
              </a:solidFill>
            </a:endParaRPr>
          </a:p>
          <a:p>
            <a:endParaRPr lang="en-US" dirty="0">
              <a:solidFill>
                <a:schemeClr val="bg1"/>
              </a:solidFill>
            </a:endParaRPr>
          </a:p>
          <a:p>
            <a:br>
              <a:rPr lang="en-US" dirty="0">
                <a:solidFill>
                  <a:schemeClr val="bg1"/>
                </a:solidFill>
              </a:rPr>
            </a:br>
            <a:r>
              <a:rPr lang="en-US" dirty="0">
                <a:solidFill>
                  <a:schemeClr val="bg1"/>
                </a:solidFill>
              </a:rPr>
              <a:t>, your check will stop.</a:t>
            </a:r>
          </a:p>
          <a:p>
            <a:r>
              <a:rPr lang="en-US" dirty="0">
                <a:solidFill>
                  <a:schemeClr val="bg1"/>
                </a:solidFill>
              </a:rPr>
              <a:t>You are still in the program and your check can resume when earnings drop</a:t>
            </a:r>
          </a:p>
        </p:txBody>
      </p:sp>
    </p:spTree>
    <p:extLst>
      <p:ext uri="{BB962C8B-B14F-4D97-AF65-F5344CB8AC3E}">
        <p14:creationId xmlns:p14="http://schemas.microsoft.com/office/powerpoint/2010/main" val="1496152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SSDI – what happens when you return to work</a:t>
            </a:r>
          </a:p>
        </p:txBody>
      </p:sp>
      <p:sp>
        <p:nvSpPr>
          <p:cNvPr id="3" name="Content Placeholder 2"/>
          <p:cNvSpPr>
            <a:spLocks noGrp="1"/>
          </p:cNvSpPr>
          <p:nvPr>
            <p:ph idx="1"/>
          </p:nvPr>
        </p:nvSpPr>
        <p:spPr/>
        <p:txBody>
          <a:bodyPr/>
          <a:lstStyle/>
          <a:p>
            <a:r>
              <a:rPr lang="en-US" sz="2400" dirty="0"/>
              <a:t>Keep everything for 9-12 months</a:t>
            </a:r>
          </a:p>
          <a:p>
            <a:r>
              <a:rPr lang="en-US" sz="2400" dirty="0"/>
              <a:t>Keep everything after that (for next 36 months) if earning under $1470, keep nothing from the check if earning over $1470. Each month evaluated independently.</a:t>
            </a:r>
          </a:p>
          <a:p>
            <a:r>
              <a:rPr lang="en-US" sz="2400" dirty="0"/>
              <a:t>Lots of rules (much more complicated than SSI)  but lots of favorable outcomes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43600"/>
            <a:ext cx="12192000" cy="914400"/>
          </a:xfrm>
          <a:prstGeom prst="rect">
            <a:avLst/>
          </a:prstGeom>
        </p:spPr>
      </p:pic>
      <p:sp>
        <p:nvSpPr>
          <p:cNvPr id="6" name="TextBox 5"/>
          <p:cNvSpPr txBox="1"/>
          <p:nvPr/>
        </p:nvSpPr>
        <p:spPr>
          <a:xfrm>
            <a:off x="776377" y="5515155"/>
            <a:ext cx="10921042" cy="369332"/>
          </a:xfrm>
          <a:prstGeom prst="rect">
            <a:avLst/>
          </a:prstGeom>
          <a:noFill/>
        </p:spPr>
        <p:txBody>
          <a:bodyPr wrap="square" rtlCol="0">
            <a:spAutoFit/>
          </a:bodyPr>
          <a:lstStyle/>
          <a:p>
            <a:r>
              <a:rPr lang="en-US" dirty="0"/>
              <a:t>*Caution: simplified version of events</a:t>
            </a:r>
          </a:p>
        </p:txBody>
      </p:sp>
    </p:spTree>
    <p:extLst>
      <p:ext uri="{BB962C8B-B14F-4D97-AF65-F5344CB8AC3E}">
        <p14:creationId xmlns:p14="http://schemas.microsoft.com/office/powerpoint/2010/main" val="2558314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51C78-DAEC-8B85-2017-33321B417939}"/>
              </a:ext>
            </a:extLst>
          </p:cNvPr>
          <p:cNvSpPr>
            <a:spLocks noGrp="1"/>
          </p:cNvSpPr>
          <p:nvPr>
            <p:ph type="title"/>
          </p:nvPr>
        </p:nvSpPr>
        <p:spPr/>
        <p:txBody>
          <a:bodyPr/>
          <a:lstStyle/>
          <a:p>
            <a:r>
              <a:rPr lang="en-US" dirty="0"/>
              <a:t>IS THIS EVER TRUE?</a:t>
            </a:r>
          </a:p>
        </p:txBody>
      </p:sp>
      <p:sp>
        <p:nvSpPr>
          <p:cNvPr id="3" name="Content Placeholder 2">
            <a:extLst>
              <a:ext uri="{FF2B5EF4-FFF2-40B4-BE49-F238E27FC236}">
                <a16:creationId xmlns:a16="http://schemas.microsoft.com/office/drawing/2014/main" id="{4FDFA851-F922-28BE-EDF3-33413D1FFB98}"/>
              </a:ext>
            </a:extLst>
          </p:cNvPr>
          <p:cNvSpPr>
            <a:spLocks noGrp="1"/>
          </p:cNvSpPr>
          <p:nvPr>
            <p:ph idx="1"/>
          </p:nvPr>
        </p:nvSpPr>
        <p:spPr/>
        <p:txBody>
          <a:bodyPr>
            <a:normAutofit lnSpcReduction="10000"/>
          </a:bodyPr>
          <a:lstStyle/>
          <a:p>
            <a:r>
              <a:rPr lang="en-US" dirty="0"/>
              <a:t>“</a:t>
            </a:r>
            <a:r>
              <a:rPr lang="en-US" sz="2400" dirty="0"/>
              <a:t>I can only work part time because otherwise I will lose my benefits”</a:t>
            </a:r>
          </a:p>
          <a:p>
            <a:endParaRPr lang="en-US" sz="2400" dirty="0"/>
          </a:p>
          <a:p>
            <a:r>
              <a:rPr lang="en-US" dirty="0"/>
              <a:t>Other versions of this statement:</a:t>
            </a:r>
          </a:p>
          <a:p>
            <a:pPr lvl="1"/>
            <a:r>
              <a:rPr lang="en-US" dirty="0"/>
              <a:t>I can’t make more money because I would lose my benefits</a:t>
            </a:r>
          </a:p>
          <a:p>
            <a:pPr lvl="1"/>
            <a:r>
              <a:rPr lang="en-US" dirty="0"/>
              <a:t>I can’t accept the overtime hours because I would lose my benefits</a:t>
            </a:r>
          </a:p>
          <a:p>
            <a:pPr lvl="1"/>
            <a:r>
              <a:rPr lang="en-US" dirty="0"/>
              <a:t>I couldn’t help my boss on Sunday because I would lose my benefits</a:t>
            </a:r>
          </a:p>
          <a:p>
            <a:pPr lvl="1"/>
            <a:r>
              <a:rPr lang="en-US" dirty="0" err="1"/>
              <a:t>Etc</a:t>
            </a:r>
            <a:r>
              <a:rPr lang="en-US" dirty="0"/>
              <a:t>…….</a:t>
            </a:r>
          </a:p>
          <a:p>
            <a:endParaRPr lang="en-US" dirty="0"/>
          </a:p>
        </p:txBody>
      </p:sp>
    </p:spTree>
    <p:extLst>
      <p:ext uri="{BB962C8B-B14F-4D97-AF65-F5344CB8AC3E}">
        <p14:creationId xmlns:p14="http://schemas.microsoft.com/office/powerpoint/2010/main" val="3369868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0F8FF-532C-BCB3-4FBC-C828C69776EF}"/>
              </a:ext>
            </a:extLst>
          </p:cNvPr>
          <p:cNvSpPr>
            <a:spLocks noGrp="1"/>
          </p:cNvSpPr>
          <p:nvPr>
            <p:ph type="title"/>
          </p:nvPr>
        </p:nvSpPr>
        <p:spPr/>
        <p:txBody>
          <a:bodyPr/>
          <a:lstStyle/>
          <a:p>
            <a:r>
              <a:rPr lang="en-US" dirty="0"/>
              <a:t>ANSWER: RARELY, BUT IT CAN BE TRUE</a:t>
            </a:r>
          </a:p>
        </p:txBody>
      </p:sp>
      <p:sp>
        <p:nvSpPr>
          <p:cNvPr id="3" name="Content Placeholder 2">
            <a:extLst>
              <a:ext uri="{FF2B5EF4-FFF2-40B4-BE49-F238E27FC236}">
                <a16:creationId xmlns:a16="http://schemas.microsoft.com/office/drawing/2014/main" id="{FC70251F-FF5B-6FCF-0C75-AEA57FFBBD6D}"/>
              </a:ext>
            </a:extLst>
          </p:cNvPr>
          <p:cNvSpPr>
            <a:spLocks noGrp="1"/>
          </p:cNvSpPr>
          <p:nvPr>
            <p:ph idx="1"/>
          </p:nvPr>
        </p:nvSpPr>
        <p:spPr/>
        <p:txBody>
          <a:bodyPr>
            <a:normAutofit lnSpcReduction="10000"/>
          </a:bodyPr>
          <a:lstStyle/>
          <a:p>
            <a:r>
              <a:rPr lang="en-US" dirty="0"/>
              <a:t>The only factual statements will be based on total monthly earnings (never on hours, part or full time, hourly wages, or overtime payments directly)</a:t>
            </a:r>
          </a:p>
          <a:p>
            <a:endParaRPr lang="en-US" dirty="0"/>
          </a:p>
          <a:p>
            <a:r>
              <a:rPr lang="en-US" dirty="0"/>
              <a:t>Total monthly earnings matter to SSDI beneficiaries after they finish their “magical year” (when they can earn anything and keep their check). For the three years afterwards, the total monthly earnings matter. These are still favorable years but checks come and go based upon monthly earnings.</a:t>
            </a:r>
          </a:p>
          <a:p>
            <a:endParaRPr lang="en-US" dirty="0"/>
          </a:p>
          <a:p>
            <a:r>
              <a:rPr lang="en-US" dirty="0"/>
              <a:t>Total earnings  should never matter to SSI beneficiaries, because they are losing $1 for every $2 they make, and this never changes. There is no cliff to fall off.</a:t>
            </a:r>
          </a:p>
        </p:txBody>
      </p:sp>
    </p:spTree>
    <p:extLst>
      <p:ext uri="{BB962C8B-B14F-4D97-AF65-F5344CB8AC3E}">
        <p14:creationId xmlns:p14="http://schemas.microsoft.com/office/powerpoint/2010/main" val="2300913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51C78-DAEC-8B85-2017-33321B417939}"/>
              </a:ext>
            </a:extLst>
          </p:cNvPr>
          <p:cNvSpPr>
            <a:spLocks noGrp="1"/>
          </p:cNvSpPr>
          <p:nvPr>
            <p:ph type="title"/>
          </p:nvPr>
        </p:nvSpPr>
        <p:spPr/>
        <p:txBody>
          <a:bodyPr/>
          <a:lstStyle/>
          <a:p>
            <a:r>
              <a:rPr lang="en-US" dirty="0"/>
              <a:t>IS THIS EVER TRUE?</a:t>
            </a:r>
          </a:p>
        </p:txBody>
      </p:sp>
      <p:sp>
        <p:nvSpPr>
          <p:cNvPr id="3" name="Content Placeholder 2">
            <a:extLst>
              <a:ext uri="{FF2B5EF4-FFF2-40B4-BE49-F238E27FC236}">
                <a16:creationId xmlns:a16="http://schemas.microsoft.com/office/drawing/2014/main" id="{4FDFA851-F922-28BE-EDF3-33413D1FFB98}"/>
              </a:ext>
            </a:extLst>
          </p:cNvPr>
          <p:cNvSpPr>
            <a:spLocks noGrp="1"/>
          </p:cNvSpPr>
          <p:nvPr>
            <p:ph idx="1"/>
          </p:nvPr>
        </p:nvSpPr>
        <p:spPr/>
        <p:txBody>
          <a:bodyPr>
            <a:normAutofit/>
          </a:bodyPr>
          <a:lstStyle/>
          <a:p>
            <a:r>
              <a:rPr lang="en-US" dirty="0"/>
              <a:t>“</a:t>
            </a:r>
            <a:r>
              <a:rPr lang="en-US" sz="2400" dirty="0"/>
              <a:t>I can’t collect UI and SSI/SSDI at the same time </a:t>
            </a:r>
          </a:p>
          <a:p>
            <a:pPr lvl="1"/>
            <a:r>
              <a:rPr lang="en-US" sz="2200" dirty="0"/>
              <a:t>If I am collecting UI I am telling the government I can work, but if I am collecting disability benefits, I am telling the government I can’t work.</a:t>
            </a:r>
          </a:p>
          <a:p>
            <a:pPr marL="0" indent="0">
              <a:buNone/>
            </a:pPr>
            <a:endParaRPr lang="en-US" sz="2400" dirty="0"/>
          </a:p>
          <a:p>
            <a:endParaRPr lang="en-US" sz="2400" dirty="0"/>
          </a:p>
          <a:p>
            <a:endParaRPr lang="en-US" dirty="0"/>
          </a:p>
        </p:txBody>
      </p:sp>
    </p:spTree>
    <p:extLst>
      <p:ext uri="{BB962C8B-B14F-4D97-AF65-F5344CB8AC3E}">
        <p14:creationId xmlns:p14="http://schemas.microsoft.com/office/powerpoint/2010/main" val="3472872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0F8FF-532C-BCB3-4FBC-C828C69776EF}"/>
              </a:ext>
            </a:extLst>
          </p:cNvPr>
          <p:cNvSpPr>
            <a:spLocks noGrp="1"/>
          </p:cNvSpPr>
          <p:nvPr>
            <p:ph type="title"/>
          </p:nvPr>
        </p:nvSpPr>
        <p:spPr>
          <a:xfrm>
            <a:off x="2231136" y="964692"/>
            <a:ext cx="7708983" cy="1188720"/>
          </a:xfrm>
        </p:spPr>
        <p:txBody>
          <a:bodyPr/>
          <a:lstStyle/>
          <a:p>
            <a:r>
              <a:rPr lang="en-US" dirty="0"/>
              <a:t>ANSWER: No</a:t>
            </a:r>
          </a:p>
        </p:txBody>
      </p:sp>
      <p:sp>
        <p:nvSpPr>
          <p:cNvPr id="3" name="Content Placeholder 2">
            <a:extLst>
              <a:ext uri="{FF2B5EF4-FFF2-40B4-BE49-F238E27FC236}">
                <a16:creationId xmlns:a16="http://schemas.microsoft.com/office/drawing/2014/main" id="{FC70251F-FF5B-6FCF-0C75-AEA57FFBBD6D}"/>
              </a:ext>
            </a:extLst>
          </p:cNvPr>
          <p:cNvSpPr>
            <a:spLocks noGrp="1"/>
          </p:cNvSpPr>
          <p:nvPr>
            <p:ph idx="1"/>
          </p:nvPr>
        </p:nvSpPr>
        <p:spPr/>
        <p:txBody>
          <a:bodyPr>
            <a:normAutofit/>
          </a:bodyPr>
          <a:lstStyle/>
          <a:p>
            <a:r>
              <a:rPr lang="en-US" dirty="0"/>
              <a:t>They are not incompatible because SSA has a different definitions of “work”.</a:t>
            </a:r>
          </a:p>
          <a:p>
            <a:endParaRPr lang="en-US" dirty="0"/>
          </a:p>
          <a:p>
            <a:r>
              <a:rPr lang="en-US" dirty="0"/>
              <a:t>To collect SSI/SSDI, you are saying you can’t work and make over a certain amount (“SGA”, currently $1410). To collect UI, you need to be looking for work at any earnings level.</a:t>
            </a:r>
          </a:p>
        </p:txBody>
      </p:sp>
    </p:spTree>
    <p:extLst>
      <p:ext uri="{BB962C8B-B14F-4D97-AF65-F5344CB8AC3E}">
        <p14:creationId xmlns:p14="http://schemas.microsoft.com/office/powerpoint/2010/main" val="3145503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8A217-B838-CC71-83FE-FFFA29A7A478}"/>
              </a:ext>
            </a:extLst>
          </p:cNvPr>
          <p:cNvSpPr>
            <a:spLocks noGrp="1"/>
          </p:cNvSpPr>
          <p:nvPr>
            <p:ph type="title"/>
          </p:nvPr>
        </p:nvSpPr>
        <p:spPr/>
        <p:txBody>
          <a:bodyPr/>
          <a:lstStyle/>
          <a:p>
            <a:r>
              <a:rPr lang="en-US" dirty="0"/>
              <a:t>Is this ever true?</a:t>
            </a:r>
          </a:p>
        </p:txBody>
      </p:sp>
      <p:sp>
        <p:nvSpPr>
          <p:cNvPr id="3" name="Content Placeholder 2">
            <a:extLst>
              <a:ext uri="{FF2B5EF4-FFF2-40B4-BE49-F238E27FC236}">
                <a16:creationId xmlns:a16="http://schemas.microsoft.com/office/drawing/2014/main" id="{B435E362-03C5-EFAA-0A0E-47A06E48F912}"/>
              </a:ext>
            </a:extLst>
          </p:cNvPr>
          <p:cNvSpPr>
            <a:spLocks noGrp="1"/>
          </p:cNvSpPr>
          <p:nvPr>
            <p:ph idx="1"/>
          </p:nvPr>
        </p:nvSpPr>
        <p:spPr/>
        <p:txBody>
          <a:bodyPr>
            <a:normAutofit/>
          </a:bodyPr>
          <a:lstStyle/>
          <a:p>
            <a:r>
              <a:rPr lang="en-US" sz="2000" dirty="0"/>
              <a:t>Trying work will get me kicked off benefits. I can’t afford to lose my benefits so I better not try work.</a:t>
            </a:r>
          </a:p>
        </p:txBody>
      </p:sp>
    </p:spTree>
    <p:extLst>
      <p:ext uri="{BB962C8B-B14F-4D97-AF65-F5344CB8AC3E}">
        <p14:creationId xmlns:p14="http://schemas.microsoft.com/office/powerpoint/2010/main" val="942082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A4C07-3320-91A4-F3C2-94D1A56B01A0}"/>
              </a:ext>
            </a:extLst>
          </p:cNvPr>
          <p:cNvSpPr>
            <a:spLocks noGrp="1"/>
          </p:cNvSpPr>
          <p:nvPr>
            <p:ph type="title"/>
          </p:nvPr>
        </p:nvSpPr>
        <p:spPr/>
        <p:txBody>
          <a:bodyPr/>
          <a:lstStyle/>
          <a:p>
            <a:r>
              <a:rPr lang="en-US" dirty="0"/>
              <a:t>Answer: Yes</a:t>
            </a:r>
          </a:p>
        </p:txBody>
      </p:sp>
      <p:sp>
        <p:nvSpPr>
          <p:cNvPr id="3" name="Content Placeholder 2">
            <a:extLst>
              <a:ext uri="{FF2B5EF4-FFF2-40B4-BE49-F238E27FC236}">
                <a16:creationId xmlns:a16="http://schemas.microsoft.com/office/drawing/2014/main" id="{0791CD1A-7F19-86CA-82AC-8CA3EE6CDF32}"/>
              </a:ext>
            </a:extLst>
          </p:cNvPr>
          <p:cNvSpPr>
            <a:spLocks noGrp="1"/>
          </p:cNvSpPr>
          <p:nvPr>
            <p:ph idx="1"/>
          </p:nvPr>
        </p:nvSpPr>
        <p:spPr/>
        <p:txBody>
          <a:bodyPr/>
          <a:lstStyle/>
          <a:p>
            <a:r>
              <a:rPr lang="en-US" dirty="0"/>
              <a:t>This is where the Ticket Program is a critical safeguard. It is the back to work program run by SSA and you can’t get kicked off while you are in it.</a:t>
            </a:r>
          </a:p>
        </p:txBody>
      </p:sp>
    </p:spTree>
    <p:extLst>
      <p:ext uri="{BB962C8B-B14F-4D97-AF65-F5344CB8AC3E}">
        <p14:creationId xmlns:p14="http://schemas.microsoft.com/office/powerpoint/2010/main" val="1966319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group of people sitting in a room&#10;&#10;Description automatically generated with medium confidence">
            <a:extLst>
              <a:ext uri="{FF2B5EF4-FFF2-40B4-BE49-F238E27FC236}">
                <a16:creationId xmlns:a16="http://schemas.microsoft.com/office/drawing/2014/main" id="{C06F6E2A-857A-47B5-ADFA-E1A03E1CE96C}"/>
              </a:ext>
            </a:extLst>
          </p:cNvPr>
          <p:cNvPicPr>
            <a:picLocks noChangeAspect="1"/>
          </p:cNvPicPr>
          <p:nvPr/>
        </p:nvPicPr>
        <p:blipFill rotWithShape="1">
          <a:blip r:embed="rId2"/>
          <a:srcRect l="5778"/>
          <a:stretch/>
        </p:blipFill>
        <p:spPr>
          <a:xfrm>
            <a:off x="20" y="10"/>
            <a:ext cx="12191980" cy="6857990"/>
          </a:xfrm>
          <a:prstGeom prst="rect">
            <a:avLst/>
          </a:prstGeom>
        </p:spPr>
      </p:pic>
      <p:sp>
        <p:nvSpPr>
          <p:cNvPr id="2" name="Title 1">
            <a:extLst>
              <a:ext uri="{FF2B5EF4-FFF2-40B4-BE49-F238E27FC236}">
                <a16:creationId xmlns:a16="http://schemas.microsoft.com/office/drawing/2014/main" id="{9471CDDE-1BB7-4F8B-977D-322DEF63056A}"/>
              </a:ext>
            </a:extLst>
          </p:cNvPr>
          <p:cNvSpPr>
            <a:spLocks noGrp="1"/>
          </p:cNvSpPr>
          <p:nvPr>
            <p:ph type="ctrTitle"/>
          </p:nvPr>
        </p:nvSpPr>
        <p:spPr>
          <a:xfrm>
            <a:off x="1600200" y="2386744"/>
            <a:ext cx="8991600" cy="1645920"/>
          </a:xfrm>
          <a:solidFill>
            <a:schemeClr val="bg1">
              <a:alpha val="60000"/>
            </a:schemeClr>
          </a:solidFill>
          <a:ln w="38100" cap="sq">
            <a:solidFill>
              <a:schemeClr val="tx1"/>
            </a:solidFill>
            <a:miter lim="800000"/>
          </a:ln>
        </p:spPr>
        <p:txBody>
          <a:bodyPr anchor="ctr">
            <a:normAutofit/>
          </a:bodyPr>
          <a:lstStyle/>
          <a:p>
            <a:r>
              <a:rPr lang="en-US">
                <a:solidFill>
                  <a:schemeClr val="tx1"/>
                </a:solidFill>
              </a:rPr>
              <a:t>Let’s talk About benefits</a:t>
            </a:r>
          </a:p>
        </p:txBody>
      </p:sp>
    </p:spTree>
    <p:extLst>
      <p:ext uri="{BB962C8B-B14F-4D97-AF65-F5344CB8AC3E}">
        <p14:creationId xmlns:p14="http://schemas.microsoft.com/office/powerpoint/2010/main" val="2474791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7DAA3-A188-AD65-8EF5-8FF388075ADB}"/>
              </a:ext>
            </a:extLst>
          </p:cNvPr>
          <p:cNvSpPr>
            <a:spLocks noGrp="1"/>
          </p:cNvSpPr>
          <p:nvPr>
            <p:ph type="title"/>
          </p:nvPr>
        </p:nvSpPr>
        <p:spPr/>
        <p:txBody>
          <a:bodyPr/>
          <a:lstStyle/>
          <a:p>
            <a:r>
              <a:rPr lang="en-US" dirty="0"/>
              <a:t>Which benefit?</a:t>
            </a:r>
          </a:p>
        </p:txBody>
      </p:sp>
      <p:sp>
        <p:nvSpPr>
          <p:cNvPr id="3" name="Content Placeholder 2">
            <a:extLst>
              <a:ext uri="{FF2B5EF4-FFF2-40B4-BE49-F238E27FC236}">
                <a16:creationId xmlns:a16="http://schemas.microsoft.com/office/drawing/2014/main" id="{F4C9C39B-6D2C-E835-2EAF-22AAC2EFF745}"/>
              </a:ext>
            </a:extLst>
          </p:cNvPr>
          <p:cNvSpPr>
            <a:spLocks noGrp="1"/>
          </p:cNvSpPr>
          <p:nvPr>
            <p:ph idx="1"/>
          </p:nvPr>
        </p:nvSpPr>
        <p:spPr/>
        <p:txBody>
          <a:bodyPr/>
          <a:lstStyle/>
          <a:p>
            <a:r>
              <a:rPr lang="en-US" dirty="0"/>
              <a:t>Your colleague becomes disabled and is unable to work. Which benefit would they likely be entitled to?</a:t>
            </a:r>
          </a:p>
          <a:p>
            <a:r>
              <a:rPr lang="en-US" dirty="0"/>
              <a:t>Your niece with </a:t>
            </a:r>
            <a:r>
              <a:rPr lang="en-US" dirty="0" err="1"/>
              <a:t>celebral</a:t>
            </a:r>
            <a:r>
              <a:rPr lang="en-US" dirty="0"/>
              <a:t> palsy has a disability benefit. Which benefit is she likely receiving?</a:t>
            </a:r>
          </a:p>
          <a:p>
            <a:r>
              <a:rPr lang="en-US" dirty="0"/>
              <a:t>Your customer keeps telling you they are receiving SSA disability benefits? How would you figure out which it is?</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62070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9D537-904A-C039-CBF3-7D7D74907BEF}"/>
              </a:ext>
            </a:extLst>
          </p:cNvPr>
          <p:cNvSpPr>
            <a:spLocks noGrp="1"/>
          </p:cNvSpPr>
          <p:nvPr>
            <p:ph type="title"/>
          </p:nvPr>
        </p:nvSpPr>
        <p:spPr/>
        <p:txBody>
          <a:bodyPr/>
          <a:lstStyle/>
          <a:p>
            <a:r>
              <a:rPr lang="en-US" dirty="0"/>
              <a:t>Your colleague receiving </a:t>
            </a:r>
            <a:r>
              <a:rPr lang="en-US" dirty="0" err="1"/>
              <a:t>ssdi</a:t>
            </a:r>
            <a:r>
              <a:rPr lang="en-US" dirty="0"/>
              <a:t> is now ready to return to work</a:t>
            </a:r>
          </a:p>
        </p:txBody>
      </p:sp>
      <p:sp>
        <p:nvSpPr>
          <p:cNvPr id="3" name="Content Placeholder 2">
            <a:extLst>
              <a:ext uri="{FF2B5EF4-FFF2-40B4-BE49-F238E27FC236}">
                <a16:creationId xmlns:a16="http://schemas.microsoft.com/office/drawing/2014/main" id="{38BCEA32-7D7A-CC41-DF4B-217E12898346}"/>
              </a:ext>
            </a:extLst>
          </p:cNvPr>
          <p:cNvSpPr>
            <a:spLocks noGrp="1"/>
          </p:cNvSpPr>
          <p:nvPr>
            <p:ph idx="1"/>
          </p:nvPr>
        </p:nvSpPr>
        <p:spPr/>
        <p:txBody>
          <a:bodyPr>
            <a:normAutofit/>
          </a:bodyPr>
          <a:lstStyle/>
          <a:p>
            <a:r>
              <a:rPr lang="en-US" sz="2800" dirty="0"/>
              <a:t>They can:</a:t>
            </a:r>
          </a:p>
          <a:p>
            <a:pPr marL="685800" lvl="1" indent="-457200">
              <a:buAutoNum type="alphaUcParenR"/>
            </a:pPr>
            <a:r>
              <a:rPr lang="en-US" sz="2400" dirty="0"/>
              <a:t>Kiss that benefit check goodbye</a:t>
            </a:r>
          </a:p>
          <a:p>
            <a:pPr marL="685800" lvl="1" indent="-457200">
              <a:buAutoNum type="alphaUcParenR"/>
            </a:pPr>
            <a:r>
              <a:rPr lang="en-US" sz="2400" dirty="0"/>
              <a:t>Kiss part of their benefit check goodbye</a:t>
            </a:r>
          </a:p>
          <a:p>
            <a:pPr marL="685800" lvl="1" indent="-457200">
              <a:buAutoNum type="alphaUcParenR"/>
            </a:pPr>
            <a:r>
              <a:rPr lang="en-US" sz="2400" dirty="0"/>
              <a:t>Enjoy a magical year of benefits and wages, and then have three more years with a huge “safety net” of benefits</a:t>
            </a:r>
          </a:p>
        </p:txBody>
      </p:sp>
    </p:spTree>
    <p:extLst>
      <p:ext uri="{BB962C8B-B14F-4D97-AF65-F5344CB8AC3E}">
        <p14:creationId xmlns:p14="http://schemas.microsoft.com/office/powerpoint/2010/main" val="4772185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9D537-904A-C039-CBF3-7D7D74907BEF}"/>
              </a:ext>
            </a:extLst>
          </p:cNvPr>
          <p:cNvSpPr>
            <a:spLocks noGrp="1"/>
          </p:cNvSpPr>
          <p:nvPr>
            <p:ph type="title"/>
          </p:nvPr>
        </p:nvSpPr>
        <p:spPr/>
        <p:txBody>
          <a:bodyPr/>
          <a:lstStyle/>
          <a:p>
            <a:r>
              <a:rPr lang="en-US" dirty="0"/>
              <a:t>Your Niece receiving </a:t>
            </a:r>
            <a:r>
              <a:rPr lang="en-US" dirty="0" err="1"/>
              <a:t>ssi</a:t>
            </a:r>
            <a:r>
              <a:rPr lang="en-US" dirty="0"/>
              <a:t> is now ready to Try work</a:t>
            </a:r>
          </a:p>
        </p:txBody>
      </p:sp>
      <p:sp>
        <p:nvSpPr>
          <p:cNvPr id="3" name="Content Placeholder 2">
            <a:extLst>
              <a:ext uri="{FF2B5EF4-FFF2-40B4-BE49-F238E27FC236}">
                <a16:creationId xmlns:a16="http://schemas.microsoft.com/office/drawing/2014/main" id="{38BCEA32-7D7A-CC41-DF4B-217E12898346}"/>
              </a:ext>
            </a:extLst>
          </p:cNvPr>
          <p:cNvSpPr>
            <a:spLocks noGrp="1"/>
          </p:cNvSpPr>
          <p:nvPr>
            <p:ph idx="1"/>
          </p:nvPr>
        </p:nvSpPr>
        <p:spPr/>
        <p:txBody>
          <a:bodyPr>
            <a:normAutofit/>
          </a:bodyPr>
          <a:lstStyle/>
          <a:p>
            <a:r>
              <a:rPr lang="en-US" sz="2800" dirty="0"/>
              <a:t>They can:</a:t>
            </a:r>
          </a:p>
          <a:p>
            <a:pPr marL="685800" lvl="1" indent="-457200">
              <a:buAutoNum type="alphaUcParenR"/>
            </a:pPr>
            <a:r>
              <a:rPr lang="en-US" sz="2400" dirty="0"/>
              <a:t>Kiss that benefit check goodbye</a:t>
            </a:r>
          </a:p>
          <a:p>
            <a:pPr marL="685800" lvl="1" indent="-457200">
              <a:buAutoNum type="alphaUcParenR"/>
            </a:pPr>
            <a:r>
              <a:rPr lang="en-US" sz="2400" dirty="0"/>
              <a:t>Kiss part of their benefit check goodbye</a:t>
            </a:r>
          </a:p>
          <a:p>
            <a:pPr marL="228600" lvl="1" indent="0">
              <a:buNone/>
            </a:pPr>
            <a:r>
              <a:rPr lang="en-US" sz="2400" dirty="0"/>
              <a:t>C) Enjoy a magical year of benefits and wages, and then have three more years with a huge “safety net” of benefits</a:t>
            </a:r>
          </a:p>
        </p:txBody>
      </p:sp>
    </p:spTree>
    <p:extLst>
      <p:ext uri="{BB962C8B-B14F-4D97-AF65-F5344CB8AC3E}">
        <p14:creationId xmlns:p14="http://schemas.microsoft.com/office/powerpoint/2010/main" val="11945685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F8606-94D0-7AC2-9469-523CAD362440}"/>
              </a:ext>
            </a:extLst>
          </p:cNvPr>
          <p:cNvSpPr>
            <a:spLocks noGrp="1"/>
          </p:cNvSpPr>
          <p:nvPr>
            <p:ph type="ctrTitle"/>
          </p:nvPr>
        </p:nvSpPr>
        <p:spPr>
          <a:xfrm>
            <a:off x="1690636" y="673500"/>
            <a:ext cx="8991600" cy="1645920"/>
          </a:xfrm>
        </p:spPr>
        <p:txBody>
          <a:bodyPr/>
          <a:lstStyle/>
          <a:p>
            <a:r>
              <a:rPr lang="en-US" dirty="0"/>
              <a:t>What to do to help your customers?</a:t>
            </a:r>
          </a:p>
        </p:txBody>
      </p:sp>
      <p:sp>
        <p:nvSpPr>
          <p:cNvPr id="3" name="Subtitle 2">
            <a:extLst>
              <a:ext uri="{FF2B5EF4-FFF2-40B4-BE49-F238E27FC236}">
                <a16:creationId xmlns:a16="http://schemas.microsoft.com/office/drawing/2014/main" id="{15E36EFC-3C94-71F8-5471-0C3F4AD53A12}"/>
              </a:ext>
            </a:extLst>
          </p:cNvPr>
          <p:cNvSpPr>
            <a:spLocks noGrp="1"/>
          </p:cNvSpPr>
          <p:nvPr>
            <p:ph type="subTitle" idx="1"/>
          </p:nvPr>
        </p:nvSpPr>
        <p:spPr>
          <a:xfrm>
            <a:off x="2695194" y="2955822"/>
            <a:ext cx="6801612" cy="2535601"/>
          </a:xfrm>
        </p:spPr>
        <p:txBody>
          <a:bodyPr>
            <a:normAutofit fontScale="92500" lnSpcReduction="20000"/>
          </a:bodyPr>
          <a:lstStyle/>
          <a:p>
            <a:r>
              <a:rPr lang="en-US" dirty="0">
                <a:solidFill>
                  <a:schemeClr val="bg1"/>
                </a:solidFill>
              </a:rPr>
              <a:t>Co-enroll with Ticket to Work</a:t>
            </a:r>
          </a:p>
          <a:p>
            <a:r>
              <a:rPr lang="en-US" dirty="0">
                <a:solidFill>
                  <a:schemeClr val="bg1"/>
                </a:solidFill>
              </a:rPr>
              <a:t>TTW offers benefits counseling and benefits protection</a:t>
            </a:r>
          </a:p>
          <a:p>
            <a:r>
              <a:rPr lang="en-US" dirty="0">
                <a:solidFill>
                  <a:schemeClr val="bg1"/>
                </a:solidFill>
              </a:rPr>
              <a:t>We are </a:t>
            </a:r>
            <a:r>
              <a:rPr lang="en-US" dirty="0" err="1">
                <a:solidFill>
                  <a:schemeClr val="bg1"/>
                </a:solidFill>
              </a:rPr>
              <a:t>SeaKing</a:t>
            </a:r>
            <a:r>
              <a:rPr lang="en-US" dirty="0">
                <a:solidFill>
                  <a:schemeClr val="bg1"/>
                </a:solidFill>
              </a:rPr>
              <a:t> WDC’s Employment Network (subcontracted to Pacific Associates)</a:t>
            </a:r>
          </a:p>
          <a:p>
            <a:endParaRPr lang="en-US" dirty="0">
              <a:solidFill>
                <a:schemeClr val="bg1"/>
              </a:solidFill>
            </a:endParaRPr>
          </a:p>
          <a:p>
            <a:r>
              <a:rPr lang="en-US" dirty="0">
                <a:solidFill>
                  <a:srgbClr val="00B0F0"/>
                </a:solidFill>
                <a:hlinkClick r:id="rId2">
                  <a:extLst>
                    <a:ext uri="{A12FA001-AC4F-418D-AE19-62706E023703}">
                      <ahyp:hlinkClr xmlns:ahyp="http://schemas.microsoft.com/office/drawing/2018/hyperlinkcolor" val="tx"/>
                    </a:ext>
                  </a:extLst>
                </a:hlinkClick>
              </a:rPr>
              <a:t>Jan Johnson: jjohnson@pacassoc.com</a:t>
            </a:r>
            <a:r>
              <a:rPr lang="en-US" dirty="0">
                <a:solidFill>
                  <a:srgbClr val="00B0F0"/>
                </a:solidFill>
              </a:rPr>
              <a:t> </a:t>
            </a:r>
          </a:p>
          <a:p>
            <a:r>
              <a:rPr lang="en-US" dirty="0">
                <a:solidFill>
                  <a:srgbClr val="00B0F0"/>
                </a:solidFill>
              </a:rPr>
              <a:t>Beth Pascarella: bpascarella@pacassoc.com</a:t>
            </a:r>
          </a:p>
          <a:p>
            <a:endParaRPr lang="en-US" dirty="0">
              <a:solidFill>
                <a:schemeClr val="bg1"/>
              </a:solidFill>
            </a:endParaRPr>
          </a:p>
          <a:p>
            <a:endParaRPr lang="en-US" dirty="0">
              <a:solidFill>
                <a:schemeClr val="bg1"/>
              </a:solidFill>
            </a:endParaRP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024941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6755AE-81A5-41CA-874F-E3B25174AF38}"/>
              </a:ext>
            </a:extLst>
          </p:cNvPr>
          <p:cNvSpPr>
            <a:spLocks noGrp="1"/>
          </p:cNvSpPr>
          <p:nvPr>
            <p:ph idx="1"/>
          </p:nvPr>
        </p:nvSpPr>
        <p:spPr>
          <a:xfrm>
            <a:off x="2446986" y="1631780"/>
            <a:ext cx="7729728" cy="3614590"/>
          </a:xfrm>
        </p:spPr>
        <p:txBody>
          <a:bodyPr>
            <a:normAutofit fontScale="85000" lnSpcReduction="10000"/>
          </a:bodyPr>
          <a:lstStyle/>
          <a:p>
            <a:r>
              <a:rPr lang="en-US" sz="2600" b="1" dirty="0"/>
              <a:t>Two types of benefits: Supplemental Security Income (SSI) and Social Security Disability Income (SSDI)</a:t>
            </a:r>
          </a:p>
          <a:p>
            <a:pPr lvl="1"/>
            <a:r>
              <a:rPr lang="en-US" sz="2400" i="1" dirty="0"/>
              <a:t>Individuals can receive both at the same time. </a:t>
            </a:r>
          </a:p>
          <a:p>
            <a:pPr marL="228600" lvl="1" indent="0">
              <a:buNone/>
            </a:pPr>
            <a:endParaRPr lang="en-US" sz="1200" i="1" dirty="0"/>
          </a:p>
          <a:p>
            <a:r>
              <a:rPr lang="en-US" sz="2600" b="1" u="sng" dirty="0"/>
              <a:t>Benefits are entirely different; they are two completely different government programs</a:t>
            </a:r>
          </a:p>
          <a:p>
            <a:pPr lvl="1"/>
            <a:r>
              <a:rPr lang="en-US" sz="2400" dirty="0"/>
              <a:t>They respond differently to employment, unearned income resources, living arrangements, etc.</a:t>
            </a:r>
          </a:p>
          <a:p>
            <a:pPr lvl="1"/>
            <a:r>
              <a:rPr lang="en-US" sz="2400" dirty="0"/>
              <a:t>They have different health insurance and different benefit amounts </a:t>
            </a:r>
          </a:p>
          <a:p>
            <a:pPr lvl="1"/>
            <a:r>
              <a:rPr lang="en-US" sz="2400" dirty="0"/>
              <a:t>There are different timelines associated with each</a:t>
            </a:r>
          </a:p>
          <a:p>
            <a:endParaRPr lang="en-US" dirty="0"/>
          </a:p>
        </p:txBody>
      </p:sp>
      <p:pic>
        <p:nvPicPr>
          <p:cNvPr id="5" name="Picture 4" descr="A close up of a sign&#10;&#10;Description automatically generated">
            <a:extLst>
              <a:ext uri="{FF2B5EF4-FFF2-40B4-BE49-F238E27FC236}">
                <a16:creationId xmlns:a16="http://schemas.microsoft.com/office/drawing/2014/main" id="{B3C98F47-0958-466C-AF6F-1A2514FFCC95}"/>
              </a:ext>
            </a:extLst>
          </p:cNvPr>
          <p:cNvPicPr>
            <a:picLocks noChangeAspect="1"/>
          </p:cNvPicPr>
          <p:nvPr/>
        </p:nvPicPr>
        <p:blipFill>
          <a:blip r:embed="rId3"/>
          <a:stretch>
            <a:fillRect/>
          </a:stretch>
        </p:blipFill>
        <p:spPr>
          <a:xfrm>
            <a:off x="448575" y="5740027"/>
            <a:ext cx="3174521" cy="678791"/>
          </a:xfrm>
          <a:prstGeom prst="rect">
            <a:avLst/>
          </a:prstGeom>
        </p:spPr>
      </p:pic>
      <p:pic>
        <p:nvPicPr>
          <p:cNvPr id="6" name="Picture 5">
            <a:extLst>
              <a:ext uri="{FF2B5EF4-FFF2-40B4-BE49-F238E27FC236}">
                <a16:creationId xmlns:a16="http://schemas.microsoft.com/office/drawing/2014/main" id="{5A64ADBC-521C-4FC7-99F0-7BA504130F38}"/>
              </a:ext>
            </a:extLst>
          </p:cNvPr>
          <p:cNvPicPr>
            <a:picLocks noChangeAspect="1"/>
          </p:cNvPicPr>
          <p:nvPr/>
        </p:nvPicPr>
        <p:blipFill>
          <a:blip r:embed="rId4"/>
          <a:stretch>
            <a:fillRect/>
          </a:stretch>
        </p:blipFill>
        <p:spPr>
          <a:xfrm>
            <a:off x="9083440" y="5595947"/>
            <a:ext cx="2752349" cy="966949"/>
          </a:xfrm>
          <a:prstGeom prst="rect">
            <a:avLst/>
          </a:prstGeom>
        </p:spPr>
      </p:pic>
      <p:sp>
        <p:nvSpPr>
          <p:cNvPr id="4" name="TextBox 3">
            <a:extLst>
              <a:ext uri="{FF2B5EF4-FFF2-40B4-BE49-F238E27FC236}">
                <a16:creationId xmlns:a16="http://schemas.microsoft.com/office/drawing/2014/main" id="{A29A7DF9-B4A4-4465-81B1-78415705AB6B}"/>
              </a:ext>
            </a:extLst>
          </p:cNvPr>
          <p:cNvSpPr txBox="1"/>
          <p:nvPr/>
        </p:nvSpPr>
        <p:spPr>
          <a:xfrm>
            <a:off x="-90152" y="842528"/>
            <a:ext cx="12282152" cy="584775"/>
          </a:xfrm>
          <a:prstGeom prst="rect">
            <a:avLst/>
          </a:prstGeom>
          <a:noFill/>
        </p:spPr>
        <p:txBody>
          <a:bodyPr wrap="square" rtlCol="0">
            <a:spAutoFit/>
          </a:bodyPr>
          <a:lstStyle/>
          <a:p>
            <a:pPr algn="ctr"/>
            <a:r>
              <a:rPr lang="en-US" sz="3200" b="1" dirty="0"/>
              <a:t>Quick Overview </a:t>
            </a:r>
          </a:p>
        </p:txBody>
      </p:sp>
    </p:spTree>
    <p:extLst>
      <p:ext uri="{BB962C8B-B14F-4D97-AF65-F5344CB8AC3E}">
        <p14:creationId xmlns:p14="http://schemas.microsoft.com/office/powerpoint/2010/main" val="1417406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746975"/>
            <a:ext cx="12192000" cy="825830"/>
          </a:xfrm>
          <a:noFill/>
          <a:ln>
            <a:noFill/>
          </a:ln>
        </p:spPr>
        <p:txBody>
          <a:bodyPr>
            <a:normAutofit/>
          </a:bodyPr>
          <a:lstStyle/>
          <a:p>
            <a:r>
              <a:rPr lang="en-US" sz="3200" b="1" dirty="0"/>
              <a:t>SSI </a:t>
            </a:r>
            <a:r>
              <a:rPr lang="en-US" sz="3200" b="1" cap="none" dirty="0"/>
              <a:t>vs </a:t>
            </a:r>
            <a:r>
              <a:rPr lang="en-US" sz="3200" b="1" dirty="0"/>
              <a:t>SSDI</a:t>
            </a:r>
          </a:p>
        </p:txBody>
      </p:sp>
      <p:sp>
        <p:nvSpPr>
          <p:cNvPr id="3" name="Content Placeholder 2"/>
          <p:cNvSpPr>
            <a:spLocks noGrp="1"/>
          </p:cNvSpPr>
          <p:nvPr>
            <p:ph idx="1"/>
          </p:nvPr>
        </p:nvSpPr>
        <p:spPr>
          <a:xfrm>
            <a:off x="2898956" y="2190865"/>
            <a:ext cx="3504646" cy="3712880"/>
          </a:xfrm>
        </p:spPr>
        <p:txBody>
          <a:bodyPr>
            <a:normAutofit/>
          </a:bodyPr>
          <a:lstStyle/>
          <a:p>
            <a:pPr marL="0" indent="0">
              <a:buNone/>
            </a:pPr>
            <a:r>
              <a:rPr lang="en-US" sz="2800" u="sng" dirty="0"/>
              <a:t>SSI</a:t>
            </a:r>
          </a:p>
          <a:p>
            <a:r>
              <a:rPr lang="en-US" sz="2800" dirty="0"/>
              <a:t>Need- based and means tested</a:t>
            </a:r>
          </a:p>
          <a:p>
            <a:r>
              <a:rPr lang="en-US" dirty="0">
                <a:solidFill>
                  <a:srgbClr val="0070C0"/>
                </a:solidFill>
              </a:rPr>
              <a:t>*</a:t>
            </a:r>
            <a:r>
              <a:rPr lang="en-US" sz="2800" dirty="0"/>
              <a:t> </a:t>
            </a:r>
            <a:r>
              <a:rPr lang="en-US" sz="2000" dirty="0">
                <a:solidFill>
                  <a:srgbClr val="0070C0"/>
                </a:solidFill>
              </a:rPr>
              <a:t>never/hardly worked</a:t>
            </a:r>
          </a:p>
          <a:p>
            <a:r>
              <a:rPr lang="en-US" sz="2000" dirty="0">
                <a:solidFill>
                  <a:srgbClr val="0070C0"/>
                </a:solidFill>
              </a:rPr>
              <a:t>* have less than $2k in assets</a:t>
            </a:r>
          </a:p>
          <a:p>
            <a:endParaRPr lang="en-US" dirty="0"/>
          </a:p>
        </p:txBody>
      </p:sp>
      <p:sp>
        <p:nvSpPr>
          <p:cNvPr id="4" name="Content Placeholder 2"/>
          <p:cNvSpPr txBox="1">
            <a:spLocks/>
          </p:cNvSpPr>
          <p:nvPr/>
        </p:nvSpPr>
        <p:spPr>
          <a:xfrm>
            <a:off x="6688028" y="2144682"/>
            <a:ext cx="3768436" cy="3712880"/>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r>
              <a:rPr lang="en-US" sz="2400" u="sng" dirty="0"/>
              <a:t>SSDI</a:t>
            </a:r>
          </a:p>
          <a:p>
            <a:r>
              <a:rPr lang="en-US" sz="2400" dirty="0"/>
              <a:t>Based on previous work history</a:t>
            </a:r>
          </a:p>
          <a:p>
            <a:r>
              <a:rPr lang="en-US" dirty="0">
                <a:solidFill>
                  <a:srgbClr val="0070C0"/>
                </a:solidFill>
              </a:rPr>
              <a:t>* the more you worked, the more you get</a:t>
            </a:r>
          </a:p>
          <a:p>
            <a:pPr marL="0" indent="0">
              <a:buNone/>
            </a:pPr>
            <a:r>
              <a:rPr lang="en-US" dirty="0">
                <a:solidFill>
                  <a:srgbClr val="0070C0"/>
                </a:solidFill>
              </a:rPr>
              <a:t>   * No asset limit</a:t>
            </a:r>
          </a:p>
        </p:txBody>
      </p:sp>
      <p:pic>
        <p:nvPicPr>
          <p:cNvPr id="7" name="Picture 6" descr="A close up of a sign&#10;&#10;Description automatically generated">
            <a:extLst>
              <a:ext uri="{FF2B5EF4-FFF2-40B4-BE49-F238E27FC236}">
                <a16:creationId xmlns:a16="http://schemas.microsoft.com/office/drawing/2014/main" id="{6D2825FF-8E17-4336-9FB2-7479CBF9095B}"/>
              </a:ext>
            </a:extLst>
          </p:cNvPr>
          <p:cNvPicPr>
            <a:picLocks noChangeAspect="1"/>
          </p:cNvPicPr>
          <p:nvPr/>
        </p:nvPicPr>
        <p:blipFill>
          <a:blip r:embed="rId2"/>
          <a:stretch>
            <a:fillRect/>
          </a:stretch>
        </p:blipFill>
        <p:spPr>
          <a:xfrm>
            <a:off x="730312" y="5749228"/>
            <a:ext cx="3174521" cy="678791"/>
          </a:xfrm>
          <a:prstGeom prst="rect">
            <a:avLst/>
          </a:prstGeom>
        </p:spPr>
      </p:pic>
      <p:pic>
        <p:nvPicPr>
          <p:cNvPr id="8" name="Picture 7">
            <a:extLst>
              <a:ext uri="{FF2B5EF4-FFF2-40B4-BE49-F238E27FC236}">
                <a16:creationId xmlns:a16="http://schemas.microsoft.com/office/drawing/2014/main" id="{5728E7B1-5E3C-43CB-AAB6-FD01EB91E5DD}"/>
              </a:ext>
            </a:extLst>
          </p:cNvPr>
          <p:cNvPicPr>
            <a:picLocks noChangeAspect="1"/>
          </p:cNvPicPr>
          <p:nvPr/>
        </p:nvPicPr>
        <p:blipFill>
          <a:blip r:embed="rId3"/>
          <a:stretch>
            <a:fillRect/>
          </a:stretch>
        </p:blipFill>
        <p:spPr>
          <a:xfrm>
            <a:off x="8795776" y="5749228"/>
            <a:ext cx="2752349" cy="966949"/>
          </a:xfrm>
          <a:prstGeom prst="rect">
            <a:avLst/>
          </a:prstGeom>
        </p:spPr>
      </p:pic>
      <p:pic>
        <p:nvPicPr>
          <p:cNvPr id="9" name="Picture 8">
            <a:extLst>
              <a:ext uri="{FF2B5EF4-FFF2-40B4-BE49-F238E27FC236}">
                <a16:creationId xmlns:a16="http://schemas.microsoft.com/office/drawing/2014/main" id="{303BB5EA-2C07-4CB1-8F85-744F8A3B01BB}"/>
              </a:ext>
            </a:extLst>
          </p:cNvPr>
          <p:cNvPicPr>
            <a:picLocks noChangeAspect="1"/>
          </p:cNvPicPr>
          <p:nvPr/>
        </p:nvPicPr>
        <p:blipFill>
          <a:blip r:embed="rId3"/>
          <a:stretch>
            <a:fillRect/>
          </a:stretch>
        </p:blipFill>
        <p:spPr>
          <a:xfrm>
            <a:off x="9081470" y="5605148"/>
            <a:ext cx="2752349" cy="966949"/>
          </a:xfrm>
          <a:prstGeom prst="rect">
            <a:avLst/>
          </a:prstGeom>
        </p:spPr>
      </p:pic>
    </p:spTree>
    <p:extLst>
      <p:ext uri="{BB962C8B-B14F-4D97-AF65-F5344CB8AC3E}">
        <p14:creationId xmlns:p14="http://schemas.microsoft.com/office/powerpoint/2010/main" val="1300521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746975"/>
            <a:ext cx="12192000" cy="825830"/>
          </a:xfrm>
          <a:noFill/>
          <a:ln>
            <a:noFill/>
          </a:ln>
        </p:spPr>
        <p:txBody>
          <a:bodyPr>
            <a:normAutofit/>
          </a:bodyPr>
          <a:lstStyle/>
          <a:p>
            <a:r>
              <a:rPr lang="en-US" sz="3200" b="1" dirty="0"/>
              <a:t>SSI </a:t>
            </a:r>
            <a:r>
              <a:rPr lang="en-US" sz="3200" b="1" cap="none" dirty="0"/>
              <a:t>vs </a:t>
            </a:r>
            <a:r>
              <a:rPr lang="en-US" sz="3200" b="1" dirty="0"/>
              <a:t>SSDI</a:t>
            </a:r>
          </a:p>
        </p:txBody>
      </p:sp>
      <p:sp>
        <p:nvSpPr>
          <p:cNvPr id="3" name="Content Placeholder 2"/>
          <p:cNvSpPr>
            <a:spLocks noGrp="1"/>
          </p:cNvSpPr>
          <p:nvPr>
            <p:ph idx="1"/>
          </p:nvPr>
        </p:nvSpPr>
        <p:spPr>
          <a:xfrm>
            <a:off x="2898956" y="2190865"/>
            <a:ext cx="3504646" cy="3712880"/>
          </a:xfrm>
        </p:spPr>
        <p:txBody>
          <a:bodyPr>
            <a:normAutofit/>
          </a:bodyPr>
          <a:lstStyle/>
          <a:p>
            <a:pPr marL="0" indent="0">
              <a:buNone/>
            </a:pPr>
            <a:r>
              <a:rPr lang="en-US" sz="2800" u="sng" dirty="0"/>
              <a:t>SSI</a:t>
            </a:r>
          </a:p>
          <a:p>
            <a:r>
              <a:rPr lang="en-US" sz="2800" dirty="0"/>
              <a:t>Maximum amount for an individual of $914 (2023)</a:t>
            </a:r>
          </a:p>
          <a:p>
            <a:r>
              <a:rPr lang="en-US" sz="1900" dirty="0">
                <a:solidFill>
                  <a:srgbClr val="0070C0"/>
                </a:solidFill>
              </a:rPr>
              <a:t>* if someone is reporting lower, they are probably getting deduction for child support or paying back an overpayment</a:t>
            </a:r>
          </a:p>
          <a:p>
            <a:endParaRPr lang="en-US" dirty="0"/>
          </a:p>
        </p:txBody>
      </p:sp>
      <p:sp>
        <p:nvSpPr>
          <p:cNvPr id="4" name="Content Placeholder 2"/>
          <p:cNvSpPr txBox="1">
            <a:spLocks/>
          </p:cNvSpPr>
          <p:nvPr/>
        </p:nvSpPr>
        <p:spPr>
          <a:xfrm>
            <a:off x="6688028" y="2144682"/>
            <a:ext cx="3768436" cy="3712880"/>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r>
              <a:rPr lang="en-US" sz="2400" u="sng" dirty="0"/>
              <a:t>SSDI</a:t>
            </a:r>
          </a:p>
          <a:p>
            <a:r>
              <a:rPr lang="en-US" sz="2400" dirty="0"/>
              <a:t>Benefit amount varies but higher than $914</a:t>
            </a:r>
          </a:p>
          <a:p>
            <a:r>
              <a:rPr lang="en-US" dirty="0">
                <a:solidFill>
                  <a:srgbClr val="0070C0"/>
                </a:solidFill>
              </a:rPr>
              <a:t>*Individuals with a work history that is minimal and provides less than $914 may become concurrent (receive both).</a:t>
            </a:r>
          </a:p>
          <a:p>
            <a:endParaRPr lang="en-US" dirty="0"/>
          </a:p>
        </p:txBody>
      </p:sp>
      <p:pic>
        <p:nvPicPr>
          <p:cNvPr id="7" name="Picture 6" descr="A close up of a sign&#10;&#10;Description automatically generated">
            <a:extLst>
              <a:ext uri="{FF2B5EF4-FFF2-40B4-BE49-F238E27FC236}">
                <a16:creationId xmlns:a16="http://schemas.microsoft.com/office/drawing/2014/main" id="{6D2825FF-8E17-4336-9FB2-7479CBF9095B}"/>
              </a:ext>
            </a:extLst>
          </p:cNvPr>
          <p:cNvPicPr>
            <a:picLocks noChangeAspect="1"/>
          </p:cNvPicPr>
          <p:nvPr/>
        </p:nvPicPr>
        <p:blipFill>
          <a:blip r:embed="rId2"/>
          <a:stretch>
            <a:fillRect/>
          </a:stretch>
        </p:blipFill>
        <p:spPr>
          <a:xfrm>
            <a:off x="730312" y="5749228"/>
            <a:ext cx="3174521" cy="678791"/>
          </a:xfrm>
          <a:prstGeom prst="rect">
            <a:avLst/>
          </a:prstGeom>
        </p:spPr>
      </p:pic>
      <p:pic>
        <p:nvPicPr>
          <p:cNvPr id="8" name="Picture 7">
            <a:extLst>
              <a:ext uri="{FF2B5EF4-FFF2-40B4-BE49-F238E27FC236}">
                <a16:creationId xmlns:a16="http://schemas.microsoft.com/office/drawing/2014/main" id="{5728E7B1-5E3C-43CB-AAB6-FD01EB91E5DD}"/>
              </a:ext>
            </a:extLst>
          </p:cNvPr>
          <p:cNvPicPr>
            <a:picLocks noChangeAspect="1"/>
          </p:cNvPicPr>
          <p:nvPr/>
        </p:nvPicPr>
        <p:blipFill>
          <a:blip r:embed="rId3"/>
          <a:stretch>
            <a:fillRect/>
          </a:stretch>
        </p:blipFill>
        <p:spPr>
          <a:xfrm>
            <a:off x="8795776" y="5749228"/>
            <a:ext cx="2752349" cy="966949"/>
          </a:xfrm>
          <a:prstGeom prst="rect">
            <a:avLst/>
          </a:prstGeom>
        </p:spPr>
      </p:pic>
      <p:pic>
        <p:nvPicPr>
          <p:cNvPr id="9" name="Picture 8">
            <a:extLst>
              <a:ext uri="{FF2B5EF4-FFF2-40B4-BE49-F238E27FC236}">
                <a16:creationId xmlns:a16="http://schemas.microsoft.com/office/drawing/2014/main" id="{303BB5EA-2C07-4CB1-8F85-744F8A3B01BB}"/>
              </a:ext>
            </a:extLst>
          </p:cNvPr>
          <p:cNvPicPr>
            <a:picLocks noChangeAspect="1"/>
          </p:cNvPicPr>
          <p:nvPr/>
        </p:nvPicPr>
        <p:blipFill>
          <a:blip r:embed="rId3"/>
          <a:stretch>
            <a:fillRect/>
          </a:stretch>
        </p:blipFill>
        <p:spPr>
          <a:xfrm>
            <a:off x="9081470" y="5605148"/>
            <a:ext cx="2752349" cy="966949"/>
          </a:xfrm>
          <a:prstGeom prst="rect">
            <a:avLst/>
          </a:prstGeom>
        </p:spPr>
      </p:pic>
    </p:spTree>
    <p:extLst>
      <p:ext uri="{BB962C8B-B14F-4D97-AF65-F5344CB8AC3E}">
        <p14:creationId xmlns:p14="http://schemas.microsoft.com/office/powerpoint/2010/main" val="2330396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746975"/>
            <a:ext cx="12192000" cy="825830"/>
          </a:xfrm>
          <a:noFill/>
          <a:ln>
            <a:noFill/>
          </a:ln>
        </p:spPr>
        <p:txBody>
          <a:bodyPr>
            <a:normAutofit/>
          </a:bodyPr>
          <a:lstStyle/>
          <a:p>
            <a:r>
              <a:rPr lang="en-US" sz="3200" b="1" dirty="0"/>
              <a:t>SSI </a:t>
            </a:r>
            <a:r>
              <a:rPr lang="en-US" sz="3200" b="1" cap="none" dirty="0"/>
              <a:t>vs </a:t>
            </a:r>
            <a:r>
              <a:rPr lang="en-US" sz="3200" b="1" dirty="0"/>
              <a:t>SSDI</a:t>
            </a:r>
          </a:p>
        </p:txBody>
      </p:sp>
      <p:sp>
        <p:nvSpPr>
          <p:cNvPr id="3" name="Content Placeholder 2"/>
          <p:cNvSpPr>
            <a:spLocks noGrp="1"/>
          </p:cNvSpPr>
          <p:nvPr>
            <p:ph idx="1"/>
          </p:nvPr>
        </p:nvSpPr>
        <p:spPr>
          <a:xfrm>
            <a:off x="2898956" y="2190865"/>
            <a:ext cx="3504646" cy="3712880"/>
          </a:xfrm>
        </p:spPr>
        <p:txBody>
          <a:bodyPr>
            <a:normAutofit/>
          </a:bodyPr>
          <a:lstStyle/>
          <a:p>
            <a:pPr marL="0" indent="0">
              <a:buNone/>
            </a:pPr>
            <a:r>
              <a:rPr lang="en-US" sz="2800" u="sng" dirty="0"/>
              <a:t>SSI</a:t>
            </a:r>
          </a:p>
          <a:p>
            <a:r>
              <a:rPr lang="en-US" sz="2800" dirty="0"/>
              <a:t>Benefit varies depending on unearned income</a:t>
            </a:r>
          </a:p>
          <a:p>
            <a:r>
              <a:rPr lang="en-US" dirty="0">
                <a:solidFill>
                  <a:srgbClr val="0070C0"/>
                </a:solidFill>
              </a:rPr>
              <a:t>* get an inheritance, win the lottery, get a job, the benefits check is cut fast</a:t>
            </a:r>
          </a:p>
          <a:p>
            <a:endParaRPr lang="en-US" dirty="0"/>
          </a:p>
        </p:txBody>
      </p:sp>
      <p:sp>
        <p:nvSpPr>
          <p:cNvPr id="4" name="Content Placeholder 2"/>
          <p:cNvSpPr txBox="1">
            <a:spLocks/>
          </p:cNvSpPr>
          <p:nvPr/>
        </p:nvSpPr>
        <p:spPr>
          <a:xfrm>
            <a:off x="6688028" y="2144682"/>
            <a:ext cx="3768436" cy="3712880"/>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r>
              <a:rPr lang="en-US" sz="2400" u="sng" dirty="0"/>
              <a:t>SSDI</a:t>
            </a:r>
          </a:p>
          <a:p>
            <a:r>
              <a:rPr lang="en-US" sz="2400" dirty="0"/>
              <a:t>Benefit is not impacted by unearned income</a:t>
            </a:r>
          </a:p>
          <a:p>
            <a:r>
              <a:rPr lang="en-US" dirty="0">
                <a:solidFill>
                  <a:srgbClr val="0070C0"/>
                </a:solidFill>
              </a:rPr>
              <a:t>*SSA doesn’t care if you inherit a yacht – you paid into an insurance program and you get to keep your benefits</a:t>
            </a:r>
          </a:p>
          <a:p>
            <a:pPr marL="0" indent="0">
              <a:buNone/>
            </a:pPr>
            <a:endParaRPr lang="en-US" dirty="0"/>
          </a:p>
        </p:txBody>
      </p:sp>
      <p:pic>
        <p:nvPicPr>
          <p:cNvPr id="7" name="Picture 6" descr="A close up of a sign&#10;&#10;Description automatically generated">
            <a:extLst>
              <a:ext uri="{FF2B5EF4-FFF2-40B4-BE49-F238E27FC236}">
                <a16:creationId xmlns:a16="http://schemas.microsoft.com/office/drawing/2014/main" id="{6D2825FF-8E17-4336-9FB2-7479CBF9095B}"/>
              </a:ext>
            </a:extLst>
          </p:cNvPr>
          <p:cNvPicPr>
            <a:picLocks noChangeAspect="1"/>
          </p:cNvPicPr>
          <p:nvPr/>
        </p:nvPicPr>
        <p:blipFill>
          <a:blip r:embed="rId2"/>
          <a:stretch>
            <a:fillRect/>
          </a:stretch>
        </p:blipFill>
        <p:spPr>
          <a:xfrm>
            <a:off x="730312" y="5749228"/>
            <a:ext cx="3174521" cy="678791"/>
          </a:xfrm>
          <a:prstGeom prst="rect">
            <a:avLst/>
          </a:prstGeom>
        </p:spPr>
      </p:pic>
      <p:pic>
        <p:nvPicPr>
          <p:cNvPr id="8" name="Picture 7">
            <a:extLst>
              <a:ext uri="{FF2B5EF4-FFF2-40B4-BE49-F238E27FC236}">
                <a16:creationId xmlns:a16="http://schemas.microsoft.com/office/drawing/2014/main" id="{5728E7B1-5E3C-43CB-AAB6-FD01EB91E5DD}"/>
              </a:ext>
            </a:extLst>
          </p:cNvPr>
          <p:cNvPicPr>
            <a:picLocks noChangeAspect="1"/>
          </p:cNvPicPr>
          <p:nvPr/>
        </p:nvPicPr>
        <p:blipFill>
          <a:blip r:embed="rId3"/>
          <a:stretch>
            <a:fillRect/>
          </a:stretch>
        </p:blipFill>
        <p:spPr>
          <a:xfrm>
            <a:off x="8795776" y="5749228"/>
            <a:ext cx="2752349" cy="966949"/>
          </a:xfrm>
          <a:prstGeom prst="rect">
            <a:avLst/>
          </a:prstGeom>
        </p:spPr>
      </p:pic>
      <p:pic>
        <p:nvPicPr>
          <p:cNvPr id="9" name="Picture 8">
            <a:extLst>
              <a:ext uri="{FF2B5EF4-FFF2-40B4-BE49-F238E27FC236}">
                <a16:creationId xmlns:a16="http://schemas.microsoft.com/office/drawing/2014/main" id="{303BB5EA-2C07-4CB1-8F85-744F8A3B01BB}"/>
              </a:ext>
            </a:extLst>
          </p:cNvPr>
          <p:cNvPicPr>
            <a:picLocks noChangeAspect="1"/>
          </p:cNvPicPr>
          <p:nvPr/>
        </p:nvPicPr>
        <p:blipFill>
          <a:blip r:embed="rId3"/>
          <a:stretch>
            <a:fillRect/>
          </a:stretch>
        </p:blipFill>
        <p:spPr>
          <a:xfrm>
            <a:off x="9081470" y="5605148"/>
            <a:ext cx="2752349" cy="966949"/>
          </a:xfrm>
          <a:prstGeom prst="rect">
            <a:avLst/>
          </a:prstGeom>
        </p:spPr>
      </p:pic>
    </p:spTree>
    <p:extLst>
      <p:ext uri="{BB962C8B-B14F-4D97-AF65-F5344CB8AC3E}">
        <p14:creationId xmlns:p14="http://schemas.microsoft.com/office/powerpoint/2010/main" val="1723044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746975"/>
            <a:ext cx="12192000" cy="825830"/>
          </a:xfrm>
          <a:noFill/>
          <a:ln>
            <a:noFill/>
          </a:ln>
        </p:spPr>
        <p:txBody>
          <a:bodyPr>
            <a:normAutofit/>
          </a:bodyPr>
          <a:lstStyle/>
          <a:p>
            <a:r>
              <a:rPr lang="en-US" sz="3200" b="1" dirty="0"/>
              <a:t>SSI </a:t>
            </a:r>
            <a:r>
              <a:rPr lang="en-US" sz="3200" b="1" cap="none" dirty="0"/>
              <a:t>vs </a:t>
            </a:r>
            <a:r>
              <a:rPr lang="en-US" sz="3200" b="1" dirty="0"/>
              <a:t>SSDI</a:t>
            </a:r>
          </a:p>
        </p:txBody>
      </p:sp>
      <p:sp>
        <p:nvSpPr>
          <p:cNvPr id="3" name="Content Placeholder 2"/>
          <p:cNvSpPr>
            <a:spLocks noGrp="1"/>
          </p:cNvSpPr>
          <p:nvPr>
            <p:ph idx="1"/>
          </p:nvPr>
        </p:nvSpPr>
        <p:spPr>
          <a:xfrm>
            <a:off x="2898956" y="2190865"/>
            <a:ext cx="3504646" cy="3712880"/>
          </a:xfrm>
        </p:spPr>
        <p:txBody>
          <a:bodyPr>
            <a:normAutofit/>
          </a:bodyPr>
          <a:lstStyle/>
          <a:p>
            <a:pPr marL="0" indent="0">
              <a:buNone/>
            </a:pPr>
            <a:r>
              <a:rPr lang="en-US" sz="2800" u="sng" dirty="0"/>
              <a:t>SSI</a:t>
            </a:r>
          </a:p>
          <a:p>
            <a:r>
              <a:rPr lang="en-US" sz="2800" dirty="0"/>
              <a:t>Benefit is cut the moment you go back to work</a:t>
            </a:r>
          </a:p>
          <a:p>
            <a:r>
              <a:rPr lang="en-US" sz="1900" dirty="0">
                <a:solidFill>
                  <a:srgbClr val="0070C0"/>
                </a:solidFill>
              </a:rPr>
              <a:t>*you will lose a $1 in benefits for every $2 you make, and that doesn’t change when your income grows</a:t>
            </a:r>
            <a:endParaRPr lang="en-US" dirty="0"/>
          </a:p>
        </p:txBody>
      </p:sp>
      <p:sp>
        <p:nvSpPr>
          <p:cNvPr id="4" name="Content Placeholder 2"/>
          <p:cNvSpPr txBox="1">
            <a:spLocks/>
          </p:cNvSpPr>
          <p:nvPr/>
        </p:nvSpPr>
        <p:spPr>
          <a:xfrm>
            <a:off x="6688028" y="2144682"/>
            <a:ext cx="3768436" cy="3712880"/>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r>
              <a:rPr lang="en-US" sz="2400" u="sng" dirty="0"/>
              <a:t>SSDI</a:t>
            </a:r>
          </a:p>
          <a:p>
            <a:r>
              <a:rPr lang="en-US" sz="2400" dirty="0"/>
              <a:t>You get a magical year where you can keep all your benefit check and all your earnings</a:t>
            </a:r>
          </a:p>
          <a:p>
            <a:r>
              <a:rPr lang="en-US" dirty="0">
                <a:solidFill>
                  <a:srgbClr val="0070C0"/>
                </a:solidFill>
              </a:rPr>
              <a:t>*this is called a Trial Work Period and a Grace period and there are lots of rules and some exceptions, but we are keeping this basic!</a:t>
            </a:r>
          </a:p>
          <a:p>
            <a:r>
              <a:rPr lang="en-US" sz="2400" dirty="0"/>
              <a:t>There are three favorable years that follow</a:t>
            </a:r>
          </a:p>
          <a:p>
            <a:endParaRPr lang="en-US" dirty="0"/>
          </a:p>
        </p:txBody>
      </p:sp>
      <p:pic>
        <p:nvPicPr>
          <p:cNvPr id="7" name="Picture 6" descr="A close up of a sign&#10;&#10;Description automatically generated">
            <a:extLst>
              <a:ext uri="{FF2B5EF4-FFF2-40B4-BE49-F238E27FC236}">
                <a16:creationId xmlns:a16="http://schemas.microsoft.com/office/drawing/2014/main" id="{6D2825FF-8E17-4336-9FB2-7479CBF9095B}"/>
              </a:ext>
            </a:extLst>
          </p:cNvPr>
          <p:cNvPicPr>
            <a:picLocks noChangeAspect="1"/>
          </p:cNvPicPr>
          <p:nvPr/>
        </p:nvPicPr>
        <p:blipFill>
          <a:blip r:embed="rId2"/>
          <a:stretch>
            <a:fillRect/>
          </a:stretch>
        </p:blipFill>
        <p:spPr>
          <a:xfrm>
            <a:off x="730312" y="5749228"/>
            <a:ext cx="3174521" cy="678791"/>
          </a:xfrm>
          <a:prstGeom prst="rect">
            <a:avLst/>
          </a:prstGeom>
        </p:spPr>
      </p:pic>
      <p:pic>
        <p:nvPicPr>
          <p:cNvPr id="8" name="Picture 7">
            <a:extLst>
              <a:ext uri="{FF2B5EF4-FFF2-40B4-BE49-F238E27FC236}">
                <a16:creationId xmlns:a16="http://schemas.microsoft.com/office/drawing/2014/main" id="{5728E7B1-5E3C-43CB-AAB6-FD01EB91E5DD}"/>
              </a:ext>
            </a:extLst>
          </p:cNvPr>
          <p:cNvPicPr>
            <a:picLocks noChangeAspect="1"/>
          </p:cNvPicPr>
          <p:nvPr/>
        </p:nvPicPr>
        <p:blipFill>
          <a:blip r:embed="rId3"/>
          <a:stretch>
            <a:fillRect/>
          </a:stretch>
        </p:blipFill>
        <p:spPr>
          <a:xfrm>
            <a:off x="8795776" y="5749228"/>
            <a:ext cx="2752349" cy="966949"/>
          </a:xfrm>
          <a:prstGeom prst="rect">
            <a:avLst/>
          </a:prstGeom>
        </p:spPr>
      </p:pic>
      <p:pic>
        <p:nvPicPr>
          <p:cNvPr id="9" name="Picture 8">
            <a:extLst>
              <a:ext uri="{FF2B5EF4-FFF2-40B4-BE49-F238E27FC236}">
                <a16:creationId xmlns:a16="http://schemas.microsoft.com/office/drawing/2014/main" id="{303BB5EA-2C07-4CB1-8F85-744F8A3B01BB}"/>
              </a:ext>
            </a:extLst>
          </p:cNvPr>
          <p:cNvPicPr>
            <a:picLocks noChangeAspect="1"/>
          </p:cNvPicPr>
          <p:nvPr/>
        </p:nvPicPr>
        <p:blipFill>
          <a:blip r:embed="rId3"/>
          <a:stretch>
            <a:fillRect/>
          </a:stretch>
        </p:blipFill>
        <p:spPr>
          <a:xfrm>
            <a:off x="9081470" y="5605148"/>
            <a:ext cx="2752349" cy="966949"/>
          </a:xfrm>
          <a:prstGeom prst="rect">
            <a:avLst/>
          </a:prstGeom>
        </p:spPr>
      </p:pic>
    </p:spTree>
    <p:extLst>
      <p:ext uri="{BB962C8B-B14F-4D97-AF65-F5344CB8AC3E}">
        <p14:creationId xmlns:p14="http://schemas.microsoft.com/office/powerpoint/2010/main" val="487800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746975"/>
            <a:ext cx="12192000" cy="825830"/>
          </a:xfrm>
          <a:noFill/>
          <a:ln>
            <a:noFill/>
          </a:ln>
        </p:spPr>
        <p:txBody>
          <a:bodyPr>
            <a:normAutofit/>
          </a:bodyPr>
          <a:lstStyle/>
          <a:p>
            <a:r>
              <a:rPr lang="en-US" sz="3200" b="1" dirty="0"/>
              <a:t>SSI </a:t>
            </a:r>
            <a:r>
              <a:rPr lang="en-US" sz="3200" b="1" cap="none" dirty="0"/>
              <a:t>vs </a:t>
            </a:r>
            <a:r>
              <a:rPr lang="en-US" sz="3200" b="1" dirty="0"/>
              <a:t>SSDI</a:t>
            </a:r>
          </a:p>
        </p:txBody>
      </p:sp>
      <p:sp>
        <p:nvSpPr>
          <p:cNvPr id="3" name="Content Placeholder 2"/>
          <p:cNvSpPr>
            <a:spLocks noGrp="1"/>
          </p:cNvSpPr>
          <p:nvPr>
            <p:ph idx="1"/>
          </p:nvPr>
        </p:nvSpPr>
        <p:spPr>
          <a:xfrm>
            <a:off x="2898956" y="2190865"/>
            <a:ext cx="3504646" cy="3712880"/>
          </a:xfrm>
        </p:spPr>
        <p:txBody>
          <a:bodyPr>
            <a:normAutofit/>
          </a:bodyPr>
          <a:lstStyle/>
          <a:p>
            <a:pPr marL="0" indent="0">
              <a:buNone/>
            </a:pPr>
            <a:r>
              <a:rPr lang="en-US" sz="2800" u="sng" dirty="0"/>
              <a:t>SSI</a:t>
            </a:r>
          </a:p>
          <a:p>
            <a:r>
              <a:rPr lang="en-US" sz="2800" dirty="0"/>
              <a:t>Medicaid</a:t>
            </a:r>
          </a:p>
          <a:p>
            <a:r>
              <a:rPr lang="en-US" sz="2800" dirty="0"/>
              <a:t>*</a:t>
            </a:r>
            <a:r>
              <a:rPr lang="en-US" sz="1900" dirty="0">
                <a:solidFill>
                  <a:srgbClr val="0070C0"/>
                </a:solidFill>
              </a:rPr>
              <a:t>This is the one area where the SSI people “win” since Medicaid covers more</a:t>
            </a:r>
          </a:p>
          <a:p>
            <a:r>
              <a:rPr lang="en-US" sz="1900" dirty="0">
                <a:solidFill>
                  <a:srgbClr val="0070C0"/>
                </a:solidFill>
              </a:rPr>
              <a:t>*May have to purchase it at low rate at some point, but you don’t lose it by working. (1619b or HWD)</a:t>
            </a:r>
          </a:p>
          <a:p>
            <a:endParaRPr lang="en-US" dirty="0"/>
          </a:p>
        </p:txBody>
      </p:sp>
      <p:sp>
        <p:nvSpPr>
          <p:cNvPr id="4" name="Content Placeholder 2"/>
          <p:cNvSpPr txBox="1">
            <a:spLocks/>
          </p:cNvSpPr>
          <p:nvPr/>
        </p:nvSpPr>
        <p:spPr>
          <a:xfrm>
            <a:off x="6688028" y="2144682"/>
            <a:ext cx="3768436" cy="3712880"/>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r>
              <a:rPr lang="en-US" sz="2400" u="sng" dirty="0"/>
              <a:t>SSDI</a:t>
            </a:r>
          </a:p>
          <a:p>
            <a:r>
              <a:rPr lang="en-US" sz="2400" dirty="0"/>
              <a:t>Medicare</a:t>
            </a:r>
          </a:p>
          <a:p>
            <a:endParaRPr lang="en-US" sz="2400" dirty="0"/>
          </a:p>
          <a:p>
            <a:r>
              <a:rPr lang="en-US" dirty="0">
                <a:solidFill>
                  <a:srgbClr val="0070C0"/>
                </a:solidFill>
              </a:rPr>
              <a:t>*Keep it for 9 years (after trial work period)</a:t>
            </a:r>
          </a:p>
        </p:txBody>
      </p:sp>
      <p:pic>
        <p:nvPicPr>
          <p:cNvPr id="7" name="Picture 6" descr="A close up of a sign&#10;&#10;Description automatically generated">
            <a:extLst>
              <a:ext uri="{FF2B5EF4-FFF2-40B4-BE49-F238E27FC236}">
                <a16:creationId xmlns:a16="http://schemas.microsoft.com/office/drawing/2014/main" id="{6D2825FF-8E17-4336-9FB2-7479CBF9095B}"/>
              </a:ext>
            </a:extLst>
          </p:cNvPr>
          <p:cNvPicPr>
            <a:picLocks noChangeAspect="1"/>
          </p:cNvPicPr>
          <p:nvPr/>
        </p:nvPicPr>
        <p:blipFill>
          <a:blip r:embed="rId2"/>
          <a:stretch>
            <a:fillRect/>
          </a:stretch>
        </p:blipFill>
        <p:spPr>
          <a:xfrm>
            <a:off x="730312" y="5749228"/>
            <a:ext cx="3174521" cy="678791"/>
          </a:xfrm>
          <a:prstGeom prst="rect">
            <a:avLst/>
          </a:prstGeom>
        </p:spPr>
      </p:pic>
      <p:pic>
        <p:nvPicPr>
          <p:cNvPr id="8" name="Picture 7">
            <a:extLst>
              <a:ext uri="{FF2B5EF4-FFF2-40B4-BE49-F238E27FC236}">
                <a16:creationId xmlns:a16="http://schemas.microsoft.com/office/drawing/2014/main" id="{5728E7B1-5E3C-43CB-AAB6-FD01EB91E5DD}"/>
              </a:ext>
            </a:extLst>
          </p:cNvPr>
          <p:cNvPicPr>
            <a:picLocks noChangeAspect="1"/>
          </p:cNvPicPr>
          <p:nvPr/>
        </p:nvPicPr>
        <p:blipFill>
          <a:blip r:embed="rId3"/>
          <a:stretch>
            <a:fillRect/>
          </a:stretch>
        </p:blipFill>
        <p:spPr>
          <a:xfrm>
            <a:off x="8795776" y="5749228"/>
            <a:ext cx="2752349" cy="966949"/>
          </a:xfrm>
          <a:prstGeom prst="rect">
            <a:avLst/>
          </a:prstGeom>
        </p:spPr>
      </p:pic>
      <p:pic>
        <p:nvPicPr>
          <p:cNvPr id="9" name="Picture 8">
            <a:extLst>
              <a:ext uri="{FF2B5EF4-FFF2-40B4-BE49-F238E27FC236}">
                <a16:creationId xmlns:a16="http://schemas.microsoft.com/office/drawing/2014/main" id="{303BB5EA-2C07-4CB1-8F85-744F8A3B01BB}"/>
              </a:ext>
            </a:extLst>
          </p:cNvPr>
          <p:cNvPicPr>
            <a:picLocks noChangeAspect="1"/>
          </p:cNvPicPr>
          <p:nvPr/>
        </p:nvPicPr>
        <p:blipFill>
          <a:blip r:embed="rId3"/>
          <a:stretch>
            <a:fillRect/>
          </a:stretch>
        </p:blipFill>
        <p:spPr>
          <a:xfrm>
            <a:off x="9081470" y="5605148"/>
            <a:ext cx="2752349" cy="966949"/>
          </a:xfrm>
          <a:prstGeom prst="rect">
            <a:avLst/>
          </a:prstGeom>
        </p:spPr>
      </p:pic>
      <p:sp>
        <p:nvSpPr>
          <p:cNvPr id="6" name="Speech Bubble: Rectangle 5">
            <a:extLst>
              <a:ext uri="{FF2B5EF4-FFF2-40B4-BE49-F238E27FC236}">
                <a16:creationId xmlns:a16="http://schemas.microsoft.com/office/drawing/2014/main" id="{72D211FA-AF8E-4DE0-BCD8-4E753C1D8EE3}"/>
              </a:ext>
            </a:extLst>
          </p:cNvPr>
          <p:cNvSpPr/>
          <p:nvPr/>
        </p:nvSpPr>
        <p:spPr>
          <a:xfrm>
            <a:off x="8333117" y="746975"/>
            <a:ext cx="2915727" cy="1760436"/>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good way to tell  whether your customer is receiving SSI or SSDI is to ask about medical benefits. Beware of self reporting – it is a good idea to check.</a:t>
            </a:r>
          </a:p>
        </p:txBody>
      </p:sp>
    </p:spTree>
    <p:extLst>
      <p:ext uri="{BB962C8B-B14F-4D97-AF65-F5344CB8AC3E}">
        <p14:creationId xmlns:p14="http://schemas.microsoft.com/office/powerpoint/2010/main" val="4065722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746975"/>
            <a:ext cx="12192000" cy="825830"/>
          </a:xfrm>
          <a:noFill/>
          <a:ln>
            <a:noFill/>
          </a:ln>
        </p:spPr>
        <p:txBody>
          <a:bodyPr>
            <a:normAutofit/>
          </a:bodyPr>
          <a:lstStyle/>
          <a:p>
            <a:r>
              <a:rPr lang="en-US" sz="3200" b="1" dirty="0"/>
              <a:t>SSI </a:t>
            </a:r>
            <a:r>
              <a:rPr lang="en-US" sz="3200" b="1" cap="none" dirty="0"/>
              <a:t>vs </a:t>
            </a:r>
            <a:r>
              <a:rPr lang="en-US" sz="3200" b="1" dirty="0"/>
              <a:t>SSDI Recap</a:t>
            </a:r>
          </a:p>
        </p:txBody>
      </p:sp>
      <p:sp>
        <p:nvSpPr>
          <p:cNvPr id="3" name="Content Placeholder 2"/>
          <p:cNvSpPr>
            <a:spLocks noGrp="1"/>
          </p:cNvSpPr>
          <p:nvPr>
            <p:ph idx="1"/>
          </p:nvPr>
        </p:nvSpPr>
        <p:spPr>
          <a:xfrm>
            <a:off x="2898956" y="2190865"/>
            <a:ext cx="3504646" cy="3712880"/>
          </a:xfrm>
        </p:spPr>
        <p:txBody>
          <a:bodyPr>
            <a:normAutofit/>
          </a:bodyPr>
          <a:lstStyle/>
          <a:p>
            <a:pPr marL="0" indent="0">
              <a:buNone/>
            </a:pPr>
            <a:r>
              <a:rPr lang="en-US" sz="2800" u="sng" dirty="0"/>
              <a:t>SSI</a:t>
            </a:r>
            <a:endParaRPr lang="en-US" sz="1800" u="sng" dirty="0"/>
          </a:p>
          <a:p>
            <a:r>
              <a:rPr lang="en-US" sz="1800" dirty="0"/>
              <a:t>Need- based and means tested</a:t>
            </a:r>
          </a:p>
          <a:p>
            <a:r>
              <a:rPr lang="en-US" sz="1800" dirty="0"/>
              <a:t>Maximum amount for an individual of $</a:t>
            </a:r>
            <a:r>
              <a:rPr lang="en-US" dirty="0"/>
              <a:t>914</a:t>
            </a:r>
            <a:r>
              <a:rPr lang="en-US" sz="1800" dirty="0"/>
              <a:t> (2023)</a:t>
            </a:r>
          </a:p>
          <a:p>
            <a:r>
              <a:rPr lang="en-US" sz="1800" dirty="0"/>
              <a:t>Benefit varies depending on both earned and unearned income</a:t>
            </a:r>
          </a:p>
          <a:p>
            <a:r>
              <a:rPr lang="en-US" dirty="0"/>
              <a:t>Working impacts benefits immediately and consistently</a:t>
            </a:r>
            <a:endParaRPr lang="en-US" sz="1800" dirty="0"/>
          </a:p>
          <a:p>
            <a:r>
              <a:rPr lang="en-US" sz="1800" dirty="0"/>
              <a:t>Medicaid</a:t>
            </a:r>
          </a:p>
          <a:p>
            <a:endParaRPr lang="en-US" sz="1800" dirty="0"/>
          </a:p>
          <a:p>
            <a:endParaRPr lang="en-US" sz="1800" dirty="0"/>
          </a:p>
          <a:p>
            <a:endParaRPr lang="en-US" sz="1800" dirty="0"/>
          </a:p>
          <a:p>
            <a:endParaRPr lang="en-US" dirty="0"/>
          </a:p>
        </p:txBody>
      </p:sp>
      <p:sp>
        <p:nvSpPr>
          <p:cNvPr id="4" name="Content Placeholder 2"/>
          <p:cNvSpPr txBox="1">
            <a:spLocks/>
          </p:cNvSpPr>
          <p:nvPr/>
        </p:nvSpPr>
        <p:spPr>
          <a:xfrm>
            <a:off x="6688028" y="2144682"/>
            <a:ext cx="3768436" cy="371288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r>
              <a:rPr lang="en-US" sz="2400" u="sng" dirty="0"/>
              <a:t>SSDI</a:t>
            </a:r>
          </a:p>
          <a:p>
            <a:r>
              <a:rPr lang="en-US" sz="1800" dirty="0"/>
              <a:t>Based on previous work history</a:t>
            </a:r>
          </a:p>
          <a:p>
            <a:r>
              <a:rPr lang="en-US" sz="1800" dirty="0"/>
              <a:t>Benefit amount varies but higher than $</a:t>
            </a:r>
            <a:r>
              <a:rPr lang="en-US" dirty="0"/>
              <a:t>914</a:t>
            </a:r>
            <a:endParaRPr lang="en-US" sz="1800" dirty="0"/>
          </a:p>
          <a:p>
            <a:r>
              <a:rPr lang="en-US" sz="1800" dirty="0"/>
              <a:t>Only impacted by employment; unearned income </a:t>
            </a:r>
            <a:r>
              <a:rPr lang="en-US" dirty="0"/>
              <a:t>doesn’t matter</a:t>
            </a:r>
          </a:p>
          <a:p>
            <a:r>
              <a:rPr lang="en-US" sz="1800" dirty="0"/>
              <a:t>Working does not impact the benefits check right away – there is one </a:t>
            </a:r>
            <a:r>
              <a:rPr lang="en-US" dirty="0"/>
              <a:t>magical year and 3 other favorable years that follow</a:t>
            </a:r>
            <a:endParaRPr lang="en-US" sz="1800" dirty="0"/>
          </a:p>
          <a:p>
            <a:r>
              <a:rPr lang="en-US" sz="1800" dirty="0"/>
              <a:t>Medicare</a:t>
            </a:r>
          </a:p>
          <a:p>
            <a:endParaRPr lang="en-US" sz="1800" dirty="0"/>
          </a:p>
          <a:p>
            <a:endParaRPr lang="en-US" sz="1800" dirty="0"/>
          </a:p>
          <a:p>
            <a:endParaRPr lang="en-US" sz="1800" dirty="0"/>
          </a:p>
          <a:p>
            <a:endParaRPr lang="en-US" dirty="0"/>
          </a:p>
        </p:txBody>
      </p:sp>
      <p:pic>
        <p:nvPicPr>
          <p:cNvPr id="7" name="Picture 6" descr="A close up of a sign&#10;&#10;Description automatically generated">
            <a:extLst>
              <a:ext uri="{FF2B5EF4-FFF2-40B4-BE49-F238E27FC236}">
                <a16:creationId xmlns:a16="http://schemas.microsoft.com/office/drawing/2014/main" id="{6D2825FF-8E17-4336-9FB2-7479CBF9095B}"/>
              </a:ext>
            </a:extLst>
          </p:cNvPr>
          <p:cNvPicPr>
            <a:picLocks noChangeAspect="1"/>
          </p:cNvPicPr>
          <p:nvPr/>
        </p:nvPicPr>
        <p:blipFill>
          <a:blip r:embed="rId2"/>
          <a:stretch>
            <a:fillRect/>
          </a:stretch>
        </p:blipFill>
        <p:spPr>
          <a:xfrm>
            <a:off x="730312" y="5749228"/>
            <a:ext cx="3174521" cy="678791"/>
          </a:xfrm>
          <a:prstGeom prst="rect">
            <a:avLst/>
          </a:prstGeom>
        </p:spPr>
      </p:pic>
      <p:pic>
        <p:nvPicPr>
          <p:cNvPr id="8" name="Picture 7">
            <a:extLst>
              <a:ext uri="{FF2B5EF4-FFF2-40B4-BE49-F238E27FC236}">
                <a16:creationId xmlns:a16="http://schemas.microsoft.com/office/drawing/2014/main" id="{5728E7B1-5E3C-43CB-AAB6-FD01EB91E5DD}"/>
              </a:ext>
            </a:extLst>
          </p:cNvPr>
          <p:cNvPicPr>
            <a:picLocks noChangeAspect="1"/>
          </p:cNvPicPr>
          <p:nvPr/>
        </p:nvPicPr>
        <p:blipFill>
          <a:blip r:embed="rId3"/>
          <a:stretch>
            <a:fillRect/>
          </a:stretch>
        </p:blipFill>
        <p:spPr>
          <a:xfrm>
            <a:off x="8795776" y="5749228"/>
            <a:ext cx="2752349" cy="966949"/>
          </a:xfrm>
          <a:prstGeom prst="rect">
            <a:avLst/>
          </a:prstGeom>
        </p:spPr>
      </p:pic>
      <p:pic>
        <p:nvPicPr>
          <p:cNvPr id="9" name="Picture 8">
            <a:extLst>
              <a:ext uri="{FF2B5EF4-FFF2-40B4-BE49-F238E27FC236}">
                <a16:creationId xmlns:a16="http://schemas.microsoft.com/office/drawing/2014/main" id="{303BB5EA-2C07-4CB1-8F85-744F8A3B01BB}"/>
              </a:ext>
            </a:extLst>
          </p:cNvPr>
          <p:cNvPicPr>
            <a:picLocks noChangeAspect="1"/>
          </p:cNvPicPr>
          <p:nvPr/>
        </p:nvPicPr>
        <p:blipFill>
          <a:blip r:embed="rId3"/>
          <a:stretch>
            <a:fillRect/>
          </a:stretch>
        </p:blipFill>
        <p:spPr>
          <a:xfrm>
            <a:off x="9081470" y="5605148"/>
            <a:ext cx="2752349" cy="966949"/>
          </a:xfrm>
          <a:prstGeom prst="rect">
            <a:avLst/>
          </a:prstGeom>
        </p:spPr>
      </p:pic>
    </p:spTree>
    <p:extLst>
      <p:ext uri="{BB962C8B-B14F-4D97-AF65-F5344CB8AC3E}">
        <p14:creationId xmlns:p14="http://schemas.microsoft.com/office/powerpoint/2010/main" val="109727641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1681</TotalTime>
  <Words>1434</Words>
  <Application>Microsoft Office PowerPoint</Application>
  <PresentationFormat>Widescreen</PresentationFormat>
  <Paragraphs>153</Paragraphs>
  <Slides>23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Gill Sans MT</vt:lpstr>
      <vt:lpstr>Parcel</vt:lpstr>
      <vt:lpstr>Working with a disability</vt:lpstr>
      <vt:lpstr>Let’s talk About benefits</vt:lpstr>
      <vt:lpstr>PowerPoint Presentation</vt:lpstr>
      <vt:lpstr>SSI vs SSDI</vt:lpstr>
      <vt:lpstr>SSI vs SSDI</vt:lpstr>
      <vt:lpstr>SSI vs SSDI</vt:lpstr>
      <vt:lpstr>SSI vs SSDI</vt:lpstr>
      <vt:lpstr>SSI vs SSDI</vt:lpstr>
      <vt:lpstr>SSI vs SSDI Recap</vt:lpstr>
      <vt:lpstr>SSI vs SSDI Recap</vt:lpstr>
      <vt:lpstr>SSI – what happens when you return to work</vt:lpstr>
      <vt:lpstr>SSI breakeven point</vt:lpstr>
      <vt:lpstr>SSDI – what happens when you return to work</vt:lpstr>
      <vt:lpstr>IS THIS EVER TRUE?</vt:lpstr>
      <vt:lpstr>ANSWER: RARELY, BUT IT CAN BE TRUE</vt:lpstr>
      <vt:lpstr>IS THIS EVER TRUE?</vt:lpstr>
      <vt:lpstr>ANSWER: No</vt:lpstr>
      <vt:lpstr>Is this ever true?</vt:lpstr>
      <vt:lpstr>Answer: Yes</vt:lpstr>
      <vt:lpstr>Which benefit?</vt:lpstr>
      <vt:lpstr>Your colleague receiving ssdi is now ready to return to work</vt:lpstr>
      <vt:lpstr>Your Niece receiving ssi is now ready to Try work</vt:lpstr>
      <vt:lpstr>What to do to help your customers?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it works</dc:title>
  <dc:creator>Jan Johnson</dc:creator>
  <cp:lastModifiedBy>Jan Johnson</cp:lastModifiedBy>
  <cp:revision>78</cp:revision>
  <cp:lastPrinted>2021-10-07T19:45:32Z</cp:lastPrinted>
  <dcterms:created xsi:type="dcterms:W3CDTF">2020-08-18T19:40:54Z</dcterms:created>
  <dcterms:modified xsi:type="dcterms:W3CDTF">2023-08-09T21:11:51Z</dcterms:modified>
</cp:coreProperties>
</file>