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62" r:id="rId2"/>
    <p:sldId id="268" r:id="rId3"/>
    <p:sldId id="269" r:id="rId4"/>
    <p:sldId id="266" r:id="rId5"/>
    <p:sldId id="265" r:id="rId6"/>
    <p:sldId id="271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A81B7-D666-410E-9971-1458D7ACBC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A1B8DB-73DA-4E32-8D9C-0C383A2D36F7}">
      <dgm:prSet/>
      <dgm:spPr/>
      <dgm:t>
        <a:bodyPr/>
        <a:lstStyle/>
        <a:p>
          <a:r>
            <a:rPr lang="en-US"/>
            <a:t>A traditional day treatment program with classes that operate all day. This model gives those attending one choice only and by contrast, a Clubhouse provides an array of choice and opportunity in work units.</a:t>
          </a:r>
        </a:p>
      </dgm:t>
    </dgm:pt>
    <dgm:pt modelId="{C5DF691F-C308-4888-A79D-06F0AC3FA420}" type="parTrans" cxnId="{149C6AC8-F099-43D9-86E7-63FFD96CE422}">
      <dgm:prSet/>
      <dgm:spPr/>
      <dgm:t>
        <a:bodyPr/>
        <a:lstStyle/>
        <a:p>
          <a:endParaRPr lang="en-US"/>
        </a:p>
      </dgm:t>
    </dgm:pt>
    <dgm:pt modelId="{6B9B0B02-C8FB-4F42-881A-BA4EB886A200}" type="sibTrans" cxnId="{149C6AC8-F099-43D9-86E7-63FFD96CE422}">
      <dgm:prSet/>
      <dgm:spPr/>
      <dgm:t>
        <a:bodyPr/>
        <a:lstStyle/>
        <a:p>
          <a:endParaRPr lang="en-US"/>
        </a:p>
      </dgm:t>
    </dgm:pt>
    <dgm:pt modelId="{AD956EF9-A5C0-4D59-9F5E-040A44593035}">
      <dgm:prSet/>
      <dgm:spPr/>
      <dgm:t>
        <a:bodyPr/>
        <a:lstStyle/>
        <a:p>
          <a:r>
            <a:rPr lang="en-US"/>
            <a:t>A program run by staff in which members are passive participants. By contrast, members run unit meetings and take on leadership roles in all activities</a:t>
          </a:r>
        </a:p>
      </dgm:t>
    </dgm:pt>
    <dgm:pt modelId="{566CBAC3-BC29-4395-8F33-934C745CEBB6}" type="parTrans" cxnId="{25EF5C8B-6936-4300-B5E9-8A94FE612C38}">
      <dgm:prSet/>
      <dgm:spPr/>
      <dgm:t>
        <a:bodyPr/>
        <a:lstStyle/>
        <a:p>
          <a:endParaRPr lang="en-US"/>
        </a:p>
      </dgm:t>
    </dgm:pt>
    <dgm:pt modelId="{089B90A7-C091-45B7-9257-DBBB1320D9C1}" type="sibTrans" cxnId="{25EF5C8B-6936-4300-B5E9-8A94FE612C38}">
      <dgm:prSet/>
      <dgm:spPr/>
      <dgm:t>
        <a:bodyPr/>
        <a:lstStyle/>
        <a:p>
          <a:endParaRPr lang="en-US"/>
        </a:p>
      </dgm:t>
    </dgm:pt>
    <dgm:pt modelId="{8FE38C92-26B4-41F7-9863-23DB3E954D39}">
      <dgm:prSet/>
      <dgm:spPr/>
      <dgm:t>
        <a:bodyPr/>
        <a:lstStyle/>
        <a:p>
          <a:r>
            <a:rPr lang="en-US"/>
            <a:t>A place where there are staff only spaces such as staff offices, bathrooms or other separated spaces. All space is shared.</a:t>
          </a:r>
        </a:p>
      </dgm:t>
    </dgm:pt>
    <dgm:pt modelId="{B5CD68D0-625C-47AF-A58B-BB63EB035C0D}" type="parTrans" cxnId="{31EADE23-3EC6-4430-9B65-32748409C5A9}">
      <dgm:prSet/>
      <dgm:spPr/>
      <dgm:t>
        <a:bodyPr/>
        <a:lstStyle/>
        <a:p>
          <a:endParaRPr lang="en-US"/>
        </a:p>
      </dgm:t>
    </dgm:pt>
    <dgm:pt modelId="{812A88FE-8DE7-411B-9BEE-384479203685}" type="sibTrans" cxnId="{31EADE23-3EC6-4430-9B65-32748409C5A9}">
      <dgm:prSet/>
      <dgm:spPr/>
      <dgm:t>
        <a:bodyPr/>
        <a:lstStyle/>
        <a:p>
          <a:endParaRPr lang="en-US"/>
        </a:p>
      </dgm:t>
    </dgm:pt>
    <dgm:pt modelId="{6633A7A7-FE5A-4F75-94CE-E0454E5BC939}" type="pres">
      <dgm:prSet presAssocID="{DF2A81B7-D666-410E-9971-1458D7ACBC5F}" presName="diagram" presStyleCnt="0">
        <dgm:presLayoutVars>
          <dgm:dir/>
          <dgm:resizeHandles val="exact"/>
        </dgm:presLayoutVars>
      </dgm:prSet>
      <dgm:spPr/>
    </dgm:pt>
    <dgm:pt modelId="{F7E3DBF6-B2B3-4F1F-883F-AACD7463AD1C}" type="pres">
      <dgm:prSet presAssocID="{DEA1B8DB-73DA-4E32-8D9C-0C383A2D36F7}" presName="node" presStyleLbl="node1" presStyleIdx="0" presStyleCnt="3">
        <dgm:presLayoutVars>
          <dgm:bulletEnabled val="1"/>
        </dgm:presLayoutVars>
      </dgm:prSet>
      <dgm:spPr/>
    </dgm:pt>
    <dgm:pt modelId="{5021FC1E-1915-4AE2-B027-1A03A7007B0C}" type="pres">
      <dgm:prSet presAssocID="{6B9B0B02-C8FB-4F42-881A-BA4EB886A200}" presName="sibTrans" presStyleCnt="0"/>
      <dgm:spPr/>
    </dgm:pt>
    <dgm:pt modelId="{A23C78F9-0E50-4923-8E18-29C7DD725A1C}" type="pres">
      <dgm:prSet presAssocID="{AD956EF9-A5C0-4D59-9F5E-040A44593035}" presName="node" presStyleLbl="node1" presStyleIdx="1" presStyleCnt="3">
        <dgm:presLayoutVars>
          <dgm:bulletEnabled val="1"/>
        </dgm:presLayoutVars>
      </dgm:prSet>
      <dgm:spPr/>
    </dgm:pt>
    <dgm:pt modelId="{3A515068-E5FA-477E-B5C7-81038387A0D1}" type="pres">
      <dgm:prSet presAssocID="{089B90A7-C091-45B7-9257-DBBB1320D9C1}" presName="sibTrans" presStyleCnt="0"/>
      <dgm:spPr/>
    </dgm:pt>
    <dgm:pt modelId="{9116B750-52B4-433B-8071-1EC253D66DF4}" type="pres">
      <dgm:prSet presAssocID="{8FE38C92-26B4-41F7-9863-23DB3E954D39}" presName="node" presStyleLbl="node1" presStyleIdx="2" presStyleCnt="3">
        <dgm:presLayoutVars>
          <dgm:bulletEnabled val="1"/>
        </dgm:presLayoutVars>
      </dgm:prSet>
      <dgm:spPr/>
    </dgm:pt>
  </dgm:ptLst>
  <dgm:cxnLst>
    <dgm:cxn modelId="{31EADE23-3EC6-4430-9B65-32748409C5A9}" srcId="{DF2A81B7-D666-410E-9971-1458D7ACBC5F}" destId="{8FE38C92-26B4-41F7-9863-23DB3E954D39}" srcOrd="2" destOrd="0" parTransId="{B5CD68D0-625C-47AF-A58B-BB63EB035C0D}" sibTransId="{812A88FE-8DE7-411B-9BEE-384479203685}"/>
    <dgm:cxn modelId="{2D708D2D-6AE0-4139-9D6C-03FB5543327F}" type="presOf" srcId="{8FE38C92-26B4-41F7-9863-23DB3E954D39}" destId="{9116B750-52B4-433B-8071-1EC253D66DF4}" srcOrd="0" destOrd="0" presId="urn:microsoft.com/office/officeart/2005/8/layout/default"/>
    <dgm:cxn modelId="{D098995D-BE70-4BF2-96B8-ACDCAA799989}" type="presOf" srcId="{DF2A81B7-D666-410E-9971-1458D7ACBC5F}" destId="{6633A7A7-FE5A-4F75-94CE-E0454E5BC939}" srcOrd="0" destOrd="0" presId="urn:microsoft.com/office/officeart/2005/8/layout/default"/>
    <dgm:cxn modelId="{25EF5C8B-6936-4300-B5E9-8A94FE612C38}" srcId="{DF2A81B7-D666-410E-9971-1458D7ACBC5F}" destId="{AD956EF9-A5C0-4D59-9F5E-040A44593035}" srcOrd="1" destOrd="0" parTransId="{566CBAC3-BC29-4395-8F33-934C745CEBB6}" sibTransId="{089B90A7-C091-45B7-9257-DBBB1320D9C1}"/>
    <dgm:cxn modelId="{BF46C8B2-993A-4097-9A68-C24D43D258DA}" type="presOf" srcId="{AD956EF9-A5C0-4D59-9F5E-040A44593035}" destId="{A23C78F9-0E50-4923-8E18-29C7DD725A1C}" srcOrd="0" destOrd="0" presId="urn:microsoft.com/office/officeart/2005/8/layout/default"/>
    <dgm:cxn modelId="{B2897BC5-739F-4907-8F11-1C7905860CB4}" type="presOf" srcId="{DEA1B8DB-73DA-4E32-8D9C-0C383A2D36F7}" destId="{F7E3DBF6-B2B3-4F1F-883F-AACD7463AD1C}" srcOrd="0" destOrd="0" presId="urn:microsoft.com/office/officeart/2005/8/layout/default"/>
    <dgm:cxn modelId="{149C6AC8-F099-43D9-86E7-63FFD96CE422}" srcId="{DF2A81B7-D666-410E-9971-1458D7ACBC5F}" destId="{DEA1B8DB-73DA-4E32-8D9C-0C383A2D36F7}" srcOrd="0" destOrd="0" parTransId="{C5DF691F-C308-4888-A79D-06F0AC3FA420}" sibTransId="{6B9B0B02-C8FB-4F42-881A-BA4EB886A200}"/>
    <dgm:cxn modelId="{EC882255-1BD3-410E-8EA0-67F10135D111}" type="presParOf" srcId="{6633A7A7-FE5A-4F75-94CE-E0454E5BC939}" destId="{F7E3DBF6-B2B3-4F1F-883F-AACD7463AD1C}" srcOrd="0" destOrd="0" presId="urn:microsoft.com/office/officeart/2005/8/layout/default"/>
    <dgm:cxn modelId="{04C73A7B-32E4-4A71-9C94-D4C44C935B7F}" type="presParOf" srcId="{6633A7A7-FE5A-4F75-94CE-E0454E5BC939}" destId="{5021FC1E-1915-4AE2-B027-1A03A7007B0C}" srcOrd="1" destOrd="0" presId="urn:microsoft.com/office/officeart/2005/8/layout/default"/>
    <dgm:cxn modelId="{5F00766B-0CFE-4E04-97D0-304B9F3FDD4E}" type="presParOf" srcId="{6633A7A7-FE5A-4F75-94CE-E0454E5BC939}" destId="{A23C78F9-0E50-4923-8E18-29C7DD725A1C}" srcOrd="2" destOrd="0" presId="urn:microsoft.com/office/officeart/2005/8/layout/default"/>
    <dgm:cxn modelId="{5E2D7537-1DE1-41B5-B739-C7B866191563}" type="presParOf" srcId="{6633A7A7-FE5A-4F75-94CE-E0454E5BC939}" destId="{3A515068-E5FA-477E-B5C7-81038387A0D1}" srcOrd="3" destOrd="0" presId="urn:microsoft.com/office/officeart/2005/8/layout/default"/>
    <dgm:cxn modelId="{5E465C9E-906A-4F48-99C4-1E8BD31D9719}" type="presParOf" srcId="{6633A7A7-FE5A-4F75-94CE-E0454E5BC939}" destId="{9116B750-52B4-433B-8071-1EC253D66DF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8C1ECE-CD5C-4FF7-924D-3359BFD30B9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034786-AA9F-4650-9029-05FFA014816D}">
      <dgm:prSet/>
      <dgm:spPr/>
      <dgm:t>
        <a:bodyPr/>
        <a:lstStyle/>
        <a:p>
          <a:r>
            <a:rPr lang="en-US"/>
            <a:t>Continuity of Care</a:t>
          </a:r>
        </a:p>
      </dgm:t>
    </dgm:pt>
    <dgm:pt modelId="{00C5D9C0-7581-4EA9-8A9C-C18B377DB24C}" type="parTrans" cxnId="{06E4C7E3-5275-4C90-933A-3C81D39CB6B6}">
      <dgm:prSet/>
      <dgm:spPr/>
      <dgm:t>
        <a:bodyPr/>
        <a:lstStyle/>
        <a:p>
          <a:endParaRPr lang="en-US"/>
        </a:p>
      </dgm:t>
    </dgm:pt>
    <dgm:pt modelId="{18D7465B-A76C-420D-8E3C-A381EAA02648}" type="sibTrans" cxnId="{06E4C7E3-5275-4C90-933A-3C81D39CB6B6}">
      <dgm:prSet/>
      <dgm:spPr/>
      <dgm:t>
        <a:bodyPr/>
        <a:lstStyle/>
        <a:p>
          <a:endParaRPr lang="en-US"/>
        </a:p>
      </dgm:t>
    </dgm:pt>
    <dgm:pt modelId="{22ECEEF7-36A5-4AAC-84AB-819060A7F4E8}">
      <dgm:prSet/>
      <dgm:spPr/>
      <dgm:t>
        <a:bodyPr/>
        <a:lstStyle/>
        <a:p>
          <a:r>
            <a:rPr lang="en-US"/>
            <a:t>Enhanced social &amp; occupational supports</a:t>
          </a:r>
        </a:p>
      </dgm:t>
    </dgm:pt>
    <dgm:pt modelId="{A895EBA0-8C7D-460A-A3C0-95111C2385EB}" type="parTrans" cxnId="{66B56BA6-56D6-4795-8C91-F04F9554F249}">
      <dgm:prSet/>
      <dgm:spPr/>
      <dgm:t>
        <a:bodyPr/>
        <a:lstStyle/>
        <a:p>
          <a:endParaRPr lang="en-US"/>
        </a:p>
      </dgm:t>
    </dgm:pt>
    <dgm:pt modelId="{6EBE5F03-0E60-4E35-8E3B-A9BEB608AC59}" type="sibTrans" cxnId="{66B56BA6-56D6-4795-8C91-F04F9554F249}">
      <dgm:prSet/>
      <dgm:spPr/>
      <dgm:t>
        <a:bodyPr/>
        <a:lstStyle/>
        <a:p>
          <a:endParaRPr lang="en-US"/>
        </a:p>
      </dgm:t>
    </dgm:pt>
    <dgm:pt modelId="{507B5996-6781-4D36-9CD0-64E6ACF28180}">
      <dgm:prSet/>
      <dgm:spPr/>
      <dgm:t>
        <a:bodyPr/>
        <a:lstStyle/>
        <a:p>
          <a:r>
            <a:rPr lang="en-US" dirty="0"/>
            <a:t>Recovery &amp; Treatment options</a:t>
          </a:r>
        </a:p>
      </dgm:t>
    </dgm:pt>
    <dgm:pt modelId="{A0E17163-688B-4B01-BBD4-737EDA26424C}" type="parTrans" cxnId="{F3F90518-7DFA-4939-96E0-7439856B89D4}">
      <dgm:prSet/>
      <dgm:spPr/>
      <dgm:t>
        <a:bodyPr/>
        <a:lstStyle/>
        <a:p>
          <a:endParaRPr lang="en-US"/>
        </a:p>
      </dgm:t>
    </dgm:pt>
    <dgm:pt modelId="{80205221-7EA2-46B4-A1CC-DBB785EAAC99}" type="sibTrans" cxnId="{F3F90518-7DFA-4939-96E0-7439856B89D4}">
      <dgm:prSet/>
      <dgm:spPr/>
      <dgm:t>
        <a:bodyPr/>
        <a:lstStyle/>
        <a:p>
          <a:endParaRPr lang="en-US"/>
        </a:p>
      </dgm:t>
    </dgm:pt>
    <dgm:pt modelId="{5C88A047-A09D-4EA5-8BBD-453CA4C6B698}">
      <dgm:prSet/>
      <dgm:spPr/>
      <dgm:t>
        <a:bodyPr/>
        <a:lstStyle/>
        <a:p>
          <a:r>
            <a:rPr lang="en-US"/>
            <a:t>Wrap around care</a:t>
          </a:r>
        </a:p>
      </dgm:t>
    </dgm:pt>
    <dgm:pt modelId="{3CCE8284-07BA-483A-A0E6-FCCE3813C653}" type="parTrans" cxnId="{38569A9E-F4B0-42D7-A525-6C6D11DCB5B6}">
      <dgm:prSet/>
      <dgm:spPr/>
      <dgm:t>
        <a:bodyPr/>
        <a:lstStyle/>
        <a:p>
          <a:endParaRPr lang="en-US"/>
        </a:p>
      </dgm:t>
    </dgm:pt>
    <dgm:pt modelId="{6597CB2A-5FA0-4C9C-828C-F97B280FE762}" type="sibTrans" cxnId="{38569A9E-F4B0-42D7-A525-6C6D11DCB5B6}">
      <dgm:prSet/>
      <dgm:spPr/>
      <dgm:t>
        <a:bodyPr/>
        <a:lstStyle/>
        <a:p>
          <a:endParaRPr lang="en-US"/>
        </a:p>
      </dgm:t>
    </dgm:pt>
    <dgm:pt modelId="{70262F94-127C-4574-A9D4-7CFC2A49A97A}">
      <dgm:prSet/>
      <dgm:spPr/>
      <dgm:t>
        <a:bodyPr/>
        <a:lstStyle/>
        <a:p>
          <a:r>
            <a:rPr lang="en-US"/>
            <a:t>Decreased isolation</a:t>
          </a:r>
        </a:p>
      </dgm:t>
    </dgm:pt>
    <dgm:pt modelId="{E8ECCBE3-B9A7-4708-B642-9B8047E1CC89}" type="parTrans" cxnId="{8CED0C40-2E7A-40E8-8409-05D4A5F2CA3F}">
      <dgm:prSet/>
      <dgm:spPr/>
      <dgm:t>
        <a:bodyPr/>
        <a:lstStyle/>
        <a:p>
          <a:endParaRPr lang="en-US"/>
        </a:p>
      </dgm:t>
    </dgm:pt>
    <dgm:pt modelId="{7E0B9635-BFFD-4B9E-BCE3-3940982DE0F0}" type="sibTrans" cxnId="{8CED0C40-2E7A-40E8-8409-05D4A5F2CA3F}">
      <dgm:prSet/>
      <dgm:spPr/>
      <dgm:t>
        <a:bodyPr/>
        <a:lstStyle/>
        <a:p>
          <a:endParaRPr lang="en-US"/>
        </a:p>
      </dgm:t>
    </dgm:pt>
    <dgm:pt modelId="{1E21A93B-ADA4-4F69-976B-3B4A90836B5A}">
      <dgm:prSet/>
      <dgm:spPr/>
      <dgm:t>
        <a:bodyPr/>
        <a:lstStyle/>
        <a:p>
          <a:r>
            <a:rPr lang="en-US"/>
            <a:t>Increased participation in integrative care</a:t>
          </a:r>
        </a:p>
      </dgm:t>
    </dgm:pt>
    <dgm:pt modelId="{D08022AD-8A5C-42D4-9CD2-96903A711D41}" type="parTrans" cxnId="{F3814D45-3EF4-4FD8-9406-895478956297}">
      <dgm:prSet/>
      <dgm:spPr/>
      <dgm:t>
        <a:bodyPr/>
        <a:lstStyle/>
        <a:p>
          <a:endParaRPr lang="en-US"/>
        </a:p>
      </dgm:t>
    </dgm:pt>
    <dgm:pt modelId="{3681C162-777E-4625-AA2D-09CAC2EDB6F0}" type="sibTrans" cxnId="{F3814D45-3EF4-4FD8-9406-895478956297}">
      <dgm:prSet/>
      <dgm:spPr/>
      <dgm:t>
        <a:bodyPr/>
        <a:lstStyle/>
        <a:p>
          <a:endParaRPr lang="en-US"/>
        </a:p>
      </dgm:t>
    </dgm:pt>
    <dgm:pt modelId="{66146105-B251-4AFC-AA46-2EAC45A1A1AC}" type="pres">
      <dgm:prSet presAssocID="{798C1ECE-CD5C-4FF7-924D-3359BFD30B99}" presName="diagram" presStyleCnt="0">
        <dgm:presLayoutVars>
          <dgm:dir/>
          <dgm:resizeHandles val="exact"/>
        </dgm:presLayoutVars>
      </dgm:prSet>
      <dgm:spPr/>
    </dgm:pt>
    <dgm:pt modelId="{57781AF2-131D-4B42-830B-9A8F7DDB0739}" type="pres">
      <dgm:prSet presAssocID="{AE034786-AA9F-4650-9029-05FFA014816D}" presName="arrow" presStyleLbl="node1" presStyleIdx="0" presStyleCnt="6">
        <dgm:presLayoutVars>
          <dgm:bulletEnabled val="1"/>
        </dgm:presLayoutVars>
      </dgm:prSet>
      <dgm:spPr/>
    </dgm:pt>
    <dgm:pt modelId="{35E4B515-2211-46CA-BC62-5232B5C7A019}" type="pres">
      <dgm:prSet presAssocID="{22ECEEF7-36A5-4AAC-84AB-819060A7F4E8}" presName="arrow" presStyleLbl="node1" presStyleIdx="1" presStyleCnt="6">
        <dgm:presLayoutVars>
          <dgm:bulletEnabled val="1"/>
        </dgm:presLayoutVars>
      </dgm:prSet>
      <dgm:spPr/>
    </dgm:pt>
    <dgm:pt modelId="{58C79266-AED2-46DD-9FD6-3F2CD428871F}" type="pres">
      <dgm:prSet presAssocID="{507B5996-6781-4D36-9CD0-64E6ACF28180}" presName="arrow" presStyleLbl="node1" presStyleIdx="2" presStyleCnt="6">
        <dgm:presLayoutVars>
          <dgm:bulletEnabled val="1"/>
        </dgm:presLayoutVars>
      </dgm:prSet>
      <dgm:spPr/>
    </dgm:pt>
    <dgm:pt modelId="{9B3C377F-E5B1-4975-BC6D-94D913C7F1C9}" type="pres">
      <dgm:prSet presAssocID="{5C88A047-A09D-4EA5-8BBD-453CA4C6B698}" presName="arrow" presStyleLbl="node1" presStyleIdx="3" presStyleCnt="6">
        <dgm:presLayoutVars>
          <dgm:bulletEnabled val="1"/>
        </dgm:presLayoutVars>
      </dgm:prSet>
      <dgm:spPr/>
    </dgm:pt>
    <dgm:pt modelId="{423800C1-378F-4C15-B8CD-41A820A0C1D6}" type="pres">
      <dgm:prSet presAssocID="{70262F94-127C-4574-A9D4-7CFC2A49A97A}" presName="arrow" presStyleLbl="node1" presStyleIdx="4" presStyleCnt="6">
        <dgm:presLayoutVars>
          <dgm:bulletEnabled val="1"/>
        </dgm:presLayoutVars>
      </dgm:prSet>
      <dgm:spPr/>
    </dgm:pt>
    <dgm:pt modelId="{E77A126E-DD3F-44A4-99D7-70152C9DE277}" type="pres">
      <dgm:prSet presAssocID="{1E21A93B-ADA4-4F69-976B-3B4A90836B5A}" presName="arrow" presStyleLbl="node1" presStyleIdx="5" presStyleCnt="6">
        <dgm:presLayoutVars>
          <dgm:bulletEnabled val="1"/>
        </dgm:presLayoutVars>
      </dgm:prSet>
      <dgm:spPr/>
    </dgm:pt>
  </dgm:ptLst>
  <dgm:cxnLst>
    <dgm:cxn modelId="{25ED720A-874F-4A54-B792-F5B27DE88AEC}" type="presOf" srcId="{70262F94-127C-4574-A9D4-7CFC2A49A97A}" destId="{423800C1-378F-4C15-B8CD-41A820A0C1D6}" srcOrd="0" destOrd="0" presId="urn:microsoft.com/office/officeart/2005/8/layout/arrow5"/>
    <dgm:cxn modelId="{4A47F514-AA10-4275-818B-5F4566E85BDC}" type="presOf" srcId="{1E21A93B-ADA4-4F69-976B-3B4A90836B5A}" destId="{E77A126E-DD3F-44A4-99D7-70152C9DE277}" srcOrd="0" destOrd="0" presId="urn:microsoft.com/office/officeart/2005/8/layout/arrow5"/>
    <dgm:cxn modelId="{F3F90518-7DFA-4939-96E0-7439856B89D4}" srcId="{798C1ECE-CD5C-4FF7-924D-3359BFD30B99}" destId="{507B5996-6781-4D36-9CD0-64E6ACF28180}" srcOrd="2" destOrd="0" parTransId="{A0E17163-688B-4B01-BBD4-737EDA26424C}" sibTransId="{80205221-7EA2-46B4-A1CC-DBB785EAAC99}"/>
    <dgm:cxn modelId="{182EA22B-E597-48B2-9698-38BBE7FCFF4F}" type="presOf" srcId="{5C88A047-A09D-4EA5-8BBD-453CA4C6B698}" destId="{9B3C377F-E5B1-4975-BC6D-94D913C7F1C9}" srcOrd="0" destOrd="0" presId="urn:microsoft.com/office/officeart/2005/8/layout/arrow5"/>
    <dgm:cxn modelId="{8CED0C40-2E7A-40E8-8409-05D4A5F2CA3F}" srcId="{798C1ECE-CD5C-4FF7-924D-3359BFD30B99}" destId="{70262F94-127C-4574-A9D4-7CFC2A49A97A}" srcOrd="4" destOrd="0" parTransId="{E8ECCBE3-B9A7-4708-B642-9B8047E1CC89}" sibTransId="{7E0B9635-BFFD-4B9E-BCE3-3940982DE0F0}"/>
    <dgm:cxn modelId="{F06E4743-B793-482F-A103-920139599A0C}" type="presOf" srcId="{507B5996-6781-4D36-9CD0-64E6ACF28180}" destId="{58C79266-AED2-46DD-9FD6-3F2CD428871F}" srcOrd="0" destOrd="0" presId="urn:microsoft.com/office/officeart/2005/8/layout/arrow5"/>
    <dgm:cxn modelId="{F3814D45-3EF4-4FD8-9406-895478956297}" srcId="{798C1ECE-CD5C-4FF7-924D-3359BFD30B99}" destId="{1E21A93B-ADA4-4F69-976B-3B4A90836B5A}" srcOrd="5" destOrd="0" parTransId="{D08022AD-8A5C-42D4-9CD2-96903A711D41}" sibTransId="{3681C162-777E-4625-AA2D-09CAC2EDB6F0}"/>
    <dgm:cxn modelId="{3BFA7F59-0761-4641-976D-D9E479BE1036}" type="presOf" srcId="{798C1ECE-CD5C-4FF7-924D-3359BFD30B99}" destId="{66146105-B251-4AFC-AA46-2EAC45A1A1AC}" srcOrd="0" destOrd="0" presId="urn:microsoft.com/office/officeart/2005/8/layout/arrow5"/>
    <dgm:cxn modelId="{482F7B86-8B9D-4F3E-8D3A-FD25C9544D4C}" type="presOf" srcId="{22ECEEF7-36A5-4AAC-84AB-819060A7F4E8}" destId="{35E4B515-2211-46CA-BC62-5232B5C7A019}" srcOrd="0" destOrd="0" presId="urn:microsoft.com/office/officeart/2005/8/layout/arrow5"/>
    <dgm:cxn modelId="{38569A9E-F4B0-42D7-A525-6C6D11DCB5B6}" srcId="{798C1ECE-CD5C-4FF7-924D-3359BFD30B99}" destId="{5C88A047-A09D-4EA5-8BBD-453CA4C6B698}" srcOrd="3" destOrd="0" parTransId="{3CCE8284-07BA-483A-A0E6-FCCE3813C653}" sibTransId="{6597CB2A-5FA0-4C9C-828C-F97B280FE762}"/>
    <dgm:cxn modelId="{66B56BA6-56D6-4795-8C91-F04F9554F249}" srcId="{798C1ECE-CD5C-4FF7-924D-3359BFD30B99}" destId="{22ECEEF7-36A5-4AAC-84AB-819060A7F4E8}" srcOrd="1" destOrd="0" parTransId="{A895EBA0-8C7D-460A-A3C0-95111C2385EB}" sibTransId="{6EBE5F03-0E60-4E35-8E3B-A9BEB608AC59}"/>
    <dgm:cxn modelId="{201128C9-090F-453F-A485-ED28B38934B2}" type="presOf" srcId="{AE034786-AA9F-4650-9029-05FFA014816D}" destId="{57781AF2-131D-4B42-830B-9A8F7DDB0739}" srcOrd="0" destOrd="0" presId="urn:microsoft.com/office/officeart/2005/8/layout/arrow5"/>
    <dgm:cxn modelId="{06E4C7E3-5275-4C90-933A-3C81D39CB6B6}" srcId="{798C1ECE-CD5C-4FF7-924D-3359BFD30B99}" destId="{AE034786-AA9F-4650-9029-05FFA014816D}" srcOrd="0" destOrd="0" parTransId="{00C5D9C0-7581-4EA9-8A9C-C18B377DB24C}" sibTransId="{18D7465B-A76C-420D-8E3C-A381EAA02648}"/>
    <dgm:cxn modelId="{75EE3D96-51DA-47C1-87B1-3E09511DF883}" type="presParOf" srcId="{66146105-B251-4AFC-AA46-2EAC45A1A1AC}" destId="{57781AF2-131D-4B42-830B-9A8F7DDB0739}" srcOrd="0" destOrd="0" presId="urn:microsoft.com/office/officeart/2005/8/layout/arrow5"/>
    <dgm:cxn modelId="{FAD914BD-112F-4DA6-9ADD-BE80636BFA6B}" type="presParOf" srcId="{66146105-B251-4AFC-AA46-2EAC45A1A1AC}" destId="{35E4B515-2211-46CA-BC62-5232B5C7A019}" srcOrd="1" destOrd="0" presId="urn:microsoft.com/office/officeart/2005/8/layout/arrow5"/>
    <dgm:cxn modelId="{205C271C-19F8-41AB-BB3F-799D061FBD01}" type="presParOf" srcId="{66146105-B251-4AFC-AA46-2EAC45A1A1AC}" destId="{58C79266-AED2-46DD-9FD6-3F2CD428871F}" srcOrd="2" destOrd="0" presId="urn:microsoft.com/office/officeart/2005/8/layout/arrow5"/>
    <dgm:cxn modelId="{E4A414C8-B8D3-46DF-83C5-0D87C225D327}" type="presParOf" srcId="{66146105-B251-4AFC-AA46-2EAC45A1A1AC}" destId="{9B3C377F-E5B1-4975-BC6D-94D913C7F1C9}" srcOrd="3" destOrd="0" presId="urn:microsoft.com/office/officeart/2005/8/layout/arrow5"/>
    <dgm:cxn modelId="{97D38032-AA87-4C03-BEBF-B6D0EA0F11AC}" type="presParOf" srcId="{66146105-B251-4AFC-AA46-2EAC45A1A1AC}" destId="{423800C1-378F-4C15-B8CD-41A820A0C1D6}" srcOrd="4" destOrd="0" presId="urn:microsoft.com/office/officeart/2005/8/layout/arrow5"/>
    <dgm:cxn modelId="{146560DE-D9CE-49A5-90FA-67AC7312925F}" type="presParOf" srcId="{66146105-B251-4AFC-AA46-2EAC45A1A1AC}" destId="{E77A126E-DD3F-44A4-99D7-70152C9DE277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6B7CAC-407E-489A-A824-0CBCFF5CC99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1EB4BE5-493B-4E12-9B48-05BCB5FD009F}">
      <dgm:prSet/>
      <dgm:spPr/>
      <dgm:t>
        <a:bodyPr/>
        <a:lstStyle/>
        <a:p>
          <a:r>
            <a:rPr lang="en-US" b="1" i="1"/>
            <a:t>Holistic</a:t>
          </a:r>
          <a:r>
            <a:rPr lang="en-US"/>
            <a:t> – offering members opportunities for socialization, friendship, employment and education.  As well as assistance in accessing, acquiring and keeping affordable and dignified housing, medical and psychiatric services.  All through a single caring and safe environment.</a:t>
          </a:r>
        </a:p>
      </dgm:t>
    </dgm:pt>
    <dgm:pt modelId="{04912DF7-B90A-4AC1-B8F8-9B7227F3E23A}" type="parTrans" cxnId="{9947AC61-2FB2-4E33-A33C-89AE4F520E29}">
      <dgm:prSet/>
      <dgm:spPr/>
      <dgm:t>
        <a:bodyPr/>
        <a:lstStyle/>
        <a:p>
          <a:endParaRPr lang="en-US"/>
        </a:p>
      </dgm:t>
    </dgm:pt>
    <dgm:pt modelId="{FC471E7F-C921-4D67-A20A-EAC583083E37}" type="sibTrans" cxnId="{9947AC61-2FB2-4E33-A33C-89AE4F520E29}">
      <dgm:prSet/>
      <dgm:spPr/>
      <dgm:t>
        <a:bodyPr/>
        <a:lstStyle/>
        <a:p>
          <a:endParaRPr lang="en-US"/>
        </a:p>
      </dgm:t>
    </dgm:pt>
    <dgm:pt modelId="{7749B668-D9B3-463C-9D35-470436310B05}">
      <dgm:prSet/>
      <dgm:spPr/>
      <dgm:t>
        <a:bodyPr/>
        <a:lstStyle/>
        <a:p>
          <a:r>
            <a:rPr lang="en-US" b="1" i="1"/>
            <a:t>Inclusive</a:t>
          </a:r>
          <a:r>
            <a:rPr lang="en-US" i="1"/>
            <a:t> </a:t>
          </a:r>
          <a:r>
            <a:rPr lang="en-US"/>
            <a:t>– allowing members to meet and follow the example of others </a:t>
          </a:r>
        </a:p>
      </dgm:t>
    </dgm:pt>
    <dgm:pt modelId="{E7BE32D9-B4D9-41C4-9442-579A9762C62E}" type="parTrans" cxnId="{C4A9F091-2CB3-4176-9865-A8E0FF2319AF}">
      <dgm:prSet/>
      <dgm:spPr/>
      <dgm:t>
        <a:bodyPr/>
        <a:lstStyle/>
        <a:p>
          <a:endParaRPr lang="en-US"/>
        </a:p>
      </dgm:t>
    </dgm:pt>
    <dgm:pt modelId="{8F55D786-DEF0-40D2-85BD-5F8E6357E07B}" type="sibTrans" cxnId="{C4A9F091-2CB3-4176-9865-A8E0FF2319AF}">
      <dgm:prSet/>
      <dgm:spPr/>
      <dgm:t>
        <a:bodyPr/>
        <a:lstStyle/>
        <a:p>
          <a:endParaRPr lang="en-US"/>
        </a:p>
      </dgm:t>
    </dgm:pt>
    <dgm:pt modelId="{F731F344-39F1-4E44-B4F3-194ECAE48ABD}">
      <dgm:prSet/>
      <dgm:spPr/>
      <dgm:t>
        <a:bodyPr/>
        <a:lstStyle/>
        <a:p>
          <a:r>
            <a:rPr lang="en-US" b="1" i="1"/>
            <a:t>Sustaining</a:t>
          </a:r>
          <a:r>
            <a:rPr lang="en-US"/>
            <a:t> – Creating a safe and stable environment to provide a foundation for growth and achievement allowing members to reach their goals over the course of their life and be productive members of society</a:t>
          </a:r>
        </a:p>
      </dgm:t>
    </dgm:pt>
    <dgm:pt modelId="{EAF9C4FB-8684-4CDA-AF38-77B90BD019C2}" type="parTrans" cxnId="{DE0AEE3E-7CBE-4406-91D6-D02292ED2D93}">
      <dgm:prSet/>
      <dgm:spPr/>
      <dgm:t>
        <a:bodyPr/>
        <a:lstStyle/>
        <a:p>
          <a:endParaRPr lang="en-US"/>
        </a:p>
      </dgm:t>
    </dgm:pt>
    <dgm:pt modelId="{AD1D8099-4078-4A7D-9D6F-01ADF81112A8}" type="sibTrans" cxnId="{DE0AEE3E-7CBE-4406-91D6-D02292ED2D93}">
      <dgm:prSet/>
      <dgm:spPr/>
      <dgm:t>
        <a:bodyPr/>
        <a:lstStyle/>
        <a:p>
          <a:endParaRPr lang="en-US"/>
        </a:p>
      </dgm:t>
    </dgm:pt>
    <dgm:pt modelId="{8A6D98AF-1942-4FC4-93C4-863198D51655}">
      <dgm:prSet/>
      <dgm:spPr/>
      <dgm:t>
        <a:bodyPr/>
        <a:lstStyle/>
        <a:p>
          <a:r>
            <a:rPr lang="en-US" b="1" i="1"/>
            <a:t>Responsive</a:t>
          </a:r>
          <a:r>
            <a:rPr lang="en-US"/>
            <a:t> – dedicated to continuous improvement based on direct feedback from members.</a:t>
          </a:r>
        </a:p>
      </dgm:t>
    </dgm:pt>
    <dgm:pt modelId="{863C0EB1-23D3-4BC8-8B2C-14E833037366}" type="parTrans" cxnId="{DEFDA59A-743C-4BCA-913A-6EC67B3D554F}">
      <dgm:prSet/>
      <dgm:spPr/>
      <dgm:t>
        <a:bodyPr/>
        <a:lstStyle/>
        <a:p>
          <a:endParaRPr lang="en-US"/>
        </a:p>
      </dgm:t>
    </dgm:pt>
    <dgm:pt modelId="{D1042022-0994-4F60-9545-5EA4DDF2E9B2}" type="sibTrans" cxnId="{DEFDA59A-743C-4BCA-913A-6EC67B3D554F}">
      <dgm:prSet/>
      <dgm:spPr/>
      <dgm:t>
        <a:bodyPr/>
        <a:lstStyle/>
        <a:p>
          <a:endParaRPr lang="en-US"/>
        </a:p>
      </dgm:t>
    </dgm:pt>
    <dgm:pt modelId="{0132B893-A733-4C8D-A5BD-267EC26F4032}">
      <dgm:prSet/>
      <dgm:spPr/>
      <dgm:t>
        <a:bodyPr/>
        <a:lstStyle/>
        <a:p>
          <a:r>
            <a:rPr lang="en-US" b="1" i="1"/>
            <a:t>Cost-Effective</a:t>
          </a:r>
          <a:r>
            <a:rPr lang="en-US"/>
            <a:t> – providing members, families and communities significantly more value for money than other approaches.</a:t>
          </a:r>
        </a:p>
      </dgm:t>
    </dgm:pt>
    <dgm:pt modelId="{E9214EBF-218C-4B38-A511-E1F5A3972E4A}" type="parTrans" cxnId="{DEED35CB-79A3-4D80-9F05-90B68A94B7E3}">
      <dgm:prSet/>
      <dgm:spPr/>
      <dgm:t>
        <a:bodyPr/>
        <a:lstStyle/>
        <a:p>
          <a:endParaRPr lang="en-US"/>
        </a:p>
      </dgm:t>
    </dgm:pt>
    <dgm:pt modelId="{042547E1-6689-40E5-99EC-BBC4E945348D}" type="sibTrans" cxnId="{DEED35CB-79A3-4D80-9F05-90B68A94B7E3}">
      <dgm:prSet/>
      <dgm:spPr/>
      <dgm:t>
        <a:bodyPr/>
        <a:lstStyle/>
        <a:p>
          <a:endParaRPr lang="en-US"/>
        </a:p>
      </dgm:t>
    </dgm:pt>
    <dgm:pt modelId="{11D80C3A-CB0A-479A-825E-1DCB888A6618}" type="pres">
      <dgm:prSet presAssocID="{0F6B7CAC-407E-489A-A824-0CBCFF5CC995}" presName="outerComposite" presStyleCnt="0">
        <dgm:presLayoutVars>
          <dgm:chMax val="5"/>
          <dgm:dir/>
          <dgm:resizeHandles val="exact"/>
        </dgm:presLayoutVars>
      </dgm:prSet>
      <dgm:spPr/>
    </dgm:pt>
    <dgm:pt modelId="{7E35DA93-4B0F-4AF4-8346-F3703292326A}" type="pres">
      <dgm:prSet presAssocID="{0F6B7CAC-407E-489A-A824-0CBCFF5CC995}" presName="dummyMaxCanvas" presStyleCnt="0">
        <dgm:presLayoutVars/>
      </dgm:prSet>
      <dgm:spPr/>
    </dgm:pt>
    <dgm:pt modelId="{43B36179-8D14-42B9-BE89-824A21B09014}" type="pres">
      <dgm:prSet presAssocID="{0F6B7CAC-407E-489A-A824-0CBCFF5CC995}" presName="FiveNodes_1" presStyleLbl="node1" presStyleIdx="0" presStyleCnt="5">
        <dgm:presLayoutVars>
          <dgm:bulletEnabled val="1"/>
        </dgm:presLayoutVars>
      </dgm:prSet>
      <dgm:spPr/>
    </dgm:pt>
    <dgm:pt modelId="{489827B9-E77E-4D71-ACC4-00C30295E64A}" type="pres">
      <dgm:prSet presAssocID="{0F6B7CAC-407E-489A-A824-0CBCFF5CC995}" presName="FiveNodes_2" presStyleLbl="node1" presStyleIdx="1" presStyleCnt="5">
        <dgm:presLayoutVars>
          <dgm:bulletEnabled val="1"/>
        </dgm:presLayoutVars>
      </dgm:prSet>
      <dgm:spPr/>
    </dgm:pt>
    <dgm:pt modelId="{40283F3C-C2BD-4959-9601-517AF6EF6584}" type="pres">
      <dgm:prSet presAssocID="{0F6B7CAC-407E-489A-A824-0CBCFF5CC995}" presName="FiveNodes_3" presStyleLbl="node1" presStyleIdx="2" presStyleCnt="5">
        <dgm:presLayoutVars>
          <dgm:bulletEnabled val="1"/>
        </dgm:presLayoutVars>
      </dgm:prSet>
      <dgm:spPr/>
    </dgm:pt>
    <dgm:pt modelId="{8FAB2216-F3CA-4B07-B8F9-79CA78B097FE}" type="pres">
      <dgm:prSet presAssocID="{0F6B7CAC-407E-489A-A824-0CBCFF5CC995}" presName="FiveNodes_4" presStyleLbl="node1" presStyleIdx="3" presStyleCnt="5">
        <dgm:presLayoutVars>
          <dgm:bulletEnabled val="1"/>
        </dgm:presLayoutVars>
      </dgm:prSet>
      <dgm:spPr/>
    </dgm:pt>
    <dgm:pt modelId="{C6B8CC1E-D82A-47EF-BC5F-899ECA3FDFB3}" type="pres">
      <dgm:prSet presAssocID="{0F6B7CAC-407E-489A-A824-0CBCFF5CC995}" presName="FiveNodes_5" presStyleLbl="node1" presStyleIdx="4" presStyleCnt="5">
        <dgm:presLayoutVars>
          <dgm:bulletEnabled val="1"/>
        </dgm:presLayoutVars>
      </dgm:prSet>
      <dgm:spPr/>
    </dgm:pt>
    <dgm:pt modelId="{FDB1DFCE-350D-42DF-9561-E645E51A2B90}" type="pres">
      <dgm:prSet presAssocID="{0F6B7CAC-407E-489A-A824-0CBCFF5CC995}" presName="FiveConn_1-2" presStyleLbl="fgAccFollowNode1" presStyleIdx="0" presStyleCnt="4">
        <dgm:presLayoutVars>
          <dgm:bulletEnabled val="1"/>
        </dgm:presLayoutVars>
      </dgm:prSet>
      <dgm:spPr/>
    </dgm:pt>
    <dgm:pt modelId="{C16694FE-BE51-4934-A262-B9AC6054F801}" type="pres">
      <dgm:prSet presAssocID="{0F6B7CAC-407E-489A-A824-0CBCFF5CC995}" presName="FiveConn_2-3" presStyleLbl="fgAccFollowNode1" presStyleIdx="1" presStyleCnt="4">
        <dgm:presLayoutVars>
          <dgm:bulletEnabled val="1"/>
        </dgm:presLayoutVars>
      </dgm:prSet>
      <dgm:spPr/>
    </dgm:pt>
    <dgm:pt modelId="{5F391CE9-C55C-45FE-AE17-4DE4FE2E2CDD}" type="pres">
      <dgm:prSet presAssocID="{0F6B7CAC-407E-489A-A824-0CBCFF5CC995}" presName="FiveConn_3-4" presStyleLbl="fgAccFollowNode1" presStyleIdx="2" presStyleCnt="4">
        <dgm:presLayoutVars>
          <dgm:bulletEnabled val="1"/>
        </dgm:presLayoutVars>
      </dgm:prSet>
      <dgm:spPr/>
    </dgm:pt>
    <dgm:pt modelId="{5096EA56-C061-42C9-A0B7-35404B81504B}" type="pres">
      <dgm:prSet presAssocID="{0F6B7CAC-407E-489A-A824-0CBCFF5CC995}" presName="FiveConn_4-5" presStyleLbl="fgAccFollowNode1" presStyleIdx="3" presStyleCnt="4">
        <dgm:presLayoutVars>
          <dgm:bulletEnabled val="1"/>
        </dgm:presLayoutVars>
      </dgm:prSet>
      <dgm:spPr/>
    </dgm:pt>
    <dgm:pt modelId="{98003237-4B1E-4168-BB3B-FD68B55B4686}" type="pres">
      <dgm:prSet presAssocID="{0F6B7CAC-407E-489A-A824-0CBCFF5CC995}" presName="FiveNodes_1_text" presStyleLbl="node1" presStyleIdx="4" presStyleCnt="5">
        <dgm:presLayoutVars>
          <dgm:bulletEnabled val="1"/>
        </dgm:presLayoutVars>
      </dgm:prSet>
      <dgm:spPr/>
    </dgm:pt>
    <dgm:pt modelId="{FD4B09F1-8F81-470F-93E9-661D9E6E018F}" type="pres">
      <dgm:prSet presAssocID="{0F6B7CAC-407E-489A-A824-0CBCFF5CC995}" presName="FiveNodes_2_text" presStyleLbl="node1" presStyleIdx="4" presStyleCnt="5">
        <dgm:presLayoutVars>
          <dgm:bulletEnabled val="1"/>
        </dgm:presLayoutVars>
      </dgm:prSet>
      <dgm:spPr/>
    </dgm:pt>
    <dgm:pt modelId="{AC7EAC4C-8262-4422-8502-9F4CDA81DE6A}" type="pres">
      <dgm:prSet presAssocID="{0F6B7CAC-407E-489A-A824-0CBCFF5CC995}" presName="FiveNodes_3_text" presStyleLbl="node1" presStyleIdx="4" presStyleCnt="5">
        <dgm:presLayoutVars>
          <dgm:bulletEnabled val="1"/>
        </dgm:presLayoutVars>
      </dgm:prSet>
      <dgm:spPr/>
    </dgm:pt>
    <dgm:pt modelId="{66E6CAF8-02BD-44F7-ADE9-41AEA96EF9FA}" type="pres">
      <dgm:prSet presAssocID="{0F6B7CAC-407E-489A-A824-0CBCFF5CC995}" presName="FiveNodes_4_text" presStyleLbl="node1" presStyleIdx="4" presStyleCnt="5">
        <dgm:presLayoutVars>
          <dgm:bulletEnabled val="1"/>
        </dgm:presLayoutVars>
      </dgm:prSet>
      <dgm:spPr/>
    </dgm:pt>
    <dgm:pt modelId="{59C2C9F7-A335-43FA-92C7-09C723FB281D}" type="pres">
      <dgm:prSet presAssocID="{0F6B7CAC-407E-489A-A824-0CBCFF5CC99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7564617-D3A6-4A0E-8469-7B424EEDE5E7}" type="presOf" srcId="{51EB4BE5-493B-4E12-9B48-05BCB5FD009F}" destId="{98003237-4B1E-4168-BB3B-FD68B55B4686}" srcOrd="1" destOrd="0" presId="urn:microsoft.com/office/officeart/2005/8/layout/vProcess5"/>
    <dgm:cxn modelId="{1165B71D-600F-4D61-8D2C-FECF4E1E26FC}" type="presOf" srcId="{0132B893-A733-4C8D-A5BD-267EC26F4032}" destId="{59C2C9F7-A335-43FA-92C7-09C723FB281D}" srcOrd="1" destOrd="0" presId="urn:microsoft.com/office/officeart/2005/8/layout/vProcess5"/>
    <dgm:cxn modelId="{946F3C23-D098-4DD0-9B47-D5067DAB53F3}" type="presOf" srcId="{F731F344-39F1-4E44-B4F3-194ECAE48ABD}" destId="{AC7EAC4C-8262-4422-8502-9F4CDA81DE6A}" srcOrd="1" destOrd="0" presId="urn:microsoft.com/office/officeart/2005/8/layout/vProcess5"/>
    <dgm:cxn modelId="{584F9C23-4995-4EC9-A180-48FEB557A7E2}" type="presOf" srcId="{7749B668-D9B3-463C-9D35-470436310B05}" destId="{FD4B09F1-8F81-470F-93E9-661D9E6E018F}" srcOrd="1" destOrd="0" presId="urn:microsoft.com/office/officeart/2005/8/layout/vProcess5"/>
    <dgm:cxn modelId="{DE0AEE3E-7CBE-4406-91D6-D02292ED2D93}" srcId="{0F6B7CAC-407E-489A-A824-0CBCFF5CC995}" destId="{F731F344-39F1-4E44-B4F3-194ECAE48ABD}" srcOrd="2" destOrd="0" parTransId="{EAF9C4FB-8684-4CDA-AF38-77B90BD019C2}" sibTransId="{AD1D8099-4078-4A7D-9D6F-01ADF81112A8}"/>
    <dgm:cxn modelId="{9947AC61-2FB2-4E33-A33C-89AE4F520E29}" srcId="{0F6B7CAC-407E-489A-A824-0CBCFF5CC995}" destId="{51EB4BE5-493B-4E12-9B48-05BCB5FD009F}" srcOrd="0" destOrd="0" parTransId="{04912DF7-B90A-4AC1-B8F8-9B7227F3E23A}" sibTransId="{FC471E7F-C921-4D67-A20A-EAC583083E37}"/>
    <dgm:cxn modelId="{59047C68-A70B-44A1-B9FF-677C500DB966}" type="presOf" srcId="{8F55D786-DEF0-40D2-85BD-5F8E6357E07B}" destId="{C16694FE-BE51-4934-A262-B9AC6054F801}" srcOrd="0" destOrd="0" presId="urn:microsoft.com/office/officeart/2005/8/layout/vProcess5"/>
    <dgm:cxn modelId="{35CD2B4B-1386-40C2-8DC9-246606563D3F}" type="presOf" srcId="{0F6B7CAC-407E-489A-A824-0CBCFF5CC995}" destId="{11D80C3A-CB0A-479A-825E-1DCB888A6618}" srcOrd="0" destOrd="0" presId="urn:microsoft.com/office/officeart/2005/8/layout/vProcess5"/>
    <dgm:cxn modelId="{B134886D-6CB1-4E2C-B726-B4875DFCAC83}" type="presOf" srcId="{8A6D98AF-1942-4FC4-93C4-863198D51655}" destId="{8FAB2216-F3CA-4B07-B8F9-79CA78B097FE}" srcOrd="0" destOrd="0" presId="urn:microsoft.com/office/officeart/2005/8/layout/vProcess5"/>
    <dgm:cxn modelId="{5670FB52-3780-4EDE-8B76-B323EB079ECE}" type="presOf" srcId="{7749B668-D9B3-463C-9D35-470436310B05}" destId="{489827B9-E77E-4D71-ACC4-00C30295E64A}" srcOrd="0" destOrd="0" presId="urn:microsoft.com/office/officeart/2005/8/layout/vProcess5"/>
    <dgm:cxn modelId="{C4A9F091-2CB3-4176-9865-A8E0FF2319AF}" srcId="{0F6B7CAC-407E-489A-A824-0CBCFF5CC995}" destId="{7749B668-D9B3-463C-9D35-470436310B05}" srcOrd="1" destOrd="0" parTransId="{E7BE32D9-B4D9-41C4-9442-579A9762C62E}" sibTransId="{8F55D786-DEF0-40D2-85BD-5F8E6357E07B}"/>
    <dgm:cxn modelId="{B99BBC92-7FD3-4400-9AF9-A14C1F014114}" type="presOf" srcId="{FC471E7F-C921-4D67-A20A-EAC583083E37}" destId="{FDB1DFCE-350D-42DF-9561-E645E51A2B90}" srcOrd="0" destOrd="0" presId="urn:microsoft.com/office/officeart/2005/8/layout/vProcess5"/>
    <dgm:cxn modelId="{8F15E197-A267-4F81-939E-7E7E4451EF9B}" type="presOf" srcId="{0132B893-A733-4C8D-A5BD-267EC26F4032}" destId="{C6B8CC1E-D82A-47EF-BC5F-899ECA3FDFB3}" srcOrd="0" destOrd="0" presId="urn:microsoft.com/office/officeart/2005/8/layout/vProcess5"/>
    <dgm:cxn modelId="{DEFDA59A-743C-4BCA-913A-6EC67B3D554F}" srcId="{0F6B7CAC-407E-489A-A824-0CBCFF5CC995}" destId="{8A6D98AF-1942-4FC4-93C4-863198D51655}" srcOrd="3" destOrd="0" parTransId="{863C0EB1-23D3-4BC8-8B2C-14E833037366}" sibTransId="{D1042022-0994-4F60-9545-5EA4DDF2E9B2}"/>
    <dgm:cxn modelId="{211944A5-303D-4A9E-A7D3-4C463FB35BDD}" type="presOf" srcId="{D1042022-0994-4F60-9545-5EA4DDF2E9B2}" destId="{5096EA56-C061-42C9-A0B7-35404B81504B}" srcOrd="0" destOrd="0" presId="urn:microsoft.com/office/officeart/2005/8/layout/vProcess5"/>
    <dgm:cxn modelId="{9A9F6CC4-7FB0-48E4-94F2-EE6A8B44D47E}" type="presOf" srcId="{51EB4BE5-493B-4E12-9B48-05BCB5FD009F}" destId="{43B36179-8D14-42B9-BE89-824A21B09014}" srcOrd="0" destOrd="0" presId="urn:microsoft.com/office/officeart/2005/8/layout/vProcess5"/>
    <dgm:cxn modelId="{DEED35CB-79A3-4D80-9F05-90B68A94B7E3}" srcId="{0F6B7CAC-407E-489A-A824-0CBCFF5CC995}" destId="{0132B893-A733-4C8D-A5BD-267EC26F4032}" srcOrd="4" destOrd="0" parTransId="{E9214EBF-218C-4B38-A511-E1F5A3972E4A}" sibTransId="{042547E1-6689-40E5-99EC-BBC4E945348D}"/>
    <dgm:cxn modelId="{84BFF4E9-0488-462F-A97D-9A98074ACA6D}" type="presOf" srcId="{AD1D8099-4078-4A7D-9D6F-01ADF81112A8}" destId="{5F391CE9-C55C-45FE-AE17-4DE4FE2E2CDD}" srcOrd="0" destOrd="0" presId="urn:microsoft.com/office/officeart/2005/8/layout/vProcess5"/>
    <dgm:cxn modelId="{AE12A2EC-4E52-4607-986F-6AC728775475}" type="presOf" srcId="{8A6D98AF-1942-4FC4-93C4-863198D51655}" destId="{66E6CAF8-02BD-44F7-ADE9-41AEA96EF9FA}" srcOrd="1" destOrd="0" presId="urn:microsoft.com/office/officeart/2005/8/layout/vProcess5"/>
    <dgm:cxn modelId="{8B4F8EFB-4991-4B9C-BBD6-245946623007}" type="presOf" srcId="{F731F344-39F1-4E44-B4F3-194ECAE48ABD}" destId="{40283F3C-C2BD-4959-9601-517AF6EF6584}" srcOrd="0" destOrd="0" presId="urn:microsoft.com/office/officeart/2005/8/layout/vProcess5"/>
    <dgm:cxn modelId="{77FDAB6B-66FA-4351-BA19-9CECC44818FF}" type="presParOf" srcId="{11D80C3A-CB0A-479A-825E-1DCB888A6618}" destId="{7E35DA93-4B0F-4AF4-8346-F3703292326A}" srcOrd="0" destOrd="0" presId="urn:microsoft.com/office/officeart/2005/8/layout/vProcess5"/>
    <dgm:cxn modelId="{D02A8245-B0A4-4248-BA54-8ED7F8B851F4}" type="presParOf" srcId="{11D80C3A-CB0A-479A-825E-1DCB888A6618}" destId="{43B36179-8D14-42B9-BE89-824A21B09014}" srcOrd="1" destOrd="0" presId="urn:microsoft.com/office/officeart/2005/8/layout/vProcess5"/>
    <dgm:cxn modelId="{5AD54021-A4F2-46B7-B824-8E64C58881C7}" type="presParOf" srcId="{11D80C3A-CB0A-479A-825E-1DCB888A6618}" destId="{489827B9-E77E-4D71-ACC4-00C30295E64A}" srcOrd="2" destOrd="0" presId="urn:microsoft.com/office/officeart/2005/8/layout/vProcess5"/>
    <dgm:cxn modelId="{614FD508-A325-4FA0-A493-DD0B755D73FF}" type="presParOf" srcId="{11D80C3A-CB0A-479A-825E-1DCB888A6618}" destId="{40283F3C-C2BD-4959-9601-517AF6EF6584}" srcOrd="3" destOrd="0" presId="urn:microsoft.com/office/officeart/2005/8/layout/vProcess5"/>
    <dgm:cxn modelId="{4468CEB7-0F28-43F2-9D11-09A6F140E639}" type="presParOf" srcId="{11D80C3A-CB0A-479A-825E-1DCB888A6618}" destId="{8FAB2216-F3CA-4B07-B8F9-79CA78B097FE}" srcOrd="4" destOrd="0" presId="urn:microsoft.com/office/officeart/2005/8/layout/vProcess5"/>
    <dgm:cxn modelId="{F554F7C4-D31B-43DC-A6C9-060397EF7DAC}" type="presParOf" srcId="{11D80C3A-CB0A-479A-825E-1DCB888A6618}" destId="{C6B8CC1E-D82A-47EF-BC5F-899ECA3FDFB3}" srcOrd="5" destOrd="0" presId="urn:microsoft.com/office/officeart/2005/8/layout/vProcess5"/>
    <dgm:cxn modelId="{584D4F01-B9BB-46EC-9007-C76835EADDEA}" type="presParOf" srcId="{11D80C3A-CB0A-479A-825E-1DCB888A6618}" destId="{FDB1DFCE-350D-42DF-9561-E645E51A2B90}" srcOrd="6" destOrd="0" presId="urn:microsoft.com/office/officeart/2005/8/layout/vProcess5"/>
    <dgm:cxn modelId="{C4695BF3-E6FC-4267-917A-7A880E7BF320}" type="presParOf" srcId="{11D80C3A-CB0A-479A-825E-1DCB888A6618}" destId="{C16694FE-BE51-4934-A262-B9AC6054F801}" srcOrd="7" destOrd="0" presId="urn:microsoft.com/office/officeart/2005/8/layout/vProcess5"/>
    <dgm:cxn modelId="{6DE2CF79-0D12-4441-B061-2678B250DB21}" type="presParOf" srcId="{11D80C3A-CB0A-479A-825E-1DCB888A6618}" destId="{5F391CE9-C55C-45FE-AE17-4DE4FE2E2CDD}" srcOrd="8" destOrd="0" presId="urn:microsoft.com/office/officeart/2005/8/layout/vProcess5"/>
    <dgm:cxn modelId="{6B2891A0-3586-4796-A5BF-F2137838180F}" type="presParOf" srcId="{11D80C3A-CB0A-479A-825E-1DCB888A6618}" destId="{5096EA56-C061-42C9-A0B7-35404B81504B}" srcOrd="9" destOrd="0" presId="urn:microsoft.com/office/officeart/2005/8/layout/vProcess5"/>
    <dgm:cxn modelId="{61317DAB-EB51-49FB-BEB1-FC19041A01F1}" type="presParOf" srcId="{11D80C3A-CB0A-479A-825E-1DCB888A6618}" destId="{98003237-4B1E-4168-BB3B-FD68B55B4686}" srcOrd="10" destOrd="0" presId="urn:microsoft.com/office/officeart/2005/8/layout/vProcess5"/>
    <dgm:cxn modelId="{48538624-781B-4E91-8C05-D029B47A0ECD}" type="presParOf" srcId="{11D80C3A-CB0A-479A-825E-1DCB888A6618}" destId="{FD4B09F1-8F81-470F-93E9-661D9E6E018F}" srcOrd="11" destOrd="0" presId="urn:microsoft.com/office/officeart/2005/8/layout/vProcess5"/>
    <dgm:cxn modelId="{8C80E1CF-A77A-4D91-AC81-1B27F68DAA78}" type="presParOf" srcId="{11D80C3A-CB0A-479A-825E-1DCB888A6618}" destId="{AC7EAC4C-8262-4422-8502-9F4CDA81DE6A}" srcOrd="12" destOrd="0" presId="urn:microsoft.com/office/officeart/2005/8/layout/vProcess5"/>
    <dgm:cxn modelId="{BC94E567-B63E-4DDD-B3CB-4E90D4259C23}" type="presParOf" srcId="{11D80C3A-CB0A-479A-825E-1DCB888A6618}" destId="{66E6CAF8-02BD-44F7-ADE9-41AEA96EF9FA}" srcOrd="13" destOrd="0" presId="urn:microsoft.com/office/officeart/2005/8/layout/vProcess5"/>
    <dgm:cxn modelId="{59A03AA4-51F5-47AD-8282-61062BE7F2A0}" type="presParOf" srcId="{11D80C3A-CB0A-479A-825E-1DCB888A6618}" destId="{59C2C9F7-A335-43FA-92C7-09C723FB281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3DBF6-B2B3-4F1F-883F-AACD7463AD1C}">
      <dsp:nvSpPr>
        <dsp:cNvPr id="0" name=""/>
        <dsp:cNvSpPr/>
      </dsp:nvSpPr>
      <dsp:spPr>
        <a:xfrm>
          <a:off x="877143" y="3963"/>
          <a:ext cx="2759254" cy="1655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traditional day treatment program with classes that operate all day. This model gives those attending one choice only and by contrast, a Clubhouse provides an array of choice and opportunity in work units.</a:t>
          </a:r>
        </a:p>
      </dsp:txBody>
      <dsp:txXfrm>
        <a:off x="877143" y="3963"/>
        <a:ext cx="2759254" cy="1655552"/>
      </dsp:txXfrm>
    </dsp:sp>
    <dsp:sp modelId="{A23C78F9-0E50-4923-8E18-29C7DD725A1C}">
      <dsp:nvSpPr>
        <dsp:cNvPr id="0" name=""/>
        <dsp:cNvSpPr/>
      </dsp:nvSpPr>
      <dsp:spPr>
        <a:xfrm>
          <a:off x="877143" y="1935442"/>
          <a:ext cx="2759254" cy="1655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program run by staff in which members are passive participants. By contrast, members run unit meetings and take on leadership roles in all activities</a:t>
          </a:r>
        </a:p>
      </dsp:txBody>
      <dsp:txXfrm>
        <a:off x="877143" y="1935442"/>
        <a:ext cx="2759254" cy="1655552"/>
      </dsp:txXfrm>
    </dsp:sp>
    <dsp:sp modelId="{9116B750-52B4-433B-8071-1EC253D66DF4}">
      <dsp:nvSpPr>
        <dsp:cNvPr id="0" name=""/>
        <dsp:cNvSpPr/>
      </dsp:nvSpPr>
      <dsp:spPr>
        <a:xfrm>
          <a:off x="877143" y="3866920"/>
          <a:ext cx="2759254" cy="1655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place where there are staff only spaces such as staff offices, bathrooms or other separated spaces. All space is shared.</a:t>
          </a:r>
        </a:p>
      </dsp:txBody>
      <dsp:txXfrm>
        <a:off x="877143" y="3866920"/>
        <a:ext cx="2759254" cy="1655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81AF2-131D-4B42-830B-9A8F7DDB0739}">
      <dsp:nvSpPr>
        <dsp:cNvPr id="0" name=""/>
        <dsp:cNvSpPr/>
      </dsp:nvSpPr>
      <dsp:spPr>
        <a:xfrm>
          <a:off x="1458966" y="281955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Continuity of Care</a:t>
          </a:r>
        </a:p>
      </dsp:txBody>
      <dsp:txXfrm>
        <a:off x="1857868" y="281955"/>
        <a:ext cx="797803" cy="1316376"/>
      </dsp:txXfrm>
    </dsp:sp>
    <dsp:sp modelId="{35E4B515-2211-46CA-BC62-5232B5C7A019}">
      <dsp:nvSpPr>
        <dsp:cNvPr id="0" name=""/>
        <dsp:cNvSpPr/>
      </dsp:nvSpPr>
      <dsp:spPr>
        <a:xfrm rot="3600000">
          <a:off x="2916885" y="1123685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Enhanced social &amp; occupational supports</a:t>
          </a:r>
        </a:p>
      </dsp:txBody>
      <dsp:txXfrm rot="-5400000">
        <a:off x="3177412" y="1452779"/>
        <a:ext cx="1316376" cy="797803"/>
      </dsp:txXfrm>
    </dsp:sp>
    <dsp:sp modelId="{58C79266-AED2-46DD-9FD6-3F2CD428871F}">
      <dsp:nvSpPr>
        <dsp:cNvPr id="0" name=""/>
        <dsp:cNvSpPr/>
      </dsp:nvSpPr>
      <dsp:spPr>
        <a:xfrm rot="7200000">
          <a:off x="2916885" y="2807144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Recovery &amp; Treatment options</a:t>
          </a:r>
        </a:p>
      </dsp:txBody>
      <dsp:txXfrm rot="-5400000">
        <a:off x="3177412" y="3275853"/>
        <a:ext cx="1316376" cy="797803"/>
      </dsp:txXfrm>
    </dsp:sp>
    <dsp:sp modelId="{9B3C377F-E5B1-4975-BC6D-94D913C7F1C9}">
      <dsp:nvSpPr>
        <dsp:cNvPr id="0" name=""/>
        <dsp:cNvSpPr/>
      </dsp:nvSpPr>
      <dsp:spPr>
        <a:xfrm rot="10800000">
          <a:off x="1458966" y="3648874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Wrap around care</a:t>
          </a:r>
        </a:p>
      </dsp:txBody>
      <dsp:txXfrm rot="10800000">
        <a:off x="1857868" y="3928105"/>
        <a:ext cx="797803" cy="1316376"/>
      </dsp:txXfrm>
    </dsp:sp>
    <dsp:sp modelId="{423800C1-378F-4C15-B8CD-41A820A0C1D6}">
      <dsp:nvSpPr>
        <dsp:cNvPr id="0" name=""/>
        <dsp:cNvSpPr/>
      </dsp:nvSpPr>
      <dsp:spPr>
        <a:xfrm rot="14400000">
          <a:off x="1048" y="2807144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Decreased isolation</a:t>
          </a:r>
        </a:p>
      </dsp:txBody>
      <dsp:txXfrm rot="5400000">
        <a:off x="19753" y="3275853"/>
        <a:ext cx="1316376" cy="797803"/>
      </dsp:txXfrm>
    </dsp:sp>
    <dsp:sp modelId="{E77A126E-DD3F-44A4-99D7-70152C9DE277}">
      <dsp:nvSpPr>
        <dsp:cNvPr id="0" name=""/>
        <dsp:cNvSpPr/>
      </dsp:nvSpPr>
      <dsp:spPr>
        <a:xfrm rot="18000000">
          <a:off x="1048" y="1123685"/>
          <a:ext cx="1595607" cy="15956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Increased participation in integrative care</a:t>
          </a:r>
        </a:p>
      </dsp:txBody>
      <dsp:txXfrm rot="5400000">
        <a:off x="19753" y="1452779"/>
        <a:ext cx="1316376" cy="797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36179-8D14-42B9-BE89-824A21B09014}">
      <dsp:nvSpPr>
        <dsp:cNvPr id="0" name=""/>
        <dsp:cNvSpPr/>
      </dsp:nvSpPr>
      <dsp:spPr>
        <a:xfrm>
          <a:off x="0" y="0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Holistic</a:t>
          </a:r>
          <a:r>
            <a:rPr lang="en-US" sz="1200" kern="1200"/>
            <a:t> – offering members opportunities for socialization, friendship, employment and education.  As well as assistance in accessing, acquiring and keeping affordable and dignified housing, medical and psychiatric services.  All through a single caring and safe environment.</a:t>
          </a:r>
        </a:p>
      </dsp:txBody>
      <dsp:txXfrm>
        <a:off x="21581" y="21581"/>
        <a:ext cx="6524659" cy="693664"/>
      </dsp:txXfrm>
    </dsp:sp>
    <dsp:sp modelId="{489827B9-E77E-4D71-ACC4-00C30295E64A}">
      <dsp:nvSpPr>
        <dsp:cNvPr id="0" name=""/>
        <dsp:cNvSpPr/>
      </dsp:nvSpPr>
      <dsp:spPr>
        <a:xfrm>
          <a:off x="553042" y="839163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Inclusive</a:t>
          </a:r>
          <a:r>
            <a:rPr lang="en-US" sz="1200" i="1" kern="1200"/>
            <a:t> </a:t>
          </a:r>
          <a:r>
            <a:rPr lang="en-US" sz="1200" kern="1200"/>
            <a:t>– allowing members to meet and follow the example of others </a:t>
          </a:r>
        </a:p>
      </dsp:txBody>
      <dsp:txXfrm>
        <a:off x="574623" y="860744"/>
        <a:ext cx="6330820" cy="693664"/>
      </dsp:txXfrm>
    </dsp:sp>
    <dsp:sp modelId="{40283F3C-C2BD-4959-9601-517AF6EF6584}">
      <dsp:nvSpPr>
        <dsp:cNvPr id="0" name=""/>
        <dsp:cNvSpPr/>
      </dsp:nvSpPr>
      <dsp:spPr>
        <a:xfrm>
          <a:off x="1106085" y="1678327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Sustaining</a:t>
          </a:r>
          <a:r>
            <a:rPr lang="en-US" sz="1200" kern="1200"/>
            <a:t> – Creating a safe and stable environment to provide a foundation for growth and achievement allowing members to reach their goals over the course of their life and be productive members of society</a:t>
          </a:r>
        </a:p>
      </dsp:txBody>
      <dsp:txXfrm>
        <a:off x="1127666" y="1699908"/>
        <a:ext cx="6330820" cy="693664"/>
      </dsp:txXfrm>
    </dsp:sp>
    <dsp:sp modelId="{8FAB2216-F3CA-4B07-B8F9-79CA78B097FE}">
      <dsp:nvSpPr>
        <dsp:cNvPr id="0" name=""/>
        <dsp:cNvSpPr/>
      </dsp:nvSpPr>
      <dsp:spPr>
        <a:xfrm>
          <a:off x="1659127" y="2517491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Responsive</a:t>
          </a:r>
          <a:r>
            <a:rPr lang="en-US" sz="1200" kern="1200"/>
            <a:t> – dedicated to continuous improvement based on direct feedback from members.</a:t>
          </a:r>
        </a:p>
      </dsp:txBody>
      <dsp:txXfrm>
        <a:off x="1680708" y="2539072"/>
        <a:ext cx="6330820" cy="693664"/>
      </dsp:txXfrm>
    </dsp:sp>
    <dsp:sp modelId="{C6B8CC1E-D82A-47EF-BC5F-899ECA3FDFB3}">
      <dsp:nvSpPr>
        <dsp:cNvPr id="0" name=""/>
        <dsp:cNvSpPr/>
      </dsp:nvSpPr>
      <dsp:spPr>
        <a:xfrm>
          <a:off x="2212170" y="3356655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/>
            <a:t>Cost-Effective</a:t>
          </a:r>
          <a:r>
            <a:rPr lang="en-US" sz="1200" kern="1200"/>
            <a:t> – providing members, families and communities significantly more value for money than other approaches.</a:t>
          </a:r>
        </a:p>
      </dsp:txBody>
      <dsp:txXfrm>
        <a:off x="2233751" y="3378236"/>
        <a:ext cx="6330820" cy="693664"/>
      </dsp:txXfrm>
    </dsp:sp>
    <dsp:sp modelId="{FDB1DFCE-350D-42DF-9561-E645E51A2B90}">
      <dsp:nvSpPr>
        <dsp:cNvPr id="0" name=""/>
        <dsp:cNvSpPr/>
      </dsp:nvSpPr>
      <dsp:spPr>
        <a:xfrm>
          <a:off x="6927025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034786" y="538292"/>
        <a:ext cx="263415" cy="360400"/>
      </dsp:txXfrm>
    </dsp:sp>
    <dsp:sp modelId="{C16694FE-BE51-4934-A262-B9AC6054F801}">
      <dsp:nvSpPr>
        <dsp:cNvPr id="0" name=""/>
        <dsp:cNvSpPr/>
      </dsp:nvSpPr>
      <dsp:spPr>
        <a:xfrm>
          <a:off x="7480067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587828" y="1377456"/>
        <a:ext cx="263415" cy="360400"/>
      </dsp:txXfrm>
    </dsp:sp>
    <dsp:sp modelId="{5F391CE9-C55C-45FE-AE17-4DE4FE2E2CDD}">
      <dsp:nvSpPr>
        <dsp:cNvPr id="0" name=""/>
        <dsp:cNvSpPr/>
      </dsp:nvSpPr>
      <dsp:spPr>
        <a:xfrm>
          <a:off x="8033110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140871" y="2204340"/>
        <a:ext cx="263415" cy="360400"/>
      </dsp:txXfrm>
    </dsp:sp>
    <dsp:sp modelId="{5096EA56-C061-42C9-A0B7-35404B81504B}">
      <dsp:nvSpPr>
        <dsp:cNvPr id="0" name=""/>
        <dsp:cNvSpPr/>
      </dsp:nvSpPr>
      <dsp:spPr>
        <a:xfrm>
          <a:off x="8586152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693913" y="3051690"/>
        <a:ext cx="263415" cy="36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32C6-F8FF-4B69-8896-AE9765B2FA8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34D7-7586-4592-99FD-3CE7FB6C7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9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6" y="8846554"/>
            <a:ext cx="2971799" cy="465693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4" y="4424085"/>
            <a:ext cx="5486399" cy="4191238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761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6" y="8846554"/>
            <a:ext cx="2971799" cy="465693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4" y="4424085"/>
            <a:ext cx="5486399" cy="4191238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88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6" y="8846554"/>
            <a:ext cx="2971799" cy="465693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4" y="4424085"/>
            <a:ext cx="5486399" cy="4191238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16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6" y="8846554"/>
            <a:ext cx="2971799" cy="465693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4" y="4424085"/>
            <a:ext cx="5486399" cy="4191238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55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7FB0-E9C7-42F2-8B87-06F2FA18A821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128" y="5876856"/>
            <a:ext cx="6272817" cy="5296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4" y="6038892"/>
            <a:ext cx="797379" cy="3700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FB18-FF8C-421E-A6F9-3CE813FB179F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2F0D2-6C3E-4508-9BBD-52CA8FEBC815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EE6C-EA50-477A-957D-A186730AF883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F6E6-1A58-4805-8D50-06C647E30545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745A-3046-492B-ADC1-CF1742BDF5A7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74D0-7D40-42C3-BFA7-F3F78DB271CE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85C-305E-4C90-87D9-05A723AEE62F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A1F63-A8E9-4E23-8E42-4C5C20E16D00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391-CEC7-4623-872A-73215DEAF3AD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1788-AC83-48CC-AF8A-E65A780B369B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7CF8-E349-4C2A-AE66-02093631E0BD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E9C4-E00C-4D6F-AD60-0B674A11C1E1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3D03-8217-40A6-B5E8-59A75121D8CE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6B6C-560C-4471-8E15-862993A58416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C6BD-4C47-43A0-BA96-75F6801CCBF5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493E-D03D-4E93-8BEB-B9C54A22D4F7}" type="datetime1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38892"/>
            <a:ext cx="6297612" cy="367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4" y="6038892"/>
            <a:ext cx="797379" cy="37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C:\Users\LClum\Dropbox\_Clubhouse Logo Files\HEROHouse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2578480"/>
            <a:ext cx="3856774" cy="178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Shape 93"/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4800" b="1" dirty="0">
                <a:solidFill>
                  <a:srgbClr val="FFFFFF"/>
                </a:solidFill>
                <a:sym typeface="Garamond"/>
              </a:rPr>
              <a:t>What is a Clubhouse?</a:t>
            </a:r>
            <a:endParaRPr lang="en-US" sz="3200" b="1" dirty="0">
              <a:solidFill>
                <a:srgbClr val="FFFFFF"/>
              </a:solidFill>
              <a:sym typeface="Garamond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1828803" y="1219202"/>
            <a:ext cx="8534399" cy="539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2000" b="1" u="sng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>
              <a:spcBef>
                <a:spcPts val="400"/>
              </a:spcBef>
            </a:pPr>
            <a:endParaRPr sz="2000" b="1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2819401" y="3581401"/>
            <a:ext cx="18466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77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018B-C780-C327-0716-B62199E0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Accredited Clubhouse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17640-B48B-E19E-A019-EFE0055D543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place where people with serious mental illness </a:t>
            </a:r>
            <a:r>
              <a:rPr lang="en-US" b="1" dirty="0"/>
              <a:t>participate in their own recovery process </a:t>
            </a:r>
            <a:r>
              <a:rPr lang="en-US" dirty="0"/>
              <a:t>by working and socializing together in a </a:t>
            </a:r>
            <a:r>
              <a:rPr lang="en-US" b="1" dirty="0"/>
              <a:t>safe and welcoming environment</a:t>
            </a:r>
          </a:p>
          <a:p>
            <a:r>
              <a:rPr lang="en-US" dirty="0"/>
              <a:t>Clubhouses offer people living with mental illness </a:t>
            </a:r>
            <a:r>
              <a:rPr lang="en-US" b="1" dirty="0"/>
              <a:t>hope</a:t>
            </a:r>
            <a:r>
              <a:rPr lang="en-US" dirty="0"/>
              <a:t> and </a:t>
            </a:r>
            <a:r>
              <a:rPr lang="en-US" b="1" dirty="0"/>
              <a:t>opportunities</a:t>
            </a:r>
            <a:r>
              <a:rPr lang="en-US" dirty="0"/>
              <a:t> for a successful and fulfilling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785C1-EAC9-8D38-937D-13DEED880B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Accredited Clubhouse operates on </a:t>
            </a:r>
            <a:r>
              <a:rPr lang="en-US" b="1" dirty="0"/>
              <a:t>proven, evidence-base, standards </a:t>
            </a:r>
            <a:r>
              <a:rPr lang="en-US" dirty="0"/>
              <a:t>developed by Clubhouse International. </a:t>
            </a:r>
          </a:p>
          <a:p>
            <a:r>
              <a:rPr lang="en-US" dirty="0"/>
              <a:t>The model has  been around for </a:t>
            </a:r>
            <a:r>
              <a:rPr lang="en-US" b="1" dirty="0"/>
              <a:t>75 years </a:t>
            </a:r>
            <a:r>
              <a:rPr lang="en-US" dirty="0"/>
              <a:t>and is </a:t>
            </a:r>
            <a:r>
              <a:rPr lang="en-US" b="1" dirty="0"/>
              <a:t>effective in over 340 Clubhouses in 35 countries world-wide.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7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45D3-E331-EF8D-5C03-0E0699F0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Clubhouse is NOT: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41AFB0F-2587-4C63-F88D-20E5BD5CB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98232"/>
              </p:ext>
            </p:extLst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C0A27B-2784-2E6E-3983-C915F0CE7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Clubhouse is NOT	</a:t>
            </a:r>
          </a:p>
        </p:txBody>
      </p:sp>
    </p:spTree>
    <p:extLst>
      <p:ext uri="{BB962C8B-B14F-4D97-AF65-F5344CB8AC3E}">
        <p14:creationId xmlns:p14="http://schemas.microsoft.com/office/powerpoint/2010/main" val="53654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 descr="MPj01786040000[1]"/>
          <p:cNvPicPr preferRelativeResize="0"/>
          <p:nvPr/>
        </p:nvPicPr>
        <p:blipFill rotWithShape="1">
          <a:blip r:embed="rId3"/>
          <a:srcRect l="19380" r="4378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Characteristics of a Clubhouse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3851122" cy="3880773"/>
          </a:xfrm>
          <a:prstGeom prst="rect">
            <a:avLst/>
          </a:prstGeom>
        </p:spPr>
        <p:txBody>
          <a:bodyPr vert="horz" lIns="91425" tIns="45700" rIns="91425" bIns="45700" rtlCol="0" anchorCtr="0">
            <a:noAutofit/>
          </a:bodyPr>
          <a:lstStyle/>
          <a:p>
            <a:pPr marL="739775" lvl="1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Membership is voluntary and lifelong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 </a:t>
            </a:r>
          </a:p>
          <a:p>
            <a:pPr marL="739775" lvl="1">
              <a:lnSpc>
                <a:spcPct val="9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Members have a key role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in organizing Clubhouse activities.</a:t>
            </a:r>
          </a:p>
          <a:p>
            <a:pPr marL="739775" lvl="1">
              <a:lnSpc>
                <a:spcPct val="9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Staff and members work together as colleagues.</a:t>
            </a:r>
          </a:p>
          <a:p>
            <a:pPr marL="739775" lvl="1">
              <a:lnSpc>
                <a:spcPct val="9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Work and social activities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in the Clubhouse are 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meaningful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and restorative helping members regain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self-worth, confidence and purpose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</a:p>
          <a:p>
            <a:pPr marL="739775" lvl="1">
              <a:lnSpc>
                <a:spcPct val="9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Clubhouses operate on the belief that 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every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 member can recover from the effects of mental illness and maintain a personally satisfying life.</a:t>
            </a:r>
          </a:p>
          <a:p>
            <a:pPr marL="739775" lvl="1">
              <a:lnSpc>
                <a:spcPct val="90000"/>
              </a:lnSpc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All members, even those struggling with the most severe symptoms can contribute to the work of the Clubhouse.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2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4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6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8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0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2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578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5">
            <a:extLst>
              <a:ext uri="{FF2B5EF4-FFF2-40B4-BE49-F238E27FC236}">
                <a16:creationId xmlns:a16="http://schemas.microsoft.com/office/drawing/2014/main" id="{4BE9D4C4-9FA3-4885-A769-301639CC7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11" name="Shape 111" descr="Eric King with friends at Haverhill Clubhous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/>
          <a:srcRect l="5603" r="14228" b="2"/>
          <a:stretch/>
        </p:blipFill>
        <p:spPr>
          <a:xfrm>
            <a:off x="4296867" y="5"/>
            <a:ext cx="4831627" cy="4520011"/>
          </a:xfrm>
          <a:custGeom>
            <a:avLst/>
            <a:gdLst/>
            <a:ahLst/>
            <a:cxnLst/>
            <a:rect l="l" t="t" r="r" b="b"/>
            <a:pathLst>
              <a:path w="4831627" h="4520011">
                <a:moveTo>
                  <a:pt x="0" y="0"/>
                </a:moveTo>
                <a:lnTo>
                  <a:pt x="4831627" y="0"/>
                </a:lnTo>
                <a:lnTo>
                  <a:pt x="1416677" y="4520011"/>
                </a:lnTo>
                <a:close/>
              </a:path>
            </a:pathLst>
          </a:custGeom>
          <a:noFill/>
        </p:spPr>
      </p:pic>
      <p:pic>
        <p:nvPicPr>
          <p:cNvPr id="110" name="Shape 110" descr="Untitled (Small)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/>
          <a:srcRect r="11282" b="-2"/>
          <a:stretch/>
        </p:blipFill>
        <p:spPr>
          <a:xfrm>
            <a:off x="4041994" y="-4"/>
            <a:ext cx="8139373" cy="6858000"/>
          </a:xfrm>
          <a:custGeom>
            <a:avLst/>
            <a:gdLst/>
            <a:ahLst/>
            <a:cxnLst/>
            <a:rect l="l" t="t" r="r" b="b"/>
            <a:pathLst>
              <a:path w="8139373" h="6858000">
                <a:moveTo>
                  <a:pt x="5181344" y="0"/>
                </a:moveTo>
                <a:lnTo>
                  <a:pt x="8139373" y="0"/>
                </a:lnTo>
                <a:lnTo>
                  <a:pt x="8139373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7334" y="1176489"/>
            <a:ext cx="3749061" cy="15084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/>
              <a:t>Members Reclaiming Their Lives</a:t>
            </a:r>
          </a:p>
        </p:txBody>
      </p:sp>
      <p:sp>
        <p:nvSpPr>
          <p:cNvPr id="121" name="Isosceles Triangle 117">
            <a:extLst>
              <a:ext uri="{FF2B5EF4-FFF2-40B4-BE49-F238E27FC236}">
                <a16:creationId xmlns:a16="http://schemas.microsoft.com/office/drawing/2014/main" id="{7EB6695E-BED5-4DA3-8C9B-AD301AEF4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435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9" name="Shape 109"/>
          <p:cNvSpPr txBox="1"/>
          <p:nvPr/>
        </p:nvSpPr>
        <p:spPr>
          <a:xfrm>
            <a:off x="677334" y="2795618"/>
            <a:ext cx="3749061" cy="3005289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sym typeface="Garamond"/>
            </a:endParaRPr>
          </a:p>
          <a:p>
            <a:pPr marL="342900" indent="-330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Clubhouse participants are known as “members”.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342900" indent="-330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It is a community-based approach that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complements available psychiatric treatment and services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Times New Roman"/>
              </a:rPr>
              <a:t> by working alongside community partners and providers as a “member based” integrative approach to treatment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53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367D4-033C-1880-D32D-A40E8F1E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Together we can create communities that promote recovery.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DF38B34-9C83-1B3D-1ABB-79D6A60C1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06190"/>
              </p:ext>
            </p:extLst>
          </p:nvPr>
        </p:nvGraphicFramePr>
        <p:xfrm>
          <a:off x="4760461" y="514924"/>
          <a:ext cx="4513541" cy="5526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6A94F-3B5B-17EB-D8F4-542DEFEE6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Clubhouses, Providers and Community Partners come together, we create opportunities for our clients/members to recover through:</a:t>
            </a:r>
          </a:p>
        </p:txBody>
      </p:sp>
    </p:spTree>
    <p:extLst>
      <p:ext uri="{BB962C8B-B14F-4D97-AF65-F5344CB8AC3E}">
        <p14:creationId xmlns:p14="http://schemas.microsoft.com/office/powerpoint/2010/main" val="64658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9" name="Rectangle 17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Clubhouses are:</a:t>
            </a:r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66" name="Shape 139">
            <a:extLst>
              <a:ext uri="{FF2B5EF4-FFF2-40B4-BE49-F238E27FC236}">
                <a16:creationId xmlns:a16="http://schemas.microsoft.com/office/drawing/2014/main" id="{F5A653DD-05C5-7F71-41FA-167339798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84497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9328757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79FC-95EF-6D10-0AC7-F81BF3AAD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Clubhouses address the social determinants of a healthy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712E-EE47-F239-4AE8-1FCC5A3202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Connectedness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 place to belong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and help with needed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services</a:t>
            </a:r>
          </a:p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Safe, stable housing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Supported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D4FD6-98EA-BC9A-877F-4BF7FB1CC3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Employment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(avoiding poverty)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and help with participating in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healthcare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Promoting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wellness and healthy lifestyles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Friendships and a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network</a:t>
            </a:r>
          </a:p>
        </p:txBody>
      </p:sp>
    </p:spTree>
    <p:extLst>
      <p:ext uri="{BB962C8B-B14F-4D97-AF65-F5344CB8AC3E}">
        <p14:creationId xmlns:p14="http://schemas.microsoft.com/office/powerpoint/2010/main" val="2355165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547</Words>
  <Application>Microsoft Office PowerPoint</Application>
  <PresentationFormat>Widescreen</PresentationFormat>
  <Paragraphs>50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Garamond</vt:lpstr>
      <vt:lpstr>Times New Roman</vt:lpstr>
      <vt:lpstr>Trebuchet MS</vt:lpstr>
      <vt:lpstr>Wingdings 3</vt:lpstr>
      <vt:lpstr>Facet</vt:lpstr>
      <vt:lpstr>PowerPoint Presentation</vt:lpstr>
      <vt:lpstr>An Accredited Clubhouse</vt:lpstr>
      <vt:lpstr>A Clubhouse is NOT:</vt:lpstr>
      <vt:lpstr>Characteristics of a Clubhouse</vt:lpstr>
      <vt:lpstr>Members Reclaiming Their Lives</vt:lpstr>
      <vt:lpstr>Together we can create communities that promote recovery.</vt:lpstr>
      <vt:lpstr>Clubhouses are:</vt:lpstr>
      <vt:lpstr>Clubhouses address the social determinants of a healthy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ODonnel</dc:creator>
  <cp:lastModifiedBy>Tanya McGee</cp:lastModifiedBy>
  <cp:revision>16</cp:revision>
  <dcterms:created xsi:type="dcterms:W3CDTF">2019-01-16T23:09:04Z</dcterms:created>
  <dcterms:modified xsi:type="dcterms:W3CDTF">2023-07-25T19:38:45Z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cdb525-f29b-4395-879d-b5de2cb6a2f9_Enabled">
    <vt:lpwstr>true</vt:lpwstr>
  </property>
  <property fmtid="{D5CDD505-2E9C-101B-9397-08002B2CF9AE}" pid="3" name="MSIP_Label_65cdb525-f29b-4395-879d-b5de2cb6a2f9_SetDate">
    <vt:lpwstr>2023-07-25T19:38:36Z</vt:lpwstr>
  </property>
  <property fmtid="{D5CDD505-2E9C-101B-9397-08002B2CF9AE}" pid="4" name="MSIP_Label_65cdb525-f29b-4395-879d-b5de2cb6a2f9_Method">
    <vt:lpwstr>Standard</vt:lpwstr>
  </property>
  <property fmtid="{D5CDD505-2E9C-101B-9397-08002B2CF9AE}" pid="5" name="MSIP_Label_65cdb525-f29b-4395-879d-b5de2cb6a2f9_Name">
    <vt:lpwstr>Standard</vt:lpwstr>
  </property>
  <property fmtid="{D5CDD505-2E9C-101B-9397-08002B2CF9AE}" pid="6" name="MSIP_Label_65cdb525-f29b-4395-879d-b5de2cb6a2f9_SiteId">
    <vt:lpwstr>2f609eb9-39ed-439c-aae1-9d90f23e4ab5</vt:lpwstr>
  </property>
  <property fmtid="{D5CDD505-2E9C-101B-9397-08002B2CF9AE}" pid="7" name="MSIP_Label_65cdb525-f29b-4395-879d-b5de2cb6a2f9_ActionId">
    <vt:lpwstr>96e99f5b-dd50-47d0-8f8a-1d090abc79ea</vt:lpwstr>
  </property>
  <property fmtid="{D5CDD505-2E9C-101B-9397-08002B2CF9AE}" pid="8" name="MSIP_Label_65cdb525-f29b-4395-879d-b5de2cb6a2f9_ContentBits">
    <vt:lpwstr>0</vt:lpwstr>
  </property>
</Properties>
</file>