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98" r:id="rId5"/>
  </p:sldMasterIdLst>
  <p:notesMasterIdLst>
    <p:notesMasterId r:id="rId14"/>
  </p:notesMasterIdLst>
  <p:handoutMasterIdLst>
    <p:handoutMasterId r:id="rId15"/>
  </p:handoutMasterIdLst>
  <p:sldIdLst>
    <p:sldId id="357" r:id="rId6"/>
    <p:sldId id="518" r:id="rId7"/>
    <p:sldId id="514" r:id="rId8"/>
    <p:sldId id="338" r:id="rId9"/>
    <p:sldId id="344" r:id="rId10"/>
    <p:sldId id="516" r:id="rId11"/>
    <p:sldId id="271" r:id="rId12"/>
    <p:sldId id="355"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8"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17138-27AB-4174-85E9-B5195AFEC943}" v="1" dt="2023-05-17T15:35:03.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62688" autoAdjust="0"/>
  </p:normalViewPr>
  <p:slideViewPr>
    <p:cSldViewPr snapToGrid="0">
      <p:cViewPr varScale="1">
        <p:scale>
          <a:sx n="54" d="100"/>
          <a:sy n="54" d="100"/>
        </p:scale>
        <p:origin x="2006" y="48"/>
      </p:cViewPr>
      <p:guideLst>
        <p:guide orient="horz" pos="3688"/>
        <p:guide pos="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1B6064-D11E-D74C-8AC7-C2FF936F3EAA}" type="datetimeFigureOut">
              <a:rPr lang="en-US" smtClean="0"/>
              <a:t>5/17/2023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67D645E-A7F3-0344-84A1-F1443756DD58}" type="slidenum">
              <a:rPr lang="en-US" smtClean="0"/>
              <a:t>‹#›</a:t>
            </a:fld>
            <a:endParaRPr lang="en-US"/>
          </a:p>
        </p:txBody>
      </p:sp>
    </p:spTree>
    <p:extLst>
      <p:ext uri="{BB962C8B-B14F-4D97-AF65-F5344CB8AC3E}">
        <p14:creationId xmlns:p14="http://schemas.microsoft.com/office/powerpoint/2010/main" val="1355946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4B502E-8972-7F4B-9529-53F4AE3E4333}" type="datetimeFigureOut">
              <a:rPr lang="en-US" smtClean="0"/>
              <a:t>5/17/2023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2F6C6E-326E-4945-8517-3BE5F425C4A1}" type="slidenum">
              <a:rPr lang="en-US" smtClean="0"/>
              <a:t>‹#›</a:t>
            </a:fld>
            <a:endParaRPr lang="en-US"/>
          </a:p>
        </p:txBody>
      </p:sp>
    </p:spTree>
    <p:extLst>
      <p:ext uri="{BB962C8B-B14F-4D97-AF65-F5344CB8AC3E}">
        <p14:creationId xmlns:p14="http://schemas.microsoft.com/office/powerpoint/2010/main" val="1500286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Dinah </a:t>
            </a:r>
            <a:r>
              <a:rPr lang="en-US" dirty="0" err="1">
                <a:cs typeface="Calibri"/>
              </a:rPr>
              <a:t>Dinah</a:t>
            </a:r>
            <a:r>
              <a:rPr lang="en-US" dirty="0">
                <a:cs typeface="Calibri"/>
              </a:rPr>
              <a:t> - MOSC was a physical location and operated as a direct service provider. It relied upon older adults physically coming in to ask for services/resources/etc.</a:t>
            </a:r>
          </a:p>
          <a:p>
            <a:r>
              <a:rPr lang="en-US" dirty="0">
                <a:cs typeface="Calibri"/>
              </a:rPr>
              <a:t>As capacity grew at community-based organizations, Seattle shifted away from this model and towards a “supportive partner” role. Age Friendly Seattle was born out of this transition and operates as an entity that helps provide service coordination, training, systems development work, and outreach. Housed within HSD/ADS, we are like a mini advocacy shop whose job it is to make sure the needs of older adults are understood and prioritized– both internally at the city, as well as externally. </a:t>
            </a:r>
          </a:p>
          <a:p>
            <a:endParaRPr lang="en-US" dirty="0">
              <a:cs typeface="Calibri"/>
            </a:endParaRPr>
          </a:p>
        </p:txBody>
      </p:sp>
      <p:sp>
        <p:nvSpPr>
          <p:cNvPr id="4" name="Slide Number Placeholder 3"/>
          <p:cNvSpPr>
            <a:spLocks noGrp="1"/>
          </p:cNvSpPr>
          <p:nvPr>
            <p:ph type="sldNum" sz="quarter" idx="5"/>
          </p:nvPr>
        </p:nvSpPr>
        <p:spPr/>
        <p:txBody>
          <a:bodyPr/>
          <a:lstStyle/>
          <a:p>
            <a:fld id="{CB215B43-AA01-4B0E-BEF6-C9261B87F4C2}" type="slidenum">
              <a:rPr lang="en-US" smtClean="0"/>
              <a:t>1</a:t>
            </a:fld>
            <a:endParaRPr lang="en-US"/>
          </a:p>
        </p:txBody>
      </p:sp>
    </p:spTree>
    <p:extLst>
      <p:ext uri="{BB962C8B-B14F-4D97-AF65-F5344CB8AC3E}">
        <p14:creationId xmlns:p14="http://schemas.microsoft.com/office/powerpoint/2010/main" val="282355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Eldad</a:t>
            </a:r>
            <a:endParaRPr lang="en-US" dirty="0"/>
          </a:p>
        </p:txBody>
      </p:sp>
      <p:sp>
        <p:nvSpPr>
          <p:cNvPr id="4" name="Slide Number Placeholder 3"/>
          <p:cNvSpPr>
            <a:spLocks noGrp="1"/>
          </p:cNvSpPr>
          <p:nvPr>
            <p:ph type="sldNum" sz="quarter" idx="5"/>
          </p:nvPr>
        </p:nvSpPr>
        <p:spPr/>
        <p:txBody>
          <a:bodyPr/>
          <a:lstStyle/>
          <a:p>
            <a:fld id="{142F6C6E-326E-4945-8517-3BE5F425C4A1}" type="slidenum">
              <a:rPr lang="en-US" smtClean="0"/>
              <a:t>2</a:t>
            </a:fld>
            <a:endParaRPr lang="en-US"/>
          </a:p>
        </p:txBody>
      </p:sp>
    </p:spTree>
    <p:extLst>
      <p:ext uri="{BB962C8B-B14F-4D97-AF65-F5344CB8AC3E}">
        <p14:creationId xmlns:p14="http://schemas.microsoft.com/office/powerpoint/2010/main" val="369395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a:t>
            </a:r>
            <a:endParaRPr lang="en-US" dirty="0">
              <a:cs typeface="Calibri"/>
            </a:endParaRPr>
          </a:p>
        </p:txBody>
      </p:sp>
      <p:sp>
        <p:nvSpPr>
          <p:cNvPr id="4" name="Slide Number Placeholder 3"/>
          <p:cNvSpPr>
            <a:spLocks noGrp="1"/>
          </p:cNvSpPr>
          <p:nvPr>
            <p:ph type="sldNum" sz="quarter" idx="5"/>
          </p:nvPr>
        </p:nvSpPr>
        <p:spPr/>
        <p:txBody>
          <a:bodyPr/>
          <a:lstStyle/>
          <a:p>
            <a:fld id="{142F6C6E-326E-4945-8517-3BE5F425C4A1}" type="slidenum">
              <a:rPr lang="en-US" smtClean="0"/>
              <a:t>3</a:t>
            </a:fld>
            <a:endParaRPr lang="en-US"/>
          </a:p>
        </p:txBody>
      </p:sp>
    </p:spTree>
    <p:extLst>
      <p:ext uri="{BB962C8B-B14F-4D97-AF65-F5344CB8AC3E}">
        <p14:creationId xmlns:p14="http://schemas.microsoft.com/office/powerpoint/2010/main" val="305920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F6C6E-326E-4945-8517-3BE5F425C4A1}" type="slidenum">
              <a:rPr lang="en-US" smtClean="0"/>
              <a:t>4</a:t>
            </a:fld>
            <a:endParaRPr lang="en-US"/>
          </a:p>
        </p:txBody>
      </p:sp>
    </p:spTree>
    <p:extLst>
      <p:ext uri="{BB962C8B-B14F-4D97-AF65-F5344CB8AC3E}">
        <p14:creationId xmlns:p14="http://schemas.microsoft.com/office/powerpoint/2010/main" val="198735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F6C6E-326E-4945-8517-3BE5F425C4A1}" type="slidenum">
              <a:rPr lang="en-US" smtClean="0"/>
              <a:t>5</a:t>
            </a:fld>
            <a:endParaRPr lang="en-US"/>
          </a:p>
        </p:txBody>
      </p:sp>
    </p:spTree>
    <p:extLst>
      <p:ext uri="{BB962C8B-B14F-4D97-AF65-F5344CB8AC3E}">
        <p14:creationId xmlns:p14="http://schemas.microsoft.com/office/powerpoint/2010/main" val="348442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a:t>
            </a:r>
            <a:endParaRPr lang="en-US" dirty="0">
              <a:cs typeface="Calibri"/>
            </a:endParaRPr>
          </a:p>
        </p:txBody>
      </p:sp>
      <p:sp>
        <p:nvSpPr>
          <p:cNvPr id="4" name="Slide Number Placeholder 3"/>
          <p:cNvSpPr>
            <a:spLocks noGrp="1"/>
          </p:cNvSpPr>
          <p:nvPr>
            <p:ph type="sldNum" sz="quarter" idx="5"/>
          </p:nvPr>
        </p:nvSpPr>
        <p:spPr/>
        <p:txBody>
          <a:bodyPr/>
          <a:lstStyle/>
          <a:p>
            <a:fld id="{142F6C6E-326E-4945-8517-3BE5F425C4A1}" type="slidenum">
              <a:rPr lang="en-US" smtClean="0"/>
              <a:t>6</a:t>
            </a:fld>
            <a:endParaRPr lang="en-US"/>
          </a:p>
        </p:txBody>
      </p:sp>
    </p:spTree>
    <p:extLst>
      <p:ext uri="{BB962C8B-B14F-4D97-AF65-F5344CB8AC3E}">
        <p14:creationId xmlns:p14="http://schemas.microsoft.com/office/powerpoint/2010/main" val="98799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2F6C6E-326E-4945-8517-3BE5F425C4A1}" type="slidenum">
              <a:rPr lang="en-US" smtClean="0"/>
              <a:t>7</a:t>
            </a:fld>
            <a:endParaRPr lang="en-US"/>
          </a:p>
        </p:txBody>
      </p:sp>
    </p:spTree>
    <p:extLst>
      <p:ext uri="{BB962C8B-B14F-4D97-AF65-F5344CB8AC3E}">
        <p14:creationId xmlns:p14="http://schemas.microsoft.com/office/powerpoint/2010/main" val="262168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a:t>
            </a:r>
          </a:p>
          <a:p>
            <a:endParaRPr lang="en-US" dirty="0"/>
          </a:p>
        </p:txBody>
      </p:sp>
      <p:sp>
        <p:nvSpPr>
          <p:cNvPr id="4" name="Slide Number Placeholder 3"/>
          <p:cNvSpPr>
            <a:spLocks noGrp="1"/>
          </p:cNvSpPr>
          <p:nvPr>
            <p:ph type="sldNum" sz="quarter" idx="5"/>
          </p:nvPr>
        </p:nvSpPr>
        <p:spPr/>
        <p:txBody>
          <a:bodyPr/>
          <a:lstStyle/>
          <a:p>
            <a:fld id="{142F6C6E-326E-4945-8517-3BE5F425C4A1}" type="slidenum">
              <a:rPr lang="en-US" smtClean="0"/>
              <a:t>8</a:t>
            </a:fld>
            <a:endParaRPr lang="en-US"/>
          </a:p>
        </p:txBody>
      </p:sp>
    </p:spTree>
    <p:extLst>
      <p:ext uri="{BB962C8B-B14F-4D97-AF65-F5344CB8AC3E}">
        <p14:creationId xmlns:p14="http://schemas.microsoft.com/office/powerpoint/2010/main" val="30326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ing screen">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2B64D74-1439-4D2F-BB3E-453D2F495E15}"/>
              </a:ext>
            </a:extLst>
          </p:cNvPr>
          <p:cNvPicPr>
            <a:picLocks noChangeAspect="1"/>
          </p:cNvPicPr>
          <p:nvPr userDrawn="1"/>
        </p:nvPicPr>
        <p:blipFill>
          <a:blip r:embed="rId2"/>
          <a:stretch>
            <a:fillRect/>
          </a:stretch>
        </p:blipFill>
        <p:spPr>
          <a:xfrm>
            <a:off x="2521942" y="2286000"/>
            <a:ext cx="7148116" cy="2286000"/>
          </a:xfrm>
          <a:prstGeom prst="rect">
            <a:avLst/>
          </a:prstGeom>
        </p:spPr>
      </p:pic>
    </p:spTree>
    <p:extLst>
      <p:ext uri="{BB962C8B-B14F-4D97-AF65-F5344CB8AC3E}">
        <p14:creationId xmlns:p14="http://schemas.microsoft.com/office/powerpoint/2010/main" val="243455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SEATTLE HUMAN SERVICES </a:t>
            </a:r>
          </a:p>
        </p:txBody>
      </p:sp>
      <p:sp>
        <p:nvSpPr>
          <p:cNvPr id="4" name="Slide Number Placeholder 3"/>
          <p:cNvSpPr>
            <a:spLocks noGrp="1"/>
          </p:cNvSpPr>
          <p:nvPr>
            <p:ph type="sldNum" sz="quarter" idx="11"/>
          </p:nvPr>
        </p:nvSpPr>
        <p:spPr/>
        <p:txBody>
          <a:bodyPr/>
          <a:lstStyle/>
          <a:p>
            <a:fld id="{641477C0-A936-2F4C-8491-604A441A569F}" type="slidenum">
              <a:rPr lang="en-US" smtClean="0"/>
              <a:pPr/>
              <a:t>‹#›</a:t>
            </a:fld>
            <a:endParaRPr lang="en-US"/>
          </a:p>
        </p:txBody>
      </p:sp>
      <p:sp>
        <p:nvSpPr>
          <p:cNvPr id="5" name="Rectangle 4"/>
          <p:cNvSpPr/>
          <p:nvPr/>
        </p:nvSpPr>
        <p:spPr>
          <a:xfrm>
            <a:off x="890150" y="620636"/>
            <a:ext cx="10335503" cy="52435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60421" y="1518168"/>
            <a:ext cx="9586817" cy="4143921"/>
          </a:xfrm>
        </p:spPr>
        <p:txBody>
          <a:bodyPr>
            <a:noAutofit/>
          </a:bodyPr>
          <a:lstStyle>
            <a:lvl1pPr>
              <a:lnSpc>
                <a:spcPts val="6500"/>
              </a:lnSpc>
              <a:defRPr sz="6500">
                <a:solidFill>
                  <a:schemeClr val="bg1"/>
                </a:solidFill>
              </a:defRPr>
            </a:lvl1pPr>
          </a:lstStyle>
          <a:p>
            <a:r>
              <a:rPr lang="en-US"/>
              <a:t>Click to edit Master title style</a:t>
            </a:r>
          </a:p>
        </p:txBody>
      </p:sp>
    </p:spTree>
    <p:extLst>
      <p:ext uri="{BB962C8B-B14F-4D97-AF65-F5344CB8AC3E}">
        <p14:creationId xmlns:p14="http://schemas.microsoft.com/office/powerpoint/2010/main" val="242505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400"/>
              </a:lnSpc>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SEATTLE HUMAN SERVICES </a:t>
            </a:r>
          </a:p>
        </p:txBody>
      </p:sp>
      <p:sp>
        <p:nvSpPr>
          <p:cNvPr id="5" name="Slide Number Placeholder 4"/>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422816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SEATTLE HUMAN SERVICES </a:t>
            </a:r>
          </a:p>
        </p:txBody>
      </p:sp>
      <p:sp>
        <p:nvSpPr>
          <p:cNvPr id="4" name="Slide Number Placeholder 3"/>
          <p:cNvSpPr>
            <a:spLocks noGrp="1"/>
          </p:cNvSpPr>
          <p:nvPr>
            <p:ph type="sldNum" sz="quarter" idx="11"/>
          </p:nvPr>
        </p:nvSpPr>
        <p:spPr/>
        <p:txBody>
          <a:bodyPr/>
          <a:lstStyle/>
          <a:p>
            <a:fld id="{641477C0-A936-2F4C-8491-604A441A569F}" type="slidenum">
              <a:rPr lang="en-US" smtClean="0"/>
              <a:pPr/>
              <a:t>‹#›</a:t>
            </a:fld>
            <a:endParaRPr lang="en-US"/>
          </a:p>
        </p:txBody>
      </p:sp>
      <p:sp>
        <p:nvSpPr>
          <p:cNvPr id="5" name="Title 1"/>
          <p:cNvSpPr>
            <a:spLocks noGrp="1"/>
          </p:cNvSpPr>
          <p:nvPr>
            <p:ph type="title" hasCustomPrompt="1"/>
          </p:nvPr>
        </p:nvSpPr>
        <p:spPr>
          <a:xfrm>
            <a:off x="963084" y="687473"/>
            <a:ext cx="10301816" cy="1250815"/>
          </a:xfrm>
        </p:spPr>
        <p:txBody>
          <a:bodyPr anchor="b" anchorCtr="0">
            <a:noAutofit/>
          </a:bodyPr>
          <a:lstStyle>
            <a:lvl1pPr algn="l">
              <a:lnSpc>
                <a:spcPts val="4700"/>
              </a:lnSpc>
              <a:defRPr sz="4700" b="1" cap="none"/>
            </a:lvl1pPr>
          </a:lstStyle>
          <a:p>
            <a:r>
              <a:rPr lang="en-US"/>
              <a:t>Click To Edit Master Title Style</a:t>
            </a:r>
          </a:p>
        </p:txBody>
      </p:sp>
      <p:sp>
        <p:nvSpPr>
          <p:cNvPr id="7" name="Picture Placeholder 6"/>
          <p:cNvSpPr>
            <a:spLocks noGrp="1"/>
          </p:cNvSpPr>
          <p:nvPr>
            <p:ph type="pic" sz="quarter" idx="12"/>
          </p:nvPr>
        </p:nvSpPr>
        <p:spPr>
          <a:xfrm>
            <a:off x="929399" y="2282022"/>
            <a:ext cx="10335503" cy="3572678"/>
          </a:xfrm>
        </p:spPr>
        <p:txBody>
          <a:bodyPr/>
          <a:lstStyle/>
          <a:p>
            <a:r>
              <a:rPr lang="en-US"/>
              <a:t>Click icon to add picture</a:t>
            </a:r>
          </a:p>
        </p:txBody>
      </p:sp>
    </p:spTree>
    <p:extLst>
      <p:ext uri="{BB962C8B-B14F-4D97-AF65-F5344CB8AC3E}">
        <p14:creationId xmlns:p14="http://schemas.microsoft.com/office/powerpoint/2010/main" val="358982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SEATTLE HUMAN SERVICES </a:t>
            </a:r>
          </a:p>
        </p:txBody>
      </p:sp>
      <p:sp>
        <p:nvSpPr>
          <p:cNvPr id="4" name="Slide Number Placeholder 3"/>
          <p:cNvSpPr>
            <a:spLocks noGrp="1"/>
          </p:cNvSpPr>
          <p:nvPr>
            <p:ph type="sldNum" sz="quarter" idx="11"/>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42697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hart and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929399" y="1040753"/>
            <a:ext cx="3691287" cy="2071963"/>
          </a:xfrm>
        </p:spPr>
        <p:txBody>
          <a:bodyPr anchor="b">
            <a:noAutofit/>
          </a:bodyPr>
          <a:lstStyle>
            <a:lvl1pPr algn="l">
              <a:lnSpc>
                <a:spcPts val="3200"/>
              </a:lnSpc>
              <a:defRPr sz="3000" b="1"/>
            </a:lvl1pPr>
          </a:lstStyle>
          <a:p>
            <a:r>
              <a:rPr lang="en-US"/>
              <a:t>Click to edit Master title style</a:t>
            </a:r>
          </a:p>
        </p:txBody>
      </p:sp>
      <p:sp>
        <p:nvSpPr>
          <p:cNvPr id="3" name="Content Placeholder 2"/>
          <p:cNvSpPr>
            <a:spLocks noGrp="1"/>
          </p:cNvSpPr>
          <p:nvPr>
            <p:ph idx="1"/>
          </p:nvPr>
        </p:nvSpPr>
        <p:spPr>
          <a:xfrm>
            <a:off x="4766735" y="1040753"/>
            <a:ext cx="6498167" cy="4821846"/>
          </a:xfrm>
          <a:noFill/>
          <a:ln>
            <a:no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399" y="3399162"/>
            <a:ext cx="3691287" cy="246343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2934125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610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533C8C-7847-4D0E-8485-278FD0EDB3A4}"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CBA23-1321-4B36-99C6-07FA352887E8}"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666954C9-6A0B-2449-8098-7C51F13C9255}"/>
              </a:ext>
            </a:extLst>
          </p:cNvPr>
          <p:cNvPicPr>
            <a:picLocks noChangeAspect="1"/>
          </p:cNvPicPr>
          <p:nvPr userDrawn="1"/>
        </p:nvPicPr>
        <p:blipFill>
          <a:blip r:embed="rId2"/>
          <a:stretch>
            <a:fillRect/>
          </a:stretch>
        </p:blipFill>
        <p:spPr>
          <a:xfrm>
            <a:off x="1316751" y="5178517"/>
            <a:ext cx="2573321" cy="822960"/>
          </a:xfrm>
          <a:prstGeom prst="rect">
            <a:avLst/>
          </a:prstGeom>
        </p:spPr>
      </p:pic>
    </p:spTree>
    <p:extLst>
      <p:ext uri="{BB962C8B-B14F-4D97-AF65-F5344CB8AC3E}">
        <p14:creationId xmlns:p14="http://schemas.microsoft.com/office/powerpoint/2010/main" val="384689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33C8C-7847-4D0E-8485-278FD0EDB3A4}" type="datetimeFigureOut">
              <a:rPr lang="en-US" smtClean="0"/>
              <a:t>5/17/2023</a:t>
            </a:fld>
            <a:endParaRPr lang="en-US"/>
          </a:p>
        </p:txBody>
      </p:sp>
      <p:sp>
        <p:nvSpPr>
          <p:cNvPr id="5" name="Footer Placeholder 4"/>
          <p:cNvSpPr>
            <a:spLocks noGrp="1"/>
          </p:cNvSpPr>
          <p:nvPr>
            <p:ph type="ftr" sz="quarter" idx="11"/>
          </p:nvPr>
        </p:nvSpPr>
        <p:spPr/>
        <p:txBody>
          <a:bodyPr/>
          <a:lstStyle/>
          <a:p>
            <a:r>
              <a:rPr lang="en-US"/>
              <a:t>SEATTLE HUMAN SERVICES </a:t>
            </a:r>
          </a:p>
        </p:txBody>
      </p:sp>
      <p:sp>
        <p:nvSpPr>
          <p:cNvPr id="6" name="Slide Number Placeholder 5"/>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309494747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33C8C-7847-4D0E-8485-278FD0EDB3A4}" type="datetimeFigureOut">
              <a:rPr lang="en-US" smtClean="0"/>
              <a:t>5/17/2023</a:t>
            </a:fld>
            <a:endParaRPr lang="en-US"/>
          </a:p>
        </p:txBody>
      </p:sp>
      <p:sp>
        <p:nvSpPr>
          <p:cNvPr id="5" name="Footer Placeholder 4"/>
          <p:cNvSpPr>
            <a:spLocks noGrp="1"/>
          </p:cNvSpPr>
          <p:nvPr>
            <p:ph type="ftr" sz="quarter" idx="11"/>
          </p:nvPr>
        </p:nvSpPr>
        <p:spPr/>
        <p:txBody>
          <a:bodyPr/>
          <a:lstStyle/>
          <a:p>
            <a:r>
              <a:rPr lang="en-US"/>
              <a:t>SEATTLE HUMAN SERVICES </a:t>
            </a:r>
          </a:p>
        </p:txBody>
      </p:sp>
      <p:sp>
        <p:nvSpPr>
          <p:cNvPr id="6" name="Slide Number Placeholder 5"/>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7607725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533C8C-7847-4D0E-8485-278FD0EDB3A4}" type="datetimeFigureOut">
              <a:rPr lang="en-US" smtClean="0"/>
              <a:t>5/17/2023</a:t>
            </a:fld>
            <a:endParaRPr lang="en-US"/>
          </a:p>
        </p:txBody>
      </p:sp>
      <p:sp>
        <p:nvSpPr>
          <p:cNvPr id="6" name="Footer Placeholder 5"/>
          <p:cNvSpPr>
            <a:spLocks noGrp="1"/>
          </p:cNvSpPr>
          <p:nvPr>
            <p:ph type="ftr" sz="quarter" idx="11"/>
          </p:nvPr>
        </p:nvSpPr>
        <p:spPr/>
        <p:txBody>
          <a:body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284481273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SEATTLE HUMAN SERVICES </a:t>
            </a:r>
          </a:p>
        </p:txBody>
      </p:sp>
      <p:sp>
        <p:nvSpPr>
          <p:cNvPr id="4" name="Slide Number Placeholder 3"/>
          <p:cNvSpPr>
            <a:spLocks noGrp="1"/>
          </p:cNvSpPr>
          <p:nvPr>
            <p:ph type="sldNum" sz="quarter" idx="11"/>
          </p:nvPr>
        </p:nvSpPr>
        <p:spPr/>
        <p:txBody>
          <a:bodyPr/>
          <a:lstStyle/>
          <a:p>
            <a:fld id="{641477C0-A936-2F4C-8491-604A441A569F}" type="slidenum">
              <a:rPr lang="en-US" smtClean="0"/>
              <a:pPr/>
              <a:t>‹#›</a:t>
            </a:fld>
            <a:endParaRPr lang="en-US"/>
          </a:p>
        </p:txBody>
      </p:sp>
      <p:sp>
        <p:nvSpPr>
          <p:cNvPr id="5" name="Rectangle 4"/>
          <p:cNvSpPr/>
          <p:nvPr/>
        </p:nvSpPr>
        <p:spPr>
          <a:xfrm>
            <a:off x="890150" y="620636"/>
            <a:ext cx="10335503" cy="5243591"/>
          </a:xfrm>
          <a:prstGeom prst="rect">
            <a:avLst/>
          </a:prstGeom>
          <a:solidFill>
            <a:srgbClr val="0F7D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2"/>
              </a:solidFill>
            </a:endParaRPr>
          </a:p>
        </p:txBody>
      </p:sp>
    </p:spTree>
    <p:extLst>
      <p:ext uri="{BB962C8B-B14F-4D97-AF65-F5344CB8AC3E}">
        <p14:creationId xmlns:p14="http://schemas.microsoft.com/office/powerpoint/2010/main" val="139560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33C8C-7847-4D0E-8485-278FD0EDB3A4}" type="datetimeFigureOut">
              <a:rPr lang="en-US" smtClean="0"/>
              <a:t>5/17/2023</a:t>
            </a:fld>
            <a:endParaRPr lang="en-US"/>
          </a:p>
        </p:txBody>
      </p:sp>
      <p:sp>
        <p:nvSpPr>
          <p:cNvPr id="8" name="Footer Placeholder 7"/>
          <p:cNvSpPr>
            <a:spLocks noGrp="1"/>
          </p:cNvSpPr>
          <p:nvPr>
            <p:ph type="ftr" sz="quarter" idx="11"/>
          </p:nvPr>
        </p:nvSpPr>
        <p:spPr/>
        <p:txBody>
          <a:bodyPr/>
          <a:lstStyle/>
          <a:p>
            <a:r>
              <a:rPr lang="en-US"/>
              <a:t>SEATTLE HUMAN SERVICES </a:t>
            </a:r>
          </a:p>
        </p:txBody>
      </p:sp>
      <p:sp>
        <p:nvSpPr>
          <p:cNvPr id="9" name="Slide Number Placeholder 8"/>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413152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33C8C-7847-4D0E-8485-278FD0EDB3A4}" type="datetimeFigureOut">
              <a:rPr lang="en-US" smtClean="0"/>
              <a:t>5/17/2023</a:t>
            </a:fld>
            <a:endParaRPr lang="en-US"/>
          </a:p>
        </p:txBody>
      </p:sp>
      <p:sp>
        <p:nvSpPr>
          <p:cNvPr id="4" name="Footer Placeholder 3"/>
          <p:cNvSpPr>
            <a:spLocks noGrp="1"/>
          </p:cNvSpPr>
          <p:nvPr>
            <p:ph type="ftr" sz="quarter" idx="11"/>
          </p:nvPr>
        </p:nvSpPr>
        <p:spPr/>
        <p:txBody>
          <a:bodyPr/>
          <a:lstStyle/>
          <a:p>
            <a:r>
              <a:rPr lang="en-US"/>
              <a:t>SEATTLE HUMAN SERVICES </a:t>
            </a:r>
          </a:p>
        </p:txBody>
      </p:sp>
      <p:sp>
        <p:nvSpPr>
          <p:cNvPr id="5" name="Slide Number Placeholder 4"/>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165488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33C8C-7847-4D0E-8485-278FD0EDB3A4}" type="datetimeFigureOut">
              <a:rPr lang="en-US" smtClean="0"/>
              <a:t>5/17/2023</a:t>
            </a:fld>
            <a:endParaRPr lang="en-US"/>
          </a:p>
        </p:txBody>
      </p:sp>
      <p:sp>
        <p:nvSpPr>
          <p:cNvPr id="3" name="Footer Placeholder 2"/>
          <p:cNvSpPr>
            <a:spLocks noGrp="1"/>
          </p:cNvSpPr>
          <p:nvPr>
            <p:ph type="ftr" sz="quarter" idx="11"/>
          </p:nvPr>
        </p:nvSpPr>
        <p:spPr/>
        <p:txBody>
          <a:bodyPr/>
          <a:lstStyle/>
          <a:p>
            <a:r>
              <a:rPr lang="en-US"/>
              <a:t>SEATTLE HUMAN SERVICES </a:t>
            </a:r>
          </a:p>
        </p:txBody>
      </p:sp>
      <p:sp>
        <p:nvSpPr>
          <p:cNvPr id="4" name="Slide Number Placeholder 3"/>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193470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533C8C-7847-4D0E-8485-278FD0EDB3A4}" type="datetimeFigureOut">
              <a:rPr lang="en-US" smtClean="0"/>
              <a:t>5/17/2023</a:t>
            </a:fld>
            <a:endParaRPr lang="en-US"/>
          </a:p>
        </p:txBody>
      </p:sp>
      <p:sp>
        <p:nvSpPr>
          <p:cNvPr id="6" name="Footer Placeholder 5"/>
          <p:cNvSpPr>
            <a:spLocks noGrp="1"/>
          </p:cNvSpPr>
          <p:nvPr>
            <p:ph type="ftr" sz="quarter" idx="11"/>
          </p:nvPr>
        </p:nvSpPr>
        <p:spPr/>
        <p:txBody>
          <a:body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238052043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533C8C-7847-4D0E-8485-278FD0EDB3A4}" type="datetimeFigureOut">
              <a:rPr lang="en-US" smtClean="0"/>
              <a:t>5/17/2023</a:t>
            </a:fld>
            <a:endParaRPr lang="en-US"/>
          </a:p>
        </p:txBody>
      </p:sp>
      <p:sp>
        <p:nvSpPr>
          <p:cNvPr id="6" name="Footer Placeholder 5"/>
          <p:cNvSpPr>
            <a:spLocks noGrp="1"/>
          </p:cNvSpPr>
          <p:nvPr>
            <p:ph type="ftr" sz="quarter" idx="11"/>
          </p:nvPr>
        </p:nvSpPr>
        <p:spPr/>
        <p:txBody>
          <a:body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121207198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33C8C-7847-4D0E-8485-278FD0EDB3A4}" type="datetimeFigureOut">
              <a:rPr lang="en-US" smtClean="0"/>
              <a:t>5/17/2023</a:t>
            </a:fld>
            <a:endParaRPr lang="en-US"/>
          </a:p>
        </p:txBody>
      </p:sp>
      <p:sp>
        <p:nvSpPr>
          <p:cNvPr id="5" name="Footer Placeholder 4"/>
          <p:cNvSpPr>
            <a:spLocks noGrp="1"/>
          </p:cNvSpPr>
          <p:nvPr>
            <p:ph type="ftr" sz="quarter" idx="11"/>
          </p:nvPr>
        </p:nvSpPr>
        <p:spPr/>
        <p:txBody>
          <a:bodyPr/>
          <a:lstStyle/>
          <a:p>
            <a:r>
              <a:rPr lang="en-US"/>
              <a:t>SEATTLE HUMAN SERVICES </a:t>
            </a:r>
          </a:p>
        </p:txBody>
      </p:sp>
      <p:sp>
        <p:nvSpPr>
          <p:cNvPr id="6" name="Slide Number Placeholder 5"/>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2584600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33C8C-7847-4D0E-8485-278FD0EDB3A4}" type="datetimeFigureOut">
              <a:rPr lang="en-US" smtClean="0"/>
              <a:t>5/17/2023</a:t>
            </a:fld>
            <a:endParaRPr lang="en-US"/>
          </a:p>
        </p:txBody>
      </p:sp>
      <p:sp>
        <p:nvSpPr>
          <p:cNvPr id="5" name="Footer Placeholder 4"/>
          <p:cNvSpPr>
            <a:spLocks noGrp="1"/>
          </p:cNvSpPr>
          <p:nvPr>
            <p:ph type="ftr" sz="quarter" idx="11"/>
          </p:nvPr>
        </p:nvSpPr>
        <p:spPr/>
        <p:txBody>
          <a:bodyPr/>
          <a:lstStyle/>
          <a:p>
            <a:r>
              <a:rPr lang="en-US"/>
              <a:t>SEATTLE HUMAN SERVICES </a:t>
            </a:r>
          </a:p>
        </p:txBody>
      </p:sp>
      <p:sp>
        <p:nvSpPr>
          <p:cNvPr id="6" name="Slide Number Placeholder 5"/>
          <p:cNvSpPr>
            <a:spLocks noGrp="1"/>
          </p:cNvSpPr>
          <p:nvPr>
            <p:ph type="sldNum" sz="quarter" idx="12"/>
          </p:nvPr>
        </p:nvSpPr>
        <p:spPr/>
        <p:txBody>
          <a:bodyPr/>
          <a:lstStyle/>
          <a:p>
            <a:fld id="{641477C0-A936-2F4C-8491-604A441A569F}" type="slidenum">
              <a:rPr lang="en-US" smtClean="0"/>
              <a:pPr/>
              <a:t>‹#›</a:t>
            </a:fld>
            <a:endParaRPr lang="en-US"/>
          </a:p>
        </p:txBody>
      </p:sp>
    </p:spTree>
    <p:extLst>
      <p:ext uri="{BB962C8B-B14F-4D97-AF65-F5344CB8AC3E}">
        <p14:creationId xmlns:p14="http://schemas.microsoft.com/office/powerpoint/2010/main" val="261355742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29399" y="6356353"/>
            <a:ext cx="3860800" cy="365125"/>
          </a:xfrm>
        </p:spPr>
        <p:txBody>
          <a:bodyPr/>
          <a:lstStyle/>
          <a:p>
            <a:r>
              <a:rPr lang="en-US"/>
              <a:t>SEATTLE HUMAN SERVICES </a:t>
            </a:r>
          </a:p>
        </p:txBody>
      </p:sp>
      <p:sp>
        <p:nvSpPr>
          <p:cNvPr id="6" name="Slide Number Placeholder 5"/>
          <p:cNvSpPr>
            <a:spLocks noGrp="1"/>
          </p:cNvSpPr>
          <p:nvPr>
            <p:ph type="sldNum" sz="quarter" idx="12"/>
          </p:nvPr>
        </p:nvSpPr>
        <p:spPr>
          <a:xfrm>
            <a:off x="8394636" y="6356353"/>
            <a:ext cx="2844800" cy="365125"/>
          </a:xfrm>
        </p:spPr>
        <p:txBody>
          <a:bodyPr/>
          <a:lstStyle/>
          <a:p>
            <a:fld id="{641477C0-A936-2F4C-8491-604A441A569F}" type="slidenum">
              <a:rPr lang="en-US" smtClean="0"/>
              <a:t>‹#›</a:t>
            </a:fld>
            <a:endParaRPr lang="en-US"/>
          </a:p>
        </p:txBody>
      </p:sp>
      <p:sp>
        <p:nvSpPr>
          <p:cNvPr id="10" name="Text Placeholder 9"/>
          <p:cNvSpPr>
            <a:spLocks noGrp="1"/>
          </p:cNvSpPr>
          <p:nvPr>
            <p:ph type="body" sz="quarter" idx="14"/>
          </p:nvPr>
        </p:nvSpPr>
        <p:spPr>
          <a:xfrm>
            <a:off x="929397" y="2224732"/>
            <a:ext cx="10310040" cy="363949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929400" y="743336"/>
            <a:ext cx="10310037" cy="1347723"/>
          </a:xfrm>
        </p:spPr>
        <p:txBody>
          <a:bodyPr>
            <a:noAutofit/>
          </a:bodyPr>
          <a:lstStyle>
            <a:lvl1pPr algn="l">
              <a:defRPr b="1">
                <a:solidFill>
                  <a:schemeClr val="tx2"/>
                </a:solidFill>
              </a:defRPr>
            </a:lvl1pPr>
          </a:lstStyle>
          <a:p>
            <a:r>
              <a:rPr lang="en-US"/>
              <a:t>Click to edit Master title style</a:t>
            </a:r>
          </a:p>
        </p:txBody>
      </p:sp>
    </p:spTree>
    <p:extLst>
      <p:ext uri="{BB962C8B-B14F-4D97-AF65-F5344CB8AC3E}">
        <p14:creationId xmlns:p14="http://schemas.microsoft.com/office/powerpoint/2010/main" val="2072386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453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9401" y="743336"/>
            <a:ext cx="6060193" cy="1347723"/>
          </a:xfrm>
        </p:spPr>
        <p:txBody>
          <a:bodyPr>
            <a:noAutofit/>
          </a:bodyPr>
          <a:lstStyle>
            <a:lvl1pPr algn="l">
              <a:defRPr b="1">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929397" y="2262925"/>
            <a:ext cx="6060195" cy="35805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29397" y="6356353"/>
            <a:ext cx="3860800" cy="365125"/>
          </a:xfrm>
        </p:spPr>
        <p:txBody>
          <a:bodyPr anchor="ctr" anchorCtr="0"/>
          <a:lstStyle>
            <a:lvl1pPr algn="l">
              <a:defRPr/>
            </a:lvl1p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t>‹#›</a:t>
            </a:fld>
            <a:endParaRPr lang="en-US"/>
          </a:p>
        </p:txBody>
      </p:sp>
      <p:sp>
        <p:nvSpPr>
          <p:cNvPr id="9" name="Picture Placeholder 8"/>
          <p:cNvSpPr>
            <a:spLocks noGrp="1"/>
          </p:cNvSpPr>
          <p:nvPr>
            <p:ph type="pic" sz="quarter" idx="13"/>
          </p:nvPr>
        </p:nvSpPr>
        <p:spPr>
          <a:xfrm>
            <a:off x="7157512" y="743337"/>
            <a:ext cx="4135329" cy="2483959"/>
          </a:xfrm>
        </p:spPr>
        <p:txBody>
          <a:bodyPr/>
          <a:lstStyle/>
          <a:p>
            <a:r>
              <a:rPr lang="en-US"/>
              <a:t>Click icon to add picture</a:t>
            </a:r>
          </a:p>
        </p:txBody>
      </p:sp>
      <p:sp>
        <p:nvSpPr>
          <p:cNvPr id="16" name="Picture Placeholder 15"/>
          <p:cNvSpPr>
            <a:spLocks noGrp="1"/>
          </p:cNvSpPr>
          <p:nvPr>
            <p:ph type="pic" sz="quarter" idx="14"/>
          </p:nvPr>
        </p:nvSpPr>
        <p:spPr>
          <a:xfrm>
            <a:off x="7157510" y="3360741"/>
            <a:ext cx="4135329" cy="2482765"/>
          </a:xfrm>
        </p:spPr>
        <p:txBody>
          <a:bodyPr/>
          <a:lstStyle/>
          <a:p>
            <a:r>
              <a:rPr lang="en-US"/>
              <a:t>Click icon to add picture</a:t>
            </a:r>
          </a:p>
        </p:txBody>
      </p:sp>
    </p:spTree>
    <p:extLst>
      <p:ext uri="{BB962C8B-B14F-4D97-AF65-F5344CB8AC3E}">
        <p14:creationId xmlns:p14="http://schemas.microsoft.com/office/powerpoint/2010/main" val="259716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0" name="Rectangle 9"/>
          <p:cNvSpPr/>
          <p:nvPr/>
        </p:nvSpPr>
        <p:spPr>
          <a:xfrm>
            <a:off x="914402" y="639734"/>
            <a:ext cx="10350500" cy="44112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2"/>
              </a:solidFill>
            </a:endParaRPr>
          </a:p>
        </p:txBody>
      </p:sp>
      <p:sp>
        <p:nvSpPr>
          <p:cNvPr id="2" name="Title 1"/>
          <p:cNvSpPr>
            <a:spLocks noGrp="1"/>
          </p:cNvSpPr>
          <p:nvPr>
            <p:ph type="ctrTitle" hasCustomPrompt="1"/>
          </p:nvPr>
        </p:nvSpPr>
        <p:spPr>
          <a:xfrm>
            <a:off x="1311346" y="1059854"/>
            <a:ext cx="9052095" cy="2694687"/>
          </a:xfrm>
        </p:spPr>
        <p:txBody>
          <a:bodyPr anchor="b" anchorCtr="0"/>
          <a:lstStyle>
            <a:lvl1pPr algn="l">
              <a:lnSpc>
                <a:spcPct val="100000"/>
              </a:lnSpc>
              <a:defRPr>
                <a:solidFill>
                  <a:schemeClr val="bg1"/>
                </a:solidFill>
              </a:defRPr>
            </a:lvl1pPr>
          </a:lstStyle>
          <a:p>
            <a:r>
              <a:rPr lang="en-US"/>
              <a:t>Click to edit </a:t>
            </a:r>
            <a:br>
              <a:rPr lang="en-US"/>
            </a:br>
            <a:r>
              <a:rPr lang="en-US"/>
              <a:t>Master title style- </a:t>
            </a:r>
            <a:br>
              <a:rPr lang="en-US"/>
            </a:br>
            <a:r>
              <a:rPr lang="en-US"/>
              <a:t>No more then 3 lines for a headline</a:t>
            </a:r>
          </a:p>
        </p:txBody>
      </p:sp>
      <p:sp>
        <p:nvSpPr>
          <p:cNvPr id="3" name="Subtitle 2"/>
          <p:cNvSpPr>
            <a:spLocks noGrp="1"/>
          </p:cNvSpPr>
          <p:nvPr>
            <p:ph type="subTitle" idx="1" hasCustomPrompt="1"/>
          </p:nvPr>
        </p:nvSpPr>
        <p:spPr>
          <a:xfrm>
            <a:off x="1311346" y="3955052"/>
            <a:ext cx="9052095" cy="874244"/>
          </a:xfrm>
        </p:spPr>
        <p:txBody>
          <a:bodyPr>
            <a:normAutofit/>
          </a:bodyPr>
          <a:lstStyle>
            <a:lvl1pPr marL="0" indent="0" algn="l">
              <a:buNone/>
              <a:defRPr sz="2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a:p>
            <a:r>
              <a:rPr lang="en-US"/>
              <a:t>no more then two lines for a subhead</a:t>
            </a:r>
          </a:p>
        </p:txBody>
      </p:sp>
      <p:pic>
        <p:nvPicPr>
          <p:cNvPr id="5" name="Picture 4" descr="Text&#10;&#10;Description automatically generated">
            <a:extLst>
              <a:ext uri="{FF2B5EF4-FFF2-40B4-BE49-F238E27FC236}">
                <a16:creationId xmlns:a16="http://schemas.microsoft.com/office/drawing/2014/main" id="{EBC634E2-EE10-496A-AECC-142C1FB98A94}"/>
              </a:ext>
            </a:extLst>
          </p:cNvPr>
          <p:cNvPicPr>
            <a:picLocks noChangeAspect="1"/>
          </p:cNvPicPr>
          <p:nvPr userDrawn="1"/>
        </p:nvPicPr>
        <p:blipFill>
          <a:blip r:embed="rId2"/>
          <a:stretch>
            <a:fillRect/>
          </a:stretch>
        </p:blipFill>
        <p:spPr>
          <a:xfrm>
            <a:off x="1316751" y="5178517"/>
            <a:ext cx="2573321" cy="822960"/>
          </a:xfrm>
          <a:prstGeom prst="rect">
            <a:avLst/>
          </a:prstGeom>
        </p:spPr>
      </p:pic>
    </p:spTree>
    <p:extLst>
      <p:ext uri="{BB962C8B-B14F-4D97-AF65-F5344CB8AC3E}">
        <p14:creationId xmlns:p14="http://schemas.microsoft.com/office/powerpoint/2010/main" val="21031084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29399" y="6356353"/>
            <a:ext cx="3860800" cy="365125"/>
          </a:xfrm>
        </p:spPr>
        <p:txBody>
          <a:bodyPr/>
          <a:lstStyle/>
          <a:p>
            <a:r>
              <a:rPr lang="en-US"/>
              <a:t>SEATTLE HUMAN SERVICES </a:t>
            </a:r>
          </a:p>
        </p:txBody>
      </p:sp>
      <p:sp>
        <p:nvSpPr>
          <p:cNvPr id="6" name="Slide Number Placeholder 5"/>
          <p:cNvSpPr>
            <a:spLocks noGrp="1"/>
          </p:cNvSpPr>
          <p:nvPr>
            <p:ph type="sldNum" sz="quarter" idx="12"/>
          </p:nvPr>
        </p:nvSpPr>
        <p:spPr>
          <a:xfrm>
            <a:off x="8394636" y="6356353"/>
            <a:ext cx="2844800" cy="365125"/>
          </a:xfrm>
        </p:spPr>
        <p:txBody>
          <a:bodyPr/>
          <a:lstStyle/>
          <a:p>
            <a:fld id="{641477C0-A936-2F4C-8491-604A441A569F}" type="slidenum">
              <a:rPr lang="en-US" smtClean="0"/>
              <a:t>‹#›</a:t>
            </a:fld>
            <a:endParaRPr lang="en-US"/>
          </a:p>
        </p:txBody>
      </p:sp>
      <p:sp>
        <p:nvSpPr>
          <p:cNvPr id="10" name="Text Placeholder 9"/>
          <p:cNvSpPr>
            <a:spLocks noGrp="1"/>
          </p:cNvSpPr>
          <p:nvPr>
            <p:ph type="body" sz="quarter" idx="14"/>
          </p:nvPr>
        </p:nvSpPr>
        <p:spPr>
          <a:xfrm>
            <a:off x="929397" y="2224732"/>
            <a:ext cx="10310040" cy="363949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929400" y="743336"/>
            <a:ext cx="10310037" cy="1347723"/>
          </a:xfrm>
        </p:spPr>
        <p:txBody>
          <a:bodyPr>
            <a:noAutofit/>
          </a:bodyPr>
          <a:lstStyle>
            <a:lvl1pPr algn="l">
              <a:defRPr b="1">
                <a:solidFill>
                  <a:schemeClr val="tx2"/>
                </a:solidFill>
              </a:defRPr>
            </a:lvl1pPr>
          </a:lstStyle>
          <a:p>
            <a:r>
              <a:rPr lang="en-US"/>
              <a:t>Click to edit Master title style</a:t>
            </a:r>
          </a:p>
        </p:txBody>
      </p:sp>
    </p:spTree>
    <p:extLst>
      <p:ext uri="{BB962C8B-B14F-4D97-AF65-F5344CB8AC3E}">
        <p14:creationId xmlns:p14="http://schemas.microsoft.com/office/powerpoint/2010/main" val="283766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ragraph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942131" y="620636"/>
            <a:ext cx="5716444" cy="5243591"/>
          </a:xfrm>
        </p:spPr>
        <p:txBody>
          <a:bodyPr anchor="ctr" anchorCtr="0"/>
          <a:lstStyle>
            <a:lvl1pPr algn="l">
              <a:lnSpc>
                <a:spcPct val="100000"/>
              </a:lnSpc>
              <a:defRPr/>
            </a:lvl1pPr>
          </a:lstStyle>
          <a:p>
            <a:r>
              <a:rPr lang="en-US"/>
              <a:t>Click to edit Master title style</a:t>
            </a:r>
          </a:p>
        </p:txBody>
      </p:sp>
      <p:sp>
        <p:nvSpPr>
          <p:cNvPr id="4" name="Footer Placeholder 3"/>
          <p:cNvSpPr>
            <a:spLocks noGrp="1"/>
          </p:cNvSpPr>
          <p:nvPr>
            <p:ph type="ftr" sz="quarter" idx="11"/>
          </p:nvPr>
        </p:nvSpPr>
        <p:spPr>
          <a:xfrm>
            <a:off x="942131" y="6356353"/>
            <a:ext cx="4901628" cy="365125"/>
          </a:xfrm>
        </p:spPr>
        <p:txBody>
          <a:bodyPr/>
          <a:lstStyle/>
          <a:p>
            <a:r>
              <a:rPr lang="en-US"/>
              <a:t>SEATTLE HUMAN SERVICES </a:t>
            </a:r>
          </a:p>
        </p:txBody>
      </p:sp>
      <p:sp>
        <p:nvSpPr>
          <p:cNvPr id="5" name="Slide Number Placeholder 4"/>
          <p:cNvSpPr>
            <a:spLocks noGrp="1"/>
          </p:cNvSpPr>
          <p:nvPr>
            <p:ph type="sldNum" sz="quarter" idx="12"/>
          </p:nvPr>
        </p:nvSpPr>
        <p:spPr/>
        <p:txBody>
          <a:bodyPr/>
          <a:lstStyle/>
          <a:p>
            <a:fld id="{641477C0-A936-2F4C-8491-604A441A569F}" type="slidenum">
              <a:rPr lang="en-US" smtClean="0"/>
              <a:t>‹#›</a:t>
            </a:fld>
            <a:endParaRPr lang="en-US"/>
          </a:p>
        </p:txBody>
      </p:sp>
      <p:sp>
        <p:nvSpPr>
          <p:cNvPr id="9" name="Picture Placeholder 8"/>
          <p:cNvSpPr>
            <a:spLocks noGrp="1"/>
          </p:cNvSpPr>
          <p:nvPr>
            <p:ph type="pic" sz="quarter" idx="13"/>
          </p:nvPr>
        </p:nvSpPr>
        <p:spPr>
          <a:xfrm>
            <a:off x="7027335" y="620635"/>
            <a:ext cx="4237567" cy="5243591"/>
          </a:xfrm>
        </p:spPr>
        <p:txBody>
          <a:bodyPr/>
          <a:lstStyle/>
          <a:p>
            <a:r>
              <a:rPr lang="en-US"/>
              <a:t>Click icon to add picture</a:t>
            </a:r>
          </a:p>
        </p:txBody>
      </p:sp>
    </p:spTree>
    <p:extLst>
      <p:ext uri="{BB962C8B-B14F-4D97-AF65-F5344CB8AC3E}">
        <p14:creationId xmlns:p14="http://schemas.microsoft.com/office/powerpoint/2010/main" val="371362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9401" y="743336"/>
            <a:ext cx="6060193" cy="1347723"/>
          </a:xfrm>
        </p:spPr>
        <p:txBody>
          <a:bodyPr>
            <a:noAutofit/>
          </a:bodyPr>
          <a:lstStyle>
            <a:lvl1pPr algn="l">
              <a:defRPr b="1">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929397" y="2262925"/>
            <a:ext cx="6060195" cy="35805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29397" y="6356353"/>
            <a:ext cx="3860800" cy="365125"/>
          </a:xfrm>
        </p:spPr>
        <p:txBody>
          <a:bodyPr anchor="ctr" anchorCtr="0"/>
          <a:lstStyle>
            <a:lvl1pPr algn="l">
              <a:defRPr/>
            </a:lvl1pPr>
          </a:lstStyle>
          <a:p>
            <a:r>
              <a:rPr lang="en-US"/>
              <a:t>SEATTLE HUMAN SERVICES </a:t>
            </a:r>
          </a:p>
        </p:txBody>
      </p:sp>
      <p:sp>
        <p:nvSpPr>
          <p:cNvPr id="7" name="Slide Number Placeholder 6"/>
          <p:cNvSpPr>
            <a:spLocks noGrp="1"/>
          </p:cNvSpPr>
          <p:nvPr>
            <p:ph type="sldNum" sz="quarter" idx="12"/>
          </p:nvPr>
        </p:nvSpPr>
        <p:spPr/>
        <p:txBody>
          <a:bodyPr/>
          <a:lstStyle/>
          <a:p>
            <a:fld id="{641477C0-A936-2F4C-8491-604A441A569F}" type="slidenum">
              <a:rPr lang="en-US" smtClean="0"/>
              <a:t>‹#›</a:t>
            </a:fld>
            <a:endParaRPr lang="en-US"/>
          </a:p>
        </p:txBody>
      </p:sp>
      <p:sp>
        <p:nvSpPr>
          <p:cNvPr id="9" name="Picture Placeholder 8"/>
          <p:cNvSpPr>
            <a:spLocks noGrp="1"/>
          </p:cNvSpPr>
          <p:nvPr>
            <p:ph type="pic" sz="quarter" idx="13"/>
          </p:nvPr>
        </p:nvSpPr>
        <p:spPr>
          <a:xfrm>
            <a:off x="7157512" y="743337"/>
            <a:ext cx="4135329" cy="2483959"/>
          </a:xfrm>
        </p:spPr>
        <p:txBody>
          <a:bodyPr/>
          <a:lstStyle/>
          <a:p>
            <a:r>
              <a:rPr lang="en-US"/>
              <a:t>Click icon to add picture</a:t>
            </a:r>
          </a:p>
        </p:txBody>
      </p:sp>
      <p:sp>
        <p:nvSpPr>
          <p:cNvPr id="16" name="Picture Placeholder 15"/>
          <p:cNvSpPr>
            <a:spLocks noGrp="1"/>
          </p:cNvSpPr>
          <p:nvPr>
            <p:ph type="pic" sz="quarter" idx="14"/>
          </p:nvPr>
        </p:nvSpPr>
        <p:spPr>
          <a:xfrm>
            <a:off x="7157510" y="3360741"/>
            <a:ext cx="4135329" cy="2482765"/>
          </a:xfrm>
        </p:spPr>
        <p:txBody>
          <a:bodyPr/>
          <a:lstStyle/>
          <a:p>
            <a:r>
              <a:rPr lang="en-US"/>
              <a:t>Click icon to add picture</a:t>
            </a:r>
          </a:p>
        </p:txBody>
      </p:sp>
    </p:spTree>
    <p:extLst>
      <p:ext uri="{BB962C8B-B14F-4D97-AF65-F5344CB8AC3E}">
        <p14:creationId xmlns:p14="http://schemas.microsoft.com/office/powerpoint/2010/main" val="376088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9399" y="274638"/>
            <a:ext cx="10335503" cy="152997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29399" y="1976479"/>
            <a:ext cx="4850703" cy="742644"/>
          </a:xfrm>
        </p:spPr>
        <p:txBody>
          <a:bodyPr anchor="t" anchorCtr="0"/>
          <a:lstStyle>
            <a:lvl1pPr marL="0" indent="0">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29399" y="2893107"/>
            <a:ext cx="4850703" cy="29599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556" y="1976479"/>
            <a:ext cx="4937347" cy="742644"/>
          </a:xfrm>
        </p:spPr>
        <p:txBody>
          <a:bodyPr anchor="t" anchorCtr="0"/>
          <a:lstStyle>
            <a:lvl1pPr marL="0" indent="0">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556" y="2893107"/>
            <a:ext cx="4937347" cy="29599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SEATTLE HUMAN SERVICES </a:t>
            </a:r>
          </a:p>
        </p:txBody>
      </p:sp>
      <p:sp>
        <p:nvSpPr>
          <p:cNvPr id="9" name="Slide Number Placeholder 8"/>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158289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1477C0-A936-2F4C-8491-604A441A569F}" type="slidenum">
              <a:rPr lang="en-US" smtClean="0"/>
              <a:t>‹#›</a:t>
            </a:fld>
            <a:endParaRPr lang="en-US"/>
          </a:p>
        </p:txBody>
      </p:sp>
      <p:sp>
        <p:nvSpPr>
          <p:cNvPr id="5" name="Footer Placeholder 7"/>
          <p:cNvSpPr>
            <a:spLocks noGrp="1"/>
          </p:cNvSpPr>
          <p:nvPr>
            <p:ph type="ftr" sz="quarter" idx="11"/>
          </p:nvPr>
        </p:nvSpPr>
        <p:spPr>
          <a:xfrm>
            <a:off x="929397" y="6356353"/>
            <a:ext cx="3860800" cy="365125"/>
          </a:xfrm>
        </p:spPr>
        <p:txBody>
          <a:bodyPr/>
          <a:lstStyle/>
          <a:p>
            <a:r>
              <a:rPr lang="en-US"/>
              <a:t>SEATTLE HUMAN SERVICES </a:t>
            </a:r>
          </a:p>
        </p:txBody>
      </p:sp>
    </p:spTree>
    <p:extLst>
      <p:ext uri="{BB962C8B-B14F-4D97-AF65-F5344CB8AC3E}">
        <p14:creationId xmlns:p14="http://schemas.microsoft.com/office/powerpoint/2010/main" val="88431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623196"/>
            <a:ext cx="10363200" cy="4145780"/>
          </a:xfrm>
        </p:spPr>
        <p:txBody>
          <a:bodyPr anchor="b" anchorCtr="0">
            <a:noAutofit/>
          </a:bodyPr>
          <a:lstStyle>
            <a:lvl1pPr algn="l">
              <a:lnSpc>
                <a:spcPts val="6500"/>
              </a:lnSpc>
              <a:defRPr sz="6500" b="1" cap="none"/>
            </a:lvl1pPr>
          </a:lstStyle>
          <a:p>
            <a:r>
              <a:rPr lang="en-US"/>
              <a:t>Click To Edit Master Title Style</a:t>
            </a:r>
          </a:p>
        </p:txBody>
      </p:sp>
      <p:sp>
        <p:nvSpPr>
          <p:cNvPr id="5" name="Footer Placeholder 4"/>
          <p:cNvSpPr>
            <a:spLocks noGrp="1"/>
          </p:cNvSpPr>
          <p:nvPr>
            <p:ph type="ftr" sz="quarter" idx="11"/>
          </p:nvPr>
        </p:nvSpPr>
        <p:spPr/>
        <p:txBody>
          <a:bodyPr/>
          <a:lstStyle/>
          <a:p>
            <a:r>
              <a:rPr lang="en-US"/>
              <a:t>SEATTLE HUMAN SERVICES </a:t>
            </a:r>
          </a:p>
        </p:txBody>
      </p:sp>
      <p:sp>
        <p:nvSpPr>
          <p:cNvPr id="6" name="Slide Number Placeholder 5"/>
          <p:cNvSpPr>
            <a:spLocks noGrp="1"/>
          </p:cNvSpPr>
          <p:nvPr>
            <p:ph type="sldNum" sz="quarter" idx="12"/>
          </p:nvPr>
        </p:nvSpPr>
        <p:spPr/>
        <p:txBody>
          <a:bodyPr/>
          <a:lstStyle/>
          <a:p>
            <a:fld id="{641477C0-A936-2F4C-8491-604A441A569F}" type="slidenum">
              <a:rPr lang="en-US" smtClean="0"/>
              <a:t>‹#›</a:t>
            </a:fld>
            <a:endParaRPr lang="en-US"/>
          </a:p>
        </p:txBody>
      </p:sp>
    </p:spTree>
    <p:extLst>
      <p:ext uri="{BB962C8B-B14F-4D97-AF65-F5344CB8AC3E}">
        <p14:creationId xmlns:p14="http://schemas.microsoft.com/office/powerpoint/2010/main" val="41884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HSD color band med.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6569" y="6087007"/>
            <a:ext cx="10335505" cy="258387"/>
          </a:xfrm>
          <a:prstGeom prst="rect">
            <a:avLst/>
          </a:prstGeom>
        </p:spPr>
      </p:pic>
      <p:sp>
        <p:nvSpPr>
          <p:cNvPr id="2" name="Title Placeholder 1"/>
          <p:cNvSpPr>
            <a:spLocks noGrp="1"/>
          </p:cNvSpPr>
          <p:nvPr>
            <p:ph type="title"/>
          </p:nvPr>
        </p:nvSpPr>
        <p:spPr>
          <a:xfrm>
            <a:off x="929399" y="274640"/>
            <a:ext cx="10335503" cy="163500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929399" y="2148347"/>
            <a:ext cx="10335503" cy="371425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29397" y="6356353"/>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t>SEATTLE HUMAN SERVICES </a:t>
            </a:r>
          </a:p>
        </p:txBody>
      </p:sp>
      <p:sp>
        <p:nvSpPr>
          <p:cNvPr id="6" name="Slide Number Placeholder 5"/>
          <p:cNvSpPr>
            <a:spLocks noGrp="1"/>
          </p:cNvSpPr>
          <p:nvPr>
            <p:ph type="sldNum" sz="quarter" idx="4"/>
          </p:nvPr>
        </p:nvSpPr>
        <p:spPr>
          <a:xfrm>
            <a:off x="8420100" y="6356353"/>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41477C0-A936-2F4C-8491-604A441A569F}" type="slidenum">
              <a:rPr lang="en-US" smtClean="0"/>
              <a:pPr/>
              <a:t>‹#›</a:t>
            </a:fld>
            <a:endParaRPr lang="en-US"/>
          </a:p>
        </p:txBody>
      </p:sp>
    </p:spTree>
    <p:extLst>
      <p:ext uri="{BB962C8B-B14F-4D97-AF65-F5344CB8AC3E}">
        <p14:creationId xmlns:p14="http://schemas.microsoft.com/office/powerpoint/2010/main" val="1015735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dt="0"/>
  <p:txStyles>
    <p:titleStyle>
      <a:lvl1pPr algn="l" defTabSz="457200" rtl="0" eaLnBrk="1" latinLnBrk="0" hangingPunct="1">
        <a:lnSpc>
          <a:spcPct val="100000"/>
        </a:lnSpc>
        <a:spcBef>
          <a:spcPct val="0"/>
        </a:spcBef>
        <a:buNone/>
        <a:defRPr sz="4400" b="1" kern="1200">
          <a:solidFill>
            <a:srgbClr val="0F7DC0"/>
          </a:solidFill>
          <a:latin typeface="+mj-lt"/>
          <a:ea typeface="+mj-ea"/>
          <a:cs typeface="+mj-cs"/>
        </a:defRPr>
      </a:lvl1pPr>
    </p:titleStyle>
    <p:bodyStyle>
      <a:lvl1pPr marL="228600" indent="-228600" algn="l" defTabSz="457200" rtl="0" eaLnBrk="1" latinLnBrk="0" hangingPunct="1">
        <a:lnSpc>
          <a:spcPct val="100000"/>
        </a:lnSpc>
        <a:spcBef>
          <a:spcPct val="20000"/>
        </a:spcBef>
        <a:buSzPct val="60000"/>
        <a:buFont typeface="Arial"/>
        <a:buChar char="•"/>
        <a:defRPr sz="32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SzPct val="80000"/>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SEATTLE HUMAN SERVICES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477C0-A936-2F4C-8491-604A441A569F}" type="slidenum">
              <a:rPr lang="en-US" smtClean="0"/>
              <a:pPr/>
              <a:t>‹#›</a:t>
            </a:fld>
            <a:endParaRPr lang="en-US"/>
          </a:p>
        </p:txBody>
      </p:sp>
    </p:spTree>
    <p:extLst>
      <p:ext uri="{BB962C8B-B14F-4D97-AF65-F5344CB8AC3E}">
        <p14:creationId xmlns:p14="http://schemas.microsoft.com/office/powerpoint/2010/main" val="42343587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mailto:Eldad.Mekuria@seattle.gov" TargetMode="External"/><Relationship Id="rId3" Type="http://schemas.openxmlformats.org/officeDocument/2006/relationships/hyperlink" Target="mailto:Dinah.Stephens@seattle.gov" TargetMode="External"/><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hyperlink" Target="mailto:Meg.Woolf@seattle.gov" TargetMode="External"/><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60D35C-ADB8-48BE-B4F5-B845B133DE8E}"/>
              </a:ext>
            </a:extLst>
          </p:cNvPr>
          <p:cNvSpPr>
            <a:spLocks noGrp="1"/>
          </p:cNvSpPr>
          <p:nvPr>
            <p:ph type="subTitle" idx="1"/>
          </p:nvPr>
        </p:nvSpPr>
        <p:spPr>
          <a:xfrm>
            <a:off x="838200" y="3939153"/>
            <a:ext cx="10515600" cy="1775855"/>
          </a:xfrm>
        </p:spPr>
        <p:txBody>
          <a:bodyPr>
            <a:noAutofit/>
          </a:bodyPr>
          <a:lstStyle/>
          <a:p>
            <a:r>
              <a:rPr lang="en-US" sz="4800" b="1" dirty="0">
                <a:solidFill>
                  <a:srgbClr val="2F5496"/>
                </a:solidFill>
              </a:rPr>
              <a:t>Age Friendly Seattle </a:t>
            </a:r>
          </a:p>
          <a:p>
            <a:r>
              <a:rPr lang="en-US" sz="2800" b="1" dirty="0">
                <a:solidFill>
                  <a:srgbClr val="2F5496"/>
                </a:solidFill>
              </a:rPr>
              <a:t>Community Living Connections Network Meeting  </a:t>
            </a:r>
          </a:p>
          <a:p>
            <a:endParaRPr lang="en-US" sz="4000" b="1" dirty="0">
              <a:solidFill>
                <a:srgbClr val="2F5496"/>
              </a:solidFill>
            </a:endParaRPr>
          </a:p>
        </p:txBody>
      </p:sp>
      <p:sp>
        <p:nvSpPr>
          <p:cNvPr id="4" name="Date Placeholder 3">
            <a:extLst>
              <a:ext uri="{FF2B5EF4-FFF2-40B4-BE49-F238E27FC236}">
                <a16:creationId xmlns:a16="http://schemas.microsoft.com/office/drawing/2014/main" id="{134151F1-D9C0-4C0F-B379-415DB300ADCC}"/>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05/17/2023</a:t>
            </a:r>
          </a:p>
        </p:txBody>
      </p:sp>
      <p:sp>
        <p:nvSpPr>
          <p:cNvPr id="2" name="Footer Placeholder 1">
            <a:extLst>
              <a:ext uri="{FF2B5EF4-FFF2-40B4-BE49-F238E27FC236}">
                <a16:creationId xmlns:a16="http://schemas.microsoft.com/office/drawing/2014/main" id="{9EFB6CBF-802A-04DA-7160-3AD9135A23BC}"/>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CLC Network  Meeting </a:t>
            </a:r>
          </a:p>
        </p:txBody>
      </p:sp>
      <p:sp>
        <p:nvSpPr>
          <p:cNvPr id="5" name="Slide Number Placeholder 4">
            <a:extLst>
              <a:ext uri="{FF2B5EF4-FFF2-40B4-BE49-F238E27FC236}">
                <a16:creationId xmlns:a16="http://schemas.microsoft.com/office/drawing/2014/main" id="{C96AD0D2-A2F7-4362-BF14-DDFEDEA77B8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BCBA23-1321-4B36-99C6-07FA352887E8}" type="slidenum">
              <a:rPr lang="en-US" smtClean="0"/>
              <a:pPr/>
              <a:t>1</a:t>
            </a:fld>
            <a:endParaRPr lang="en-US"/>
          </a:p>
        </p:txBody>
      </p:sp>
      <p:pic>
        <p:nvPicPr>
          <p:cNvPr id="8" name="Picture 7">
            <a:extLst>
              <a:ext uri="{FF2B5EF4-FFF2-40B4-BE49-F238E27FC236}">
                <a16:creationId xmlns:a16="http://schemas.microsoft.com/office/drawing/2014/main" id="{00F07E20-00C5-4879-AB8E-A2CD669E9D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7162"/>
            <a:ext cx="12192000" cy="406400"/>
          </a:xfrm>
          <a:prstGeom prst="rect">
            <a:avLst/>
          </a:prstGeom>
        </p:spPr>
      </p:pic>
      <p:pic>
        <p:nvPicPr>
          <p:cNvPr id="6" name="Picture 5" descr="Age Friendly Seattle logo and graphic image of 10 diverse adults in front of stylized greenery - one holds a small sign with a red heart on it">
            <a:extLst>
              <a:ext uri="{FF2B5EF4-FFF2-40B4-BE49-F238E27FC236}">
                <a16:creationId xmlns:a16="http://schemas.microsoft.com/office/drawing/2014/main" id="{515C40ED-FF6C-0E42-4C6A-8E4F42567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8091"/>
            <a:ext cx="9144000" cy="3763536"/>
          </a:xfrm>
          <a:prstGeom prst="rect">
            <a:avLst/>
          </a:prstGeom>
        </p:spPr>
      </p:pic>
    </p:spTree>
    <p:extLst>
      <p:ext uri="{BB962C8B-B14F-4D97-AF65-F5344CB8AC3E}">
        <p14:creationId xmlns:p14="http://schemas.microsoft.com/office/powerpoint/2010/main" val="209586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3CF663-718F-ED19-6755-FDCDD1933675}"/>
              </a:ext>
            </a:extLst>
          </p:cNvPr>
          <p:cNvSpPr>
            <a:spLocks noGrp="1"/>
          </p:cNvSpPr>
          <p:nvPr>
            <p:ph type="ftr" sz="quarter" idx="11"/>
          </p:nvPr>
        </p:nvSpPr>
        <p:spPr/>
        <p:txBody>
          <a:bodyPr/>
          <a:lstStyle/>
          <a:p>
            <a:r>
              <a:rPr lang="en-US"/>
              <a:t>SEATTLE HUMAN SERVICES </a:t>
            </a:r>
          </a:p>
        </p:txBody>
      </p:sp>
      <p:sp>
        <p:nvSpPr>
          <p:cNvPr id="3" name="Slide Number Placeholder 2">
            <a:extLst>
              <a:ext uri="{FF2B5EF4-FFF2-40B4-BE49-F238E27FC236}">
                <a16:creationId xmlns:a16="http://schemas.microsoft.com/office/drawing/2014/main" id="{E8D27BC1-FB1C-855E-CAB2-8D6D4B9EC499}"/>
              </a:ext>
            </a:extLst>
          </p:cNvPr>
          <p:cNvSpPr>
            <a:spLocks noGrp="1"/>
          </p:cNvSpPr>
          <p:nvPr>
            <p:ph type="sldNum" sz="quarter" idx="12"/>
          </p:nvPr>
        </p:nvSpPr>
        <p:spPr/>
        <p:txBody>
          <a:bodyPr/>
          <a:lstStyle/>
          <a:p>
            <a:fld id="{641477C0-A936-2F4C-8491-604A441A569F}" type="slidenum">
              <a:rPr lang="en-US" smtClean="0"/>
              <a:t>2</a:t>
            </a:fld>
            <a:endParaRPr lang="en-US"/>
          </a:p>
        </p:txBody>
      </p:sp>
      <p:pic>
        <p:nvPicPr>
          <p:cNvPr id="8" name="Picture 7" descr="A picture containing text, screenshot, website, online advertising&#10;&#10;Description automatically generated">
            <a:extLst>
              <a:ext uri="{FF2B5EF4-FFF2-40B4-BE49-F238E27FC236}">
                <a16:creationId xmlns:a16="http://schemas.microsoft.com/office/drawing/2014/main" id="{75F37540-1BF6-9650-9052-BC57F2CD1E80}"/>
              </a:ext>
            </a:extLst>
          </p:cNvPr>
          <p:cNvPicPr>
            <a:picLocks noChangeAspect="1"/>
          </p:cNvPicPr>
          <p:nvPr/>
        </p:nvPicPr>
        <p:blipFill>
          <a:blip r:embed="rId3"/>
          <a:stretch>
            <a:fillRect/>
          </a:stretch>
        </p:blipFill>
        <p:spPr>
          <a:xfrm rot="640910">
            <a:off x="8424721" y="1221692"/>
            <a:ext cx="3549961" cy="4685022"/>
          </a:xfrm>
          <a:prstGeom prst="rect">
            <a:avLst/>
          </a:prstGeom>
        </p:spPr>
      </p:pic>
      <p:pic>
        <p:nvPicPr>
          <p:cNvPr id="5" name="Picture 4" descr="A close-up of a flyer&#10;&#10;Description automatically generated with low confidence">
            <a:extLst>
              <a:ext uri="{FF2B5EF4-FFF2-40B4-BE49-F238E27FC236}">
                <a16:creationId xmlns:a16="http://schemas.microsoft.com/office/drawing/2014/main" id="{9E062F1D-9CC4-6309-070F-7C5062B629E9}"/>
              </a:ext>
            </a:extLst>
          </p:cNvPr>
          <p:cNvPicPr>
            <a:picLocks noChangeAspect="1"/>
          </p:cNvPicPr>
          <p:nvPr/>
        </p:nvPicPr>
        <p:blipFill>
          <a:blip r:embed="rId4"/>
          <a:stretch>
            <a:fillRect/>
          </a:stretch>
        </p:blipFill>
        <p:spPr>
          <a:xfrm>
            <a:off x="3286126" y="2200275"/>
            <a:ext cx="5196915" cy="2936257"/>
          </a:xfrm>
          <a:prstGeom prst="rect">
            <a:avLst/>
          </a:prstGeom>
        </p:spPr>
      </p:pic>
      <p:pic>
        <p:nvPicPr>
          <p:cNvPr id="4" name="Picture 3" descr="A picture containing text, human face, person, screenshot&#10;&#10;Description automatically generated">
            <a:extLst>
              <a:ext uri="{FF2B5EF4-FFF2-40B4-BE49-F238E27FC236}">
                <a16:creationId xmlns:a16="http://schemas.microsoft.com/office/drawing/2014/main" id="{A5BF192B-7877-B155-4E3D-CB21EC68EFA9}"/>
              </a:ext>
            </a:extLst>
          </p:cNvPr>
          <p:cNvPicPr>
            <a:picLocks noChangeAspect="1"/>
          </p:cNvPicPr>
          <p:nvPr/>
        </p:nvPicPr>
        <p:blipFill>
          <a:blip r:embed="rId5"/>
          <a:stretch>
            <a:fillRect/>
          </a:stretch>
        </p:blipFill>
        <p:spPr>
          <a:xfrm rot="20655607">
            <a:off x="325113" y="1682893"/>
            <a:ext cx="3324259" cy="4303249"/>
          </a:xfrm>
          <a:prstGeom prst="rect">
            <a:avLst/>
          </a:prstGeom>
        </p:spPr>
      </p:pic>
      <p:pic>
        <p:nvPicPr>
          <p:cNvPr id="6" name="Picture 5">
            <a:extLst>
              <a:ext uri="{FF2B5EF4-FFF2-40B4-BE49-F238E27FC236}">
                <a16:creationId xmlns:a16="http://schemas.microsoft.com/office/drawing/2014/main" id="{9824AE42-B880-F447-24A7-CFC835F2395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55100"/>
            <a:ext cx="12192000" cy="406400"/>
          </a:xfrm>
          <a:prstGeom prst="rect">
            <a:avLst/>
          </a:prstGeom>
        </p:spPr>
      </p:pic>
      <p:sp>
        <p:nvSpPr>
          <p:cNvPr id="9" name="TextBox 8">
            <a:extLst>
              <a:ext uri="{FF2B5EF4-FFF2-40B4-BE49-F238E27FC236}">
                <a16:creationId xmlns:a16="http://schemas.microsoft.com/office/drawing/2014/main" id="{648BEF46-1A92-91EC-8D36-415844085630}"/>
              </a:ext>
            </a:extLst>
          </p:cNvPr>
          <p:cNvSpPr txBox="1"/>
          <p:nvPr/>
        </p:nvSpPr>
        <p:spPr>
          <a:xfrm>
            <a:off x="2448439" y="154064"/>
            <a:ext cx="6872287" cy="1107996"/>
          </a:xfrm>
          <a:prstGeom prst="rect">
            <a:avLst/>
          </a:prstGeom>
          <a:noFill/>
        </p:spPr>
        <p:txBody>
          <a:bodyPr wrap="square" rtlCol="0">
            <a:spAutoFit/>
          </a:bodyPr>
          <a:lstStyle/>
          <a:p>
            <a:pPr algn="ctr"/>
            <a:r>
              <a:rPr lang="en-US" sz="6600" b="1" dirty="0">
                <a:solidFill>
                  <a:schemeClr val="accent1"/>
                </a:solidFill>
              </a:rPr>
              <a:t>Civic Coffee Hour </a:t>
            </a:r>
          </a:p>
        </p:txBody>
      </p:sp>
    </p:spTree>
    <p:extLst>
      <p:ext uri="{BB962C8B-B14F-4D97-AF65-F5344CB8AC3E}">
        <p14:creationId xmlns:p14="http://schemas.microsoft.com/office/powerpoint/2010/main" val="15421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3627D4-D658-AA51-123F-3D893603E017}"/>
              </a:ext>
            </a:extLst>
          </p:cNvPr>
          <p:cNvSpPr>
            <a:spLocks noGrp="1"/>
          </p:cNvSpPr>
          <p:nvPr>
            <p:ph type="title"/>
          </p:nvPr>
        </p:nvSpPr>
        <p:spPr>
          <a:xfrm>
            <a:off x="838200" y="365125"/>
            <a:ext cx="10515600" cy="1325563"/>
          </a:xfrm>
        </p:spPr>
        <p:txBody>
          <a:bodyPr/>
          <a:lstStyle/>
          <a:p>
            <a:r>
              <a:rPr lang="en-US" b="1" dirty="0">
                <a:solidFill>
                  <a:schemeClr val="accent1">
                    <a:lumMod val="75000"/>
                  </a:schemeClr>
                </a:solidFill>
                <a:latin typeface="+mn-lt"/>
              </a:rPr>
              <a:t>Gold/FLASH Cards </a:t>
            </a:r>
          </a:p>
        </p:txBody>
      </p:sp>
      <p:sp>
        <p:nvSpPr>
          <p:cNvPr id="4" name="Slide Number Placeholder 3">
            <a:extLst>
              <a:ext uri="{FF2B5EF4-FFF2-40B4-BE49-F238E27FC236}">
                <a16:creationId xmlns:a16="http://schemas.microsoft.com/office/drawing/2014/main" id="{C108879F-2481-6191-FD82-02842EDB3B35}"/>
              </a:ext>
            </a:extLst>
          </p:cNvPr>
          <p:cNvSpPr>
            <a:spLocks noGrp="1"/>
          </p:cNvSpPr>
          <p:nvPr>
            <p:ph type="sldNum" idx="12"/>
          </p:nvPr>
        </p:nvSpPr>
        <p:spPr/>
        <p:txBody>
          <a:bodyPr/>
          <a:lstStyle/>
          <a:p>
            <a:fld id="{00000000-1234-1234-1234-123412341234}" type="slidenum">
              <a:rPr lang="en" smtClean="0"/>
              <a:pPr/>
              <a:t>3</a:t>
            </a:fld>
            <a:endParaRPr lang="en"/>
          </a:p>
        </p:txBody>
      </p:sp>
      <p:pic>
        <p:nvPicPr>
          <p:cNvPr id="2" name="Picture 1">
            <a:extLst>
              <a:ext uri="{FF2B5EF4-FFF2-40B4-BE49-F238E27FC236}">
                <a16:creationId xmlns:a16="http://schemas.microsoft.com/office/drawing/2014/main" id="{C677CB20-5F74-C2E2-F920-E2B704A35D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5100"/>
            <a:ext cx="12192000" cy="406400"/>
          </a:xfrm>
          <a:prstGeom prst="rect">
            <a:avLst/>
          </a:prstGeom>
        </p:spPr>
      </p:pic>
      <p:pic>
        <p:nvPicPr>
          <p:cNvPr id="5" name="Picture 5">
            <a:extLst>
              <a:ext uri="{FF2B5EF4-FFF2-40B4-BE49-F238E27FC236}">
                <a16:creationId xmlns:a16="http://schemas.microsoft.com/office/drawing/2014/main" id="{89C221C1-C063-1495-8F9D-728F500687BF}"/>
              </a:ext>
            </a:extLst>
          </p:cNvPr>
          <p:cNvPicPr>
            <a:picLocks noChangeAspect="1"/>
          </p:cNvPicPr>
          <p:nvPr/>
        </p:nvPicPr>
        <p:blipFill>
          <a:blip r:embed="rId4"/>
          <a:stretch>
            <a:fillRect/>
          </a:stretch>
        </p:blipFill>
        <p:spPr>
          <a:xfrm>
            <a:off x="7169150" y="1856345"/>
            <a:ext cx="4203700" cy="2256309"/>
          </a:xfrm>
          <a:prstGeom prst="rect">
            <a:avLst/>
          </a:prstGeom>
        </p:spPr>
      </p:pic>
      <p:sp>
        <p:nvSpPr>
          <p:cNvPr id="6" name="Content Placeholder 2">
            <a:extLst>
              <a:ext uri="{FF2B5EF4-FFF2-40B4-BE49-F238E27FC236}">
                <a16:creationId xmlns:a16="http://schemas.microsoft.com/office/drawing/2014/main" id="{23359C76-CF7B-C50F-91A9-D0AD257CC5D8}"/>
              </a:ext>
            </a:extLst>
          </p:cNvPr>
          <p:cNvSpPr>
            <a:spLocks noGrp="1"/>
          </p:cNvSpPr>
          <p:nvPr/>
        </p:nvSpPr>
        <p:spPr>
          <a:xfrm>
            <a:off x="737181" y="1419167"/>
            <a:ext cx="6694451" cy="4636560"/>
          </a:xfrm>
          <a:prstGeom prst="rect">
            <a:avLst/>
          </a:prstGeom>
        </p:spPr>
        <p:txBody>
          <a:bodyPr vert="horz" lIns="91440" tIns="45720" rIns="91440" bIns="45720" rtlCol="0" anchor="t">
            <a:noAutofit/>
          </a:bodyPr>
          <a:lstStyle>
            <a:lvl1pPr marL="228600" indent="-228600" algn="l" defTabSz="457200" rtl="0" eaLnBrk="1" latinLnBrk="0" hangingPunct="1">
              <a:lnSpc>
                <a:spcPct val="100000"/>
              </a:lnSpc>
              <a:spcBef>
                <a:spcPct val="20000"/>
              </a:spcBef>
              <a:buSzPct val="60000"/>
              <a:buFont typeface="Arial"/>
              <a:buChar char="•"/>
              <a:defRPr sz="32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SzPct val="80000"/>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r>
              <a:rPr lang="en-US" dirty="0"/>
              <a:t>GOLD: </a:t>
            </a:r>
            <a:r>
              <a:rPr lang="en-US" sz="2400" dirty="0"/>
              <a:t>age 60+</a:t>
            </a:r>
            <a:endParaRPr lang="en-US" sz="2400" dirty="0">
              <a:cs typeface="Calibri"/>
            </a:endParaRPr>
          </a:p>
          <a:p>
            <a:pPr marL="457200" indent="-457200"/>
            <a:r>
              <a:rPr lang="en-US" dirty="0">
                <a:cs typeface="Calibri"/>
              </a:rPr>
              <a:t>FLASH:</a:t>
            </a:r>
            <a:r>
              <a:rPr lang="en-US" sz="2400" dirty="0"/>
              <a:t> age</a:t>
            </a:r>
            <a:r>
              <a:rPr lang="en-US" sz="2400" dirty="0">
                <a:cs typeface="Calibri"/>
              </a:rPr>
              <a:t> 18-59 with disabilities</a:t>
            </a:r>
            <a:endParaRPr lang="en-US" sz="2400" dirty="0">
              <a:ea typeface="Calibri"/>
              <a:cs typeface="Calibri"/>
            </a:endParaRPr>
          </a:p>
          <a:p>
            <a:pPr marL="457200" indent="-457200"/>
            <a:r>
              <a:rPr lang="en-US" dirty="0">
                <a:cs typeface="Calibri"/>
              </a:rPr>
              <a:t>Discount Directory online</a:t>
            </a:r>
            <a:endParaRPr lang="en-US" dirty="0"/>
          </a:p>
          <a:p>
            <a:pPr lvl="1"/>
            <a:r>
              <a:rPr lang="en-US" dirty="0">
                <a:cs typeface="Calibri"/>
              </a:rPr>
              <a:t>Attractions, services, retail businesses, programs to save $, etc.</a:t>
            </a:r>
            <a:endParaRPr lang="en-US" dirty="0">
              <a:ea typeface="Calibri"/>
              <a:cs typeface="Calibri"/>
            </a:endParaRPr>
          </a:p>
          <a:p>
            <a:pPr marL="457200" indent="-457200"/>
            <a:r>
              <a:rPr lang="en-US" dirty="0">
                <a:cs typeface="Calibri"/>
              </a:rPr>
              <a:t>Help support...</a:t>
            </a:r>
            <a:endParaRPr lang="en-US" dirty="0">
              <a:ea typeface="Calibri"/>
              <a:cs typeface="Calibri"/>
            </a:endParaRPr>
          </a:p>
          <a:p>
            <a:pPr lvl="1"/>
            <a:r>
              <a:rPr lang="en-US" dirty="0">
                <a:cs typeface="Calibri"/>
              </a:rPr>
              <a:t>social interaction</a:t>
            </a:r>
            <a:endParaRPr lang="en-US" dirty="0">
              <a:ea typeface="Calibri"/>
              <a:cs typeface="Calibri"/>
            </a:endParaRPr>
          </a:p>
          <a:p>
            <a:pPr lvl="1"/>
            <a:r>
              <a:rPr lang="en-US" dirty="0">
                <a:cs typeface="Calibri"/>
              </a:rPr>
              <a:t>affordability</a:t>
            </a:r>
            <a:endParaRPr lang="en-US" dirty="0">
              <a:ea typeface="Calibri"/>
              <a:cs typeface="Calibri"/>
            </a:endParaRPr>
          </a:p>
          <a:p>
            <a:pPr lvl="1"/>
            <a:r>
              <a:rPr lang="en-US" dirty="0">
                <a:cs typeface="Calibri"/>
              </a:rPr>
              <a:t>increased awareness</a:t>
            </a:r>
            <a:endParaRPr lang="en-US" dirty="0">
              <a:ea typeface="Calibri"/>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28683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01" y="221968"/>
            <a:ext cx="8572733" cy="1267512"/>
          </a:xfrm>
        </p:spPr>
        <p:txBody>
          <a:bodyPr>
            <a:normAutofit/>
          </a:bodyPr>
          <a:lstStyle/>
          <a:p>
            <a:r>
              <a:rPr lang="en-US" dirty="0">
                <a:cs typeface="Calibri"/>
              </a:rPr>
              <a:t>Discount Directory</a:t>
            </a:r>
          </a:p>
        </p:txBody>
      </p:sp>
      <p:sp>
        <p:nvSpPr>
          <p:cNvPr id="3" name="Content Placeholder 2"/>
          <p:cNvSpPr>
            <a:spLocks noGrp="1"/>
          </p:cNvSpPr>
          <p:nvPr>
            <p:ph sz="half" idx="1"/>
          </p:nvPr>
        </p:nvSpPr>
        <p:spPr>
          <a:xfrm>
            <a:off x="421397" y="1977853"/>
            <a:ext cx="5271459" cy="4084725"/>
          </a:xfrm>
        </p:spPr>
        <p:txBody>
          <a:bodyPr vert="horz" lIns="91440" tIns="45720" rIns="91440" bIns="45720" rtlCol="0" anchor="t">
            <a:noAutofit/>
          </a:bodyPr>
          <a:lstStyle/>
          <a:p>
            <a:pPr marL="0" indent="0">
              <a:buNone/>
            </a:pPr>
            <a:r>
              <a:rPr lang="en-US" dirty="0"/>
              <a:t>Search for discounts:</a:t>
            </a:r>
          </a:p>
          <a:p>
            <a:pPr marL="457200" indent="-457200"/>
            <a:r>
              <a:rPr lang="en-US" dirty="0"/>
              <a:t>By Business/Organization name</a:t>
            </a:r>
          </a:p>
          <a:p>
            <a:pPr marL="457200" indent="-457200"/>
            <a:r>
              <a:rPr lang="en-US" dirty="0"/>
              <a:t>Category</a:t>
            </a:r>
            <a:endParaRPr lang="en-US" dirty="0">
              <a:ea typeface="+mn-lt"/>
              <a:cs typeface="+mn-lt"/>
            </a:endParaRPr>
          </a:p>
          <a:p>
            <a:pPr marL="457200" indent="-457200"/>
            <a:r>
              <a:rPr lang="en-US" dirty="0">
                <a:ea typeface="+mn-lt"/>
                <a:cs typeface="+mn-lt"/>
              </a:rPr>
              <a:t>Zip code</a:t>
            </a:r>
          </a:p>
          <a:p>
            <a:pPr marL="457200" indent="-457200"/>
            <a:r>
              <a:rPr lang="en-US" dirty="0">
                <a:cs typeface="Calibri"/>
              </a:rPr>
              <a:t>City</a:t>
            </a:r>
          </a:p>
          <a:p>
            <a:pPr marL="457200" indent="-457200"/>
            <a:r>
              <a:rPr lang="en-US" dirty="0">
                <a:cs typeface="Calibri"/>
              </a:rPr>
              <a:t>etc.</a:t>
            </a:r>
            <a:endParaRPr lang="en-US" dirty="0"/>
          </a:p>
        </p:txBody>
      </p:sp>
      <p:sp>
        <p:nvSpPr>
          <p:cNvPr id="14" name="Slide Number Placeholder 13"/>
          <p:cNvSpPr>
            <a:spLocks noGrp="1"/>
          </p:cNvSpPr>
          <p:nvPr>
            <p:ph type="sldNum" sz="quarter" idx="12"/>
          </p:nvPr>
        </p:nvSpPr>
        <p:spPr/>
        <p:txBody>
          <a:bodyPr/>
          <a:lstStyle/>
          <a:p>
            <a:fld id="{641477C0-A936-2F4C-8491-604A441A569F}" type="slidenum">
              <a:rPr lang="en-US" smtClean="0"/>
              <a:t>4</a:t>
            </a:fld>
            <a:endParaRPr lang="en-US"/>
          </a:p>
        </p:txBody>
      </p:sp>
      <p:pic>
        <p:nvPicPr>
          <p:cNvPr id="17" name="Picture 17">
            <a:extLst>
              <a:ext uri="{FF2B5EF4-FFF2-40B4-BE49-F238E27FC236}">
                <a16:creationId xmlns:a16="http://schemas.microsoft.com/office/drawing/2014/main" id="{336EA29B-AE54-2C40-AE0C-0C4BBC7B45AC}"/>
              </a:ext>
            </a:extLst>
          </p:cNvPr>
          <p:cNvPicPr>
            <a:picLocks noGrp="1" noChangeAspect="1"/>
          </p:cNvPicPr>
          <p:nvPr>
            <p:ph type="pic" sz="quarter" idx="13"/>
          </p:nvPr>
        </p:nvPicPr>
        <p:blipFill rotWithShape="1">
          <a:blip r:embed="rId3"/>
          <a:srcRect t="15286" b="15286"/>
          <a:stretch/>
        </p:blipFill>
        <p:spPr>
          <a:xfrm>
            <a:off x="5538564" y="689864"/>
            <a:ext cx="6911139" cy="6159745"/>
          </a:xfrm>
        </p:spPr>
      </p:pic>
      <p:pic>
        <p:nvPicPr>
          <p:cNvPr id="18" name="Picture 18">
            <a:extLst>
              <a:ext uri="{FF2B5EF4-FFF2-40B4-BE49-F238E27FC236}">
                <a16:creationId xmlns:a16="http://schemas.microsoft.com/office/drawing/2014/main" id="{52AA76DE-2670-F744-3A37-7DEF373B7BFF}"/>
              </a:ext>
            </a:extLst>
          </p:cNvPr>
          <p:cNvPicPr>
            <a:picLocks noChangeAspect="1"/>
          </p:cNvPicPr>
          <p:nvPr/>
        </p:nvPicPr>
        <p:blipFill>
          <a:blip r:embed="rId4"/>
          <a:stretch>
            <a:fillRect/>
          </a:stretch>
        </p:blipFill>
        <p:spPr>
          <a:xfrm>
            <a:off x="5538564" y="0"/>
            <a:ext cx="6802319" cy="852163"/>
          </a:xfrm>
          <a:prstGeom prst="rect">
            <a:avLst/>
          </a:prstGeom>
        </p:spPr>
      </p:pic>
    </p:spTree>
    <p:extLst>
      <p:ext uri="{BB962C8B-B14F-4D97-AF65-F5344CB8AC3E}">
        <p14:creationId xmlns:p14="http://schemas.microsoft.com/office/powerpoint/2010/main" val="222667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01" y="136522"/>
            <a:ext cx="8572733" cy="724032"/>
          </a:xfrm>
        </p:spPr>
        <p:txBody>
          <a:bodyPr>
            <a:normAutofit/>
          </a:bodyPr>
          <a:lstStyle/>
          <a:p>
            <a:r>
              <a:rPr lang="en-US">
                <a:cs typeface="Calibri"/>
              </a:rPr>
              <a:t>Types of Discounts (a sampling!)</a:t>
            </a:r>
          </a:p>
        </p:txBody>
      </p:sp>
      <p:sp>
        <p:nvSpPr>
          <p:cNvPr id="3" name="Content Placeholder 2"/>
          <p:cNvSpPr>
            <a:spLocks noGrp="1"/>
          </p:cNvSpPr>
          <p:nvPr>
            <p:ph sz="half" idx="1"/>
          </p:nvPr>
        </p:nvSpPr>
        <p:spPr>
          <a:xfrm>
            <a:off x="421402" y="860861"/>
            <a:ext cx="6450886" cy="1939489"/>
          </a:xfrm>
        </p:spPr>
        <p:txBody>
          <a:bodyPr vert="horz" lIns="91440" tIns="45720" rIns="91440" bIns="45720" rtlCol="0" anchor="t">
            <a:noAutofit/>
          </a:bodyPr>
          <a:lstStyle/>
          <a:p>
            <a:pPr marL="457200" indent="-457200"/>
            <a:r>
              <a:rPr lang="en-US" b="1" dirty="0"/>
              <a:t>Attractions </a:t>
            </a:r>
            <a:endParaRPr lang="en-US" sz="1800" i="1" dirty="0">
              <a:cs typeface="Calibri"/>
            </a:endParaRPr>
          </a:p>
          <a:p>
            <a:pPr marL="971550" lvl="1" indent="-457200"/>
            <a:r>
              <a:rPr lang="en-US" dirty="0"/>
              <a:t>Aquarium 			</a:t>
            </a:r>
            <a:r>
              <a:rPr lang="en-US" sz="1800" i="1" dirty="0"/>
              <a:t>100% off</a:t>
            </a:r>
            <a:endParaRPr lang="en-US" sz="1800" i="1" dirty="0">
              <a:cs typeface="Calibri"/>
            </a:endParaRPr>
          </a:p>
          <a:p>
            <a:pPr marL="971550" lvl="1" indent="-457200"/>
            <a:r>
              <a:rPr lang="en-US" dirty="0"/>
              <a:t>Woodland Park Zoo 	</a:t>
            </a:r>
            <a:r>
              <a:rPr lang="en-US" sz="1800" i="1" dirty="0"/>
              <a:t>	75% off</a:t>
            </a:r>
            <a:endParaRPr lang="en-US" sz="1800" i="1" dirty="0">
              <a:cs typeface="Calibri"/>
            </a:endParaRPr>
          </a:p>
          <a:p>
            <a:pPr marL="971550" lvl="1" indent="-457200"/>
            <a:r>
              <a:rPr lang="en-US" dirty="0"/>
              <a:t>Seattle Art Museum </a:t>
            </a:r>
            <a:r>
              <a:rPr lang="en-US" sz="1800" i="1" dirty="0"/>
              <a:t>		$5 only</a:t>
            </a:r>
            <a:endParaRPr lang="en-US" sz="1800" i="1" dirty="0">
              <a:cs typeface="Calibri"/>
            </a:endParaRPr>
          </a:p>
          <a:p>
            <a:pPr marL="457200" indent="-457200"/>
            <a:r>
              <a:rPr lang="en-US" b="1" dirty="0"/>
              <a:t>Businesses</a:t>
            </a:r>
            <a:endParaRPr lang="en-US" sz="1800" i="1" dirty="0">
              <a:cs typeface="Calibri"/>
            </a:endParaRPr>
          </a:p>
          <a:p>
            <a:pPr lvl="1"/>
            <a:r>
              <a:rPr lang="en-US" dirty="0"/>
              <a:t>OnePlus Kitchen &amp; Home </a:t>
            </a:r>
            <a:r>
              <a:rPr lang="en-US" sz="1800" i="1" dirty="0"/>
              <a:t>	20% off</a:t>
            </a:r>
          </a:p>
          <a:p>
            <a:pPr lvl="1"/>
            <a:r>
              <a:rPr lang="en-US" dirty="0" err="1"/>
              <a:t>Momosan</a:t>
            </a:r>
            <a:r>
              <a:rPr lang="en-US" dirty="0"/>
              <a:t> Ramen 		</a:t>
            </a:r>
            <a:r>
              <a:rPr lang="en-US" sz="1800" i="1" dirty="0"/>
              <a:t>10% off</a:t>
            </a:r>
            <a:endParaRPr lang="en-US" sz="1800" i="1" dirty="0">
              <a:cs typeface="Calibri"/>
            </a:endParaRPr>
          </a:p>
          <a:p>
            <a:pPr lvl="1"/>
            <a:r>
              <a:rPr lang="en-US" dirty="0"/>
              <a:t>T-Auto Repair </a:t>
            </a:r>
            <a:r>
              <a:rPr lang="en-US" sz="1800" i="1" dirty="0"/>
              <a:t>			20% off</a:t>
            </a:r>
            <a:endParaRPr lang="en-US" sz="1800" i="1" dirty="0">
              <a:cs typeface="Calibri"/>
            </a:endParaRPr>
          </a:p>
          <a:p>
            <a:pPr lvl="1"/>
            <a:r>
              <a:rPr lang="en-US" dirty="0"/>
              <a:t>Urban Feed &amp; Garden 		</a:t>
            </a:r>
            <a:r>
              <a:rPr lang="en-US" sz="1800" i="1" dirty="0"/>
              <a:t>10% off</a:t>
            </a:r>
            <a:endParaRPr lang="en-US" sz="1800" i="1" dirty="0">
              <a:cs typeface="Calibri"/>
            </a:endParaRPr>
          </a:p>
          <a:p>
            <a:pPr lvl="1"/>
            <a:r>
              <a:rPr lang="en-US" dirty="0"/>
              <a:t>The Polytech </a:t>
            </a:r>
            <a:r>
              <a:rPr lang="en-US" sz="1800" i="1" dirty="0"/>
              <a:t>			10% off</a:t>
            </a:r>
            <a:endParaRPr lang="en-US" sz="1800" i="1" dirty="0">
              <a:cs typeface="Calibri"/>
            </a:endParaRPr>
          </a:p>
          <a:p>
            <a:pPr lvl="1"/>
            <a:r>
              <a:rPr lang="en-US" dirty="0" err="1"/>
              <a:t>Snapdoodle</a:t>
            </a:r>
            <a:r>
              <a:rPr lang="en-US" dirty="0"/>
              <a:t> Toys		</a:t>
            </a:r>
            <a:r>
              <a:rPr lang="en-US" sz="1800" i="1" dirty="0"/>
              <a:t>10% off</a:t>
            </a:r>
            <a:endParaRPr lang="en-US" sz="1800" i="1" dirty="0">
              <a:cs typeface="Calibri"/>
            </a:endParaRPr>
          </a:p>
          <a:p>
            <a:pPr marL="971550" lvl="1" indent="-457200"/>
            <a:r>
              <a:rPr lang="en-US" sz="1800" i="1" dirty="0"/>
              <a:t>and much more...</a:t>
            </a:r>
            <a:endParaRPr lang="en-US" sz="1800" i="1" dirty="0">
              <a:cs typeface="Calibri"/>
            </a:endParaRPr>
          </a:p>
        </p:txBody>
      </p:sp>
      <p:sp>
        <p:nvSpPr>
          <p:cNvPr id="4" name="Content Placeholder 2">
            <a:extLst>
              <a:ext uri="{FF2B5EF4-FFF2-40B4-BE49-F238E27FC236}">
                <a16:creationId xmlns:a16="http://schemas.microsoft.com/office/drawing/2014/main" id="{DFD675C5-54C5-F5B0-9B08-85E3BF94F941}"/>
              </a:ext>
            </a:extLst>
          </p:cNvPr>
          <p:cNvSpPr>
            <a:spLocks noGrp="1"/>
          </p:cNvSpPr>
          <p:nvPr/>
        </p:nvSpPr>
        <p:spPr>
          <a:xfrm>
            <a:off x="6283225" y="1130143"/>
            <a:ext cx="5652459" cy="4348637"/>
          </a:xfrm>
          <a:prstGeom prst="rect">
            <a:avLst/>
          </a:prstGeom>
        </p:spPr>
        <p:txBody>
          <a:bodyPr vert="horz" lIns="91440" tIns="45720" rIns="91440" bIns="45720" rtlCol="0" anchor="t">
            <a:noAutofit/>
          </a:bodyPr>
          <a:lstStyle>
            <a:lvl1pPr marL="228600" indent="-228600" algn="l" defTabSz="457200" rtl="0" eaLnBrk="1" latinLnBrk="0" hangingPunct="1">
              <a:lnSpc>
                <a:spcPct val="100000"/>
              </a:lnSpc>
              <a:spcBef>
                <a:spcPct val="20000"/>
              </a:spcBef>
              <a:buSzPct val="60000"/>
              <a:buFont typeface="Arial"/>
              <a:buChar char="•"/>
              <a:defRPr sz="28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SzPct val="80000"/>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r>
              <a:rPr lang="en-US" b="1" dirty="0"/>
              <a:t>Programs </a:t>
            </a:r>
            <a:r>
              <a:rPr lang="en-US" sz="1800" i="1" dirty="0"/>
              <a:t>(free or reduced cost)</a:t>
            </a:r>
          </a:p>
          <a:p>
            <a:pPr marL="971550" lvl="1" indent="-457200"/>
            <a:r>
              <a:rPr lang="en-US" dirty="0"/>
              <a:t>Regional Reduced Fare Permit (RRFP)</a:t>
            </a:r>
            <a:endParaRPr lang="en-US" dirty="0">
              <a:cs typeface="Calibri"/>
            </a:endParaRPr>
          </a:p>
          <a:p>
            <a:pPr marL="971550" lvl="1" indent="-457200"/>
            <a:r>
              <a:rPr lang="en-US" dirty="0"/>
              <a:t>Sound Steps (Parks &amp; Recreation)</a:t>
            </a:r>
          </a:p>
          <a:p>
            <a:pPr marL="971550" lvl="1" indent="-457200"/>
            <a:r>
              <a:rPr lang="en-US" dirty="0"/>
              <a:t>WA Connection</a:t>
            </a:r>
          </a:p>
          <a:p>
            <a:pPr marL="971550" lvl="1" indent="-457200"/>
            <a:r>
              <a:rPr lang="en-US" dirty="0"/>
              <a:t>One Step Ahead Fall Prevention Program</a:t>
            </a:r>
          </a:p>
          <a:p>
            <a:pPr marL="971550" lvl="1" indent="-457200"/>
            <a:r>
              <a:rPr lang="en-US" dirty="0"/>
              <a:t>Trees for Neighborhoods</a:t>
            </a:r>
          </a:p>
          <a:p>
            <a:pPr marL="971550" lvl="1" indent="-457200"/>
            <a:r>
              <a:rPr lang="en-US" dirty="0" err="1"/>
              <a:t>TechConnectWA</a:t>
            </a:r>
            <a:endParaRPr lang="en-US" dirty="0"/>
          </a:p>
          <a:p>
            <a:pPr marL="971550" lvl="1" indent="-457200"/>
            <a:r>
              <a:rPr lang="en-US" dirty="0"/>
              <a:t>Community Living Connections, etc.</a:t>
            </a:r>
          </a:p>
        </p:txBody>
      </p:sp>
    </p:spTree>
    <p:extLst>
      <p:ext uri="{BB962C8B-B14F-4D97-AF65-F5344CB8AC3E}">
        <p14:creationId xmlns:p14="http://schemas.microsoft.com/office/powerpoint/2010/main" val="399751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3627D4-D658-AA51-123F-3D893603E017}"/>
              </a:ext>
            </a:extLst>
          </p:cNvPr>
          <p:cNvSpPr>
            <a:spLocks noGrp="1"/>
          </p:cNvSpPr>
          <p:nvPr>
            <p:ph type="title"/>
          </p:nvPr>
        </p:nvSpPr>
        <p:spPr>
          <a:xfrm>
            <a:off x="838200" y="365125"/>
            <a:ext cx="10515600" cy="1325563"/>
          </a:xfrm>
        </p:spPr>
        <p:txBody>
          <a:bodyPr/>
          <a:lstStyle/>
          <a:p>
            <a:r>
              <a:rPr lang="en-US" b="1" dirty="0">
                <a:solidFill>
                  <a:schemeClr val="accent1">
                    <a:lumMod val="75000"/>
                  </a:schemeClr>
                </a:solidFill>
                <a:latin typeface="+mn-lt"/>
              </a:rPr>
              <a:t>How to connect to this work?</a:t>
            </a:r>
          </a:p>
        </p:txBody>
      </p:sp>
      <p:sp>
        <p:nvSpPr>
          <p:cNvPr id="4" name="Slide Number Placeholder 3">
            <a:extLst>
              <a:ext uri="{FF2B5EF4-FFF2-40B4-BE49-F238E27FC236}">
                <a16:creationId xmlns:a16="http://schemas.microsoft.com/office/drawing/2014/main" id="{C108879F-2481-6191-FD82-02842EDB3B35}"/>
              </a:ext>
            </a:extLst>
          </p:cNvPr>
          <p:cNvSpPr>
            <a:spLocks noGrp="1"/>
          </p:cNvSpPr>
          <p:nvPr>
            <p:ph type="sldNum" idx="12"/>
          </p:nvPr>
        </p:nvSpPr>
        <p:spPr/>
        <p:txBody>
          <a:bodyPr/>
          <a:lstStyle/>
          <a:p>
            <a:fld id="{00000000-1234-1234-1234-123412341234}" type="slidenum">
              <a:rPr lang="en" smtClean="0"/>
              <a:pPr/>
              <a:t>6</a:t>
            </a:fld>
            <a:endParaRPr lang="en"/>
          </a:p>
        </p:txBody>
      </p:sp>
      <p:pic>
        <p:nvPicPr>
          <p:cNvPr id="2" name="Picture 1">
            <a:extLst>
              <a:ext uri="{FF2B5EF4-FFF2-40B4-BE49-F238E27FC236}">
                <a16:creationId xmlns:a16="http://schemas.microsoft.com/office/drawing/2014/main" id="{C677CB20-5F74-C2E2-F920-E2B704A35D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5100"/>
            <a:ext cx="12192000" cy="406400"/>
          </a:xfrm>
          <a:prstGeom prst="rect">
            <a:avLst/>
          </a:prstGeom>
        </p:spPr>
      </p:pic>
      <p:sp>
        <p:nvSpPr>
          <p:cNvPr id="6" name="Content Placeholder 2">
            <a:extLst>
              <a:ext uri="{FF2B5EF4-FFF2-40B4-BE49-F238E27FC236}">
                <a16:creationId xmlns:a16="http://schemas.microsoft.com/office/drawing/2014/main" id="{23359C76-CF7B-C50F-91A9-D0AD257CC5D8}"/>
              </a:ext>
            </a:extLst>
          </p:cNvPr>
          <p:cNvSpPr>
            <a:spLocks noGrp="1"/>
          </p:cNvSpPr>
          <p:nvPr/>
        </p:nvSpPr>
        <p:spPr>
          <a:xfrm>
            <a:off x="737181" y="1419167"/>
            <a:ext cx="6694451" cy="4636560"/>
          </a:xfrm>
          <a:prstGeom prst="rect">
            <a:avLst/>
          </a:prstGeom>
        </p:spPr>
        <p:txBody>
          <a:bodyPr vert="horz" lIns="91440" tIns="45720" rIns="91440" bIns="45720" rtlCol="0" anchor="t">
            <a:noAutofit/>
          </a:bodyPr>
          <a:lstStyle>
            <a:lvl1pPr marL="228600" indent="-228600" algn="l" defTabSz="457200" rtl="0" eaLnBrk="1" latinLnBrk="0" hangingPunct="1">
              <a:lnSpc>
                <a:spcPct val="100000"/>
              </a:lnSpc>
              <a:spcBef>
                <a:spcPct val="20000"/>
              </a:spcBef>
              <a:buSzPct val="60000"/>
              <a:buFont typeface="Arial"/>
              <a:buChar char="•"/>
              <a:defRPr sz="32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SzPct val="80000"/>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endParaRPr lang="en-US">
              <a:ea typeface="Calibri"/>
              <a:cs typeface="Calibri"/>
            </a:endParaRPr>
          </a:p>
          <a:p>
            <a:pPr marL="0" indent="0">
              <a:buNone/>
            </a:pPr>
            <a:endParaRPr lang="en-US">
              <a:cs typeface="Calibri"/>
            </a:endParaRPr>
          </a:p>
          <a:p>
            <a:pPr marL="0" indent="0">
              <a:buNone/>
            </a:pPr>
            <a:endParaRPr lang="en-US">
              <a:cs typeface="Calibri"/>
            </a:endParaRPr>
          </a:p>
        </p:txBody>
      </p:sp>
      <p:sp>
        <p:nvSpPr>
          <p:cNvPr id="3" name="TextBox 2">
            <a:extLst>
              <a:ext uri="{FF2B5EF4-FFF2-40B4-BE49-F238E27FC236}">
                <a16:creationId xmlns:a16="http://schemas.microsoft.com/office/drawing/2014/main" id="{FF4D0AA5-443D-47B4-7F6C-7B9A14D76DE6}"/>
              </a:ext>
            </a:extLst>
          </p:cNvPr>
          <p:cNvSpPr txBox="1"/>
          <p:nvPr/>
        </p:nvSpPr>
        <p:spPr>
          <a:xfrm>
            <a:off x="901700" y="1208677"/>
            <a:ext cx="10553119"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mn-lt"/>
                <a:cs typeface="+mn-lt"/>
              </a:rPr>
              <a:t>Request bulk cards for clients</a:t>
            </a:r>
            <a:r>
              <a:rPr lang="en-US" sz="2800" dirty="0">
                <a:ea typeface="+mn-lt"/>
                <a:cs typeface="+mn-lt"/>
              </a:rPr>
              <a:t> </a:t>
            </a:r>
            <a:endParaRPr lang="en-US" dirty="0"/>
          </a:p>
          <a:p>
            <a:pPr marL="742950" lvl="1" indent="-285750">
              <a:buFont typeface="Arial"/>
              <a:buChar char="•"/>
            </a:pPr>
            <a:r>
              <a:rPr lang="en-US" sz="2800" dirty="0">
                <a:ea typeface="+mn-lt"/>
                <a:cs typeface="+mn-lt"/>
              </a:rPr>
              <a:t>Add value to your own efforts </a:t>
            </a:r>
            <a:endParaRPr lang="en-US" dirty="0"/>
          </a:p>
          <a:p>
            <a:pPr lvl="1"/>
            <a:br>
              <a:rPr lang="en-US" sz="1000" dirty="0">
                <a:cs typeface="Calibri"/>
              </a:rPr>
            </a:br>
            <a:endParaRPr lang="en-US" sz="1000" dirty="0">
              <a:cs typeface="Calibri"/>
            </a:endParaRPr>
          </a:p>
          <a:p>
            <a:r>
              <a:rPr lang="en-US" sz="2800" b="1" dirty="0">
                <a:cs typeface="Arial"/>
              </a:rPr>
              <a:t>Recommend programs</a:t>
            </a:r>
            <a:r>
              <a:rPr lang="en-US" sz="2800" dirty="0">
                <a:cs typeface="Arial"/>
              </a:rPr>
              <a:t>​</a:t>
            </a:r>
            <a:endParaRPr lang="en-US" dirty="0">
              <a:cs typeface="Calibri" panose="020F0502020204030204"/>
            </a:endParaRPr>
          </a:p>
          <a:p>
            <a:pPr lvl="1">
              <a:buChar char="•"/>
            </a:pPr>
            <a:r>
              <a:rPr lang="en-US" sz="2800" dirty="0">
                <a:cs typeface="Arial"/>
              </a:rPr>
              <a:t>Know of free/reduced cost programs for older adults and people with disabilities?​</a:t>
            </a:r>
          </a:p>
          <a:p>
            <a:pPr lvl="2">
              <a:buChar char="•"/>
            </a:pPr>
            <a:r>
              <a:rPr lang="en-US" sz="2400" dirty="0">
                <a:cs typeface="Arial"/>
              </a:rPr>
              <a:t>Let us know! </a:t>
            </a:r>
            <a:endParaRPr lang="en-US" sz="2800" dirty="0">
              <a:cs typeface="Arial"/>
            </a:endParaRPr>
          </a:p>
          <a:p>
            <a:pPr lvl="2"/>
            <a:endParaRPr lang="en-US" sz="2400" dirty="0">
              <a:cs typeface="Arial"/>
            </a:endParaRPr>
          </a:p>
          <a:p>
            <a:r>
              <a:rPr lang="en-US" sz="2800" b="1" dirty="0">
                <a:cs typeface="Arial"/>
              </a:rPr>
              <a:t>Help solicit businesses!</a:t>
            </a:r>
            <a:r>
              <a:rPr lang="en-US" sz="2800" dirty="0">
                <a:cs typeface="Arial"/>
              </a:rPr>
              <a:t>​</a:t>
            </a:r>
          </a:p>
          <a:p>
            <a:pPr lvl="1">
              <a:buChar char="•"/>
            </a:pPr>
            <a:r>
              <a:rPr lang="en-US" sz="2800" dirty="0">
                <a:cs typeface="Arial"/>
              </a:rPr>
              <a:t>Tell favorite local business/restaurant about directory​/Request invitation cards</a:t>
            </a:r>
          </a:p>
          <a:p>
            <a:pPr lvl="2">
              <a:buChar char="•"/>
            </a:pPr>
            <a:r>
              <a:rPr lang="en-US" sz="2400" dirty="0">
                <a:cs typeface="Arial"/>
              </a:rPr>
              <a:t>Can sign themselves up online—takes 5 mins!</a:t>
            </a:r>
          </a:p>
          <a:p>
            <a:pPr>
              <a:buChar char="•"/>
            </a:pPr>
            <a:endParaRPr lang="en-US" sz="2800" dirty="0">
              <a:solidFill>
                <a:srgbClr val="000000"/>
              </a:solidFill>
              <a:cs typeface="Arial"/>
            </a:endParaRPr>
          </a:p>
        </p:txBody>
      </p:sp>
    </p:spTree>
    <p:extLst>
      <p:ext uri="{BB962C8B-B14F-4D97-AF65-F5344CB8AC3E}">
        <p14:creationId xmlns:p14="http://schemas.microsoft.com/office/powerpoint/2010/main" val="37889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346" y="1059855"/>
            <a:ext cx="9052095" cy="2194334"/>
          </a:xfrm>
        </p:spPr>
        <p:txBody>
          <a:bodyPr>
            <a:normAutofit/>
          </a:bodyPr>
          <a:lstStyle/>
          <a:p>
            <a:r>
              <a:rPr lang="en-US" sz="9600" dirty="0"/>
              <a:t>Thank you!</a:t>
            </a:r>
          </a:p>
        </p:txBody>
      </p:sp>
      <p:sp>
        <p:nvSpPr>
          <p:cNvPr id="5" name="Subtitle 4">
            <a:extLst>
              <a:ext uri="{FF2B5EF4-FFF2-40B4-BE49-F238E27FC236}">
                <a16:creationId xmlns:a16="http://schemas.microsoft.com/office/drawing/2014/main" id="{B7E07FAA-558B-255B-F912-A2F121F05D0F}"/>
              </a:ext>
            </a:extLst>
          </p:cNvPr>
          <p:cNvSpPr>
            <a:spLocks noGrp="1"/>
          </p:cNvSpPr>
          <p:nvPr>
            <p:ph type="subTitle" idx="1"/>
          </p:nvPr>
        </p:nvSpPr>
        <p:spPr/>
        <p:txBody>
          <a:bodyPr vert="horz" lIns="91440" tIns="45720" rIns="91440" bIns="45720" rtlCol="0" anchor="t">
            <a:normAutofit/>
          </a:bodyPr>
          <a:lstStyle/>
          <a:p>
            <a:r>
              <a:rPr lang="en-US" sz="6000" b="1" dirty="0">
                <a:cs typeface="Calibri"/>
              </a:rPr>
              <a:t>Questions?</a:t>
            </a:r>
          </a:p>
        </p:txBody>
      </p:sp>
      <p:pic>
        <p:nvPicPr>
          <p:cNvPr id="3" name="Picture 2">
            <a:extLst>
              <a:ext uri="{FF2B5EF4-FFF2-40B4-BE49-F238E27FC236}">
                <a16:creationId xmlns:a16="http://schemas.microsoft.com/office/drawing/2014/main" id="{F43CA7BC-47AF-34C9-CD6C-22D6BFD631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7162"/>
            <a:ext cx="12192000" cy="406400"/>
          </a:xfrm>
          <a:prstGeom prst="rect">
            <a:avLst/>
          </a:prstGeom>
        </p:spPr>
      </p:pic>
    </p:spTree>
    <p:extLst>
      <p:ext uri="{BB962C8B-B14F-4D97-AF65-F5344CB8AC3E}">
        <p14:creationId xmlns:p14="http://schemas.microsoft.com/office/powerpoint/2010/main" val="20910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0A4B25-EF49-974D-B8D6-9ADAE4DBBB08}"/>
              </a:ext>
            </a:extLst>
          </p:cNvPr>
          <p:cNvSpPr>
            <a:spLocks noGrp="1"/>
          </p:cNvSpPr>
          <p:nvPr>
            <p:ph type="ftr" sz="quarter" idx="11"/>
          </p:nvPr>
        </p:nvSpPr>
        <p:spPr/>
        <p:txBody>
          <a:bodyPr/>
          <a:lstStyle/>
          <a:p>
            <a:r>
              <a:rPr lang="en-US"/>
              <a:t>SEATTLE HUMAN SERVICES </a:t>
            </a:r>
          </a:p>
        </p:txBody>
      </p:sp>
      <p:sp>
        <p:nvSpPr>
          <p:cNvPr id="3" name="Slide Number Placeholder 2">
            <a:extLst>
              <a:ext uri="{FF2B5EF4-FFF2-40B4-BE49-F238E27FC236}">
                <a16:creationId xmlns:a16="http://schemas.microsoft.com/office/drawing/2014/main" id="{662841DB-0B96-1D5C-2777-EE93B4B360F7}"/>
              </a:ext>
            </a:extLst>
          </p:cNvPr>
          <p:cNvSpPr>
            <a:spLocks noGrp="1"/>
          </p:cNvSpPr>
          <p:nvPr>
            <p:ph type="sldNum" sz="quarter" idx="12"/>
          </p:nvPr>
        </p:nvSpPr>
        <p:spPr/>
        <p:txBody>
          <a:bodyPr/>
          <a:lstStyle/>
          <a:p>
            <a:fld id="{641477C0-A936-2F4C-8491-604A441A569F}" type="slidenum">
              <a:rPr lang="en-US" smtClean="0"/>
              <a:t>8</a:t>
            </a:fld>
            <a:endParaRPr lang="en-US"/>
          </a:p>
        </p:txBody>
      </p:sp>
      <p:sp>
        <p:nvSpPr>
          <p:cNvPr id="4" name="Text Placeholder 3">
            <a:extLst>
              <a:ext uri="{FF2B5EF4-FFF2-40B4-BE49-F238E27FC236}">
                <a16:creationId xmlns:a16="http://schemas.microsoft.com/office/drawing/2014/main" id="{B1EB1AEC-5FF6-A2BA-E010-12A15D96E8CA}"/>
              </a:ext>
            </a:extLst>
          </p:cNvPr>
          <p:cNvSpPr>
            <a:spLocks noGrp="1"/>
          </p:cNvSpPr>
          <p:nvPr>
            <p:ph type="body" sz="quarter" idx="14"/>
          </p:nvPr>
        </p:nvSpPr>
        <p:spPr>
          <a:xfrm>
            <a:off x="526903" y="3810994"/>
            <a:ext cx="2904563" cy="2053231"/>
          </a:xfrm>
        </p:spPr>
        <p:txBody>
          <a:bodyPr/>
          <a:lstStyle/>
          <a:p>
            <a:pPr marL="0" indent="0" algn="ctr">
              <a:spcBef>
                <a:spcPts val="0"/>
              </a:spcBef>
              <a:buNone/>
            </a:pPr>
            <a:r>
              <a:rPr lang="en-US" sz="1800" dirty="0"/>
              <a:t>Dinah Stephens </a:t>
            </a:r>
          </a:p>
          <a:p>
            <a:pPr marL="0" indent="0" algn="ctr">
              <a:spcBef>
                <a:spcPts val="0"/>
              </a:spcBef>
              <a:buNone/>
            </a:pPr>
            <a:r>
              <a:rPr lang="en-US" sz="1800" dirty="0"/>
              <a:t>Age Friendly Seattle </a:t>
            </a:r>
          </a:p>
          <a:p>
            <a:pPr marL="0" indent="0" algn="ctr">
              <a:spcBef>
                <a:spcPts val="0"/>
              </a:spcBef>
              <a:buNone/>
            </a:pPr>
            <a:r>
              <a:rPr lang="en-US" sz="1800" dirty="0"/>
              <a:t>Program Manager</a:t>
            </a:r>
          </a:p>
          <a:p>
            <a:pPr marL="0" indent="0" algn="ctr">
              <a:spcBef>
                <a:spcPts val="0"/>
              </a:spcBef>
              <a:buNone/>
            </a:pPr>
            <a:r>
              <a:rPr lang="en-US" sz="1800" dirty="0">
                <a:hlinkClick r:id="rId3"/>
              </a:rPr>
              <a:t>Dinah.Stephens@seattle.gov</a:t>
            </a:r>
            <a:endParaRPr lang="en-US" sz="1800" dirty="0"/>
          </a:p>
          <a:p>
            <a:pPr marL="0" indent="0">
              <a:buNone/>
            </a:pPr>
            <a:endParaRPr lang="en-US" sz="1800" dirty="0"/>
          </a:p>
        </p:txBody>
      </p:sp>
      <p:sp>
        <p:nvSpPr>
          <p:cNvPr id="5" name="Title 4">
            <a:extLst>
              <a:ext uri="{FF2B5EF4-FFF2-40B4-BE49-F238E27FC236}">
                <a16:creationId xmlns:a16="http://schemas.microsoft.com/office/drawing/2014/main" id="{D0D24791-AA6D-813D-2340-A73AAF98175B}"/>
              </a:ext>
            </a:extLst>
          </p:cNvPr>
          <p:cNvSpPr>
            <a:spLocks noGrp="1"/>
          </p:cNvSpPr>
          <p:nvPr>
            <p:ph type="title"/>
          </p:nvPr>
        </p:nvSpPr>
        <p:spPr>
          <a:xfrm>
            <a:off x="755535" y="136522"/>
            <a:ext cx="10657763" cy="1347723"/>
          </a:xfrm>
        </p:spPr>
        <p:txBody>
          <a:bodyPr/>
          <a:lstStyle/>
          <a:p>
            <a:r>
              <a:rPr lang="en-US" sz="4400" b="1" dirty="0">
                <a:solidFill>
                  <a:srgbClr val="2F5496"/>
                </a:solidFill>
              </a:rPr>
              <a:t>For More Information</a:t>
            </a:r>
          </a:p>
        </p:txBody>
      </p:sp>
      <p:pic>
        <p:nvPicPr>
          <p:cNvPr id="6" name="Picture 5" descr="Dinah Stephens">
            <a:extLst>
              <a:ext uri="{FF2B5EF4-FFF2-40B4-BE49-F238E27FC236}">
                <a16:creationId xmlns:a16="http://schemas.microsoft.com/office/drawing/2014/main" id="{2A11BE5A-8373-8C88-10E8-9C9126523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62" y="1726496"/>
            <a:ext cx="1842247" cy="1842247"/>
          </a:xfrm>
          <a:prstGeom prst="rect">
            <a:avLst/>
          </a:prstGeom>
        </p:spPr>
      </p:pic>
      <p:pic>
        <p:nvPicPr>
          <p:cNvPr id="7" name="Picture 6" descr="Meg Woolf">
            <a:extLst>
              <a:ext uri="{FF2B5EF4-FFF2-40B4-BE49-F238E27FC236}">
                <a16:creationId xmlns:a16="http://schemas.microsoft.com/office/drawing/2014/main" id="{F2CD88F7-AB3B-6431-FB7B-26ECD9F826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199" y="1726496"/>
            <a:ext cx="1842247" cy="1842247"/>
          </a:xfrm>
          <a:prstGeom prst="rect">
            <a:avLst/>
          </a:prstGeom>
        </p:spPr>
      </p:pic>
      <p:sp>
        <p:nvSpPr>
          <p:cNvPr id="9" name="TextBox 8">
            <a:extLst>
              <a:ext uri="{FF2B5EF4-FFF2-40B4-BE49-F238E27FC236}">
                <a16:creationId xmlns:a16="http://schemas.microsoft.com/office/drawing/2014/main" id="{32A05326-CC82-A7C8-FF0B-729B8C2E5D90}"/>
              </a:ext>
            </a:extLst>
          </p:cNvPr>
          <p:cNvSpPr txBox="1"/>
          <p:nvPr/>
        </p:nvSpPr>
        <p:spPr>
          <a:xfrm>
            <a:off x="3134529" y="3810994"/>
            <a:ext cx="5153585" cy="1200329"/>
          </a:xfrm>
          <a:prstGeom prst="rect">
            <a:avLst/>
          </a:prstGeom>
          <a:noFill/>
        </p:spPr>
        <p:txBody>
          <a:bodyPr wrap="square">
            <a:spAutoFit/>
          </a:bodyPr>
          <a:lstStyle/>
          <a:p>
            <a:pPr algn="ctr"/>
            <a:r>
              <a:rPr lang="en-US" dirty="0"/>
              <a:t>Meg Estep Woolf</a:t>
            </a:r>
          </a:p>
          <a:p>
            <a:pPr algn="ctr"/>
            <a:r>
              <a:rPr lang="en-US" dirty="0"/>
              <a:t>Age Friendly Seattle </a:t>
            </a:r>
          </a:p>
          <a:p>
            <a:pPr algn="ctr"/>
            <a:r>
              <a:rPr lang="en-US" dirty="0"/>
              <a:t>Program Coordinator</a:t>
            </a:r>
          </a:p>
          <a:p>
            <a:pPr algn="ctr"/>
            <a:r>
              <a:rPr lang="en-US" dirty="0">
                <a:hlinkClick r:id="rId6"/>
              </a:rPr>
              <a:t>Meg.Woolf@seattle.gov</a:t>
            </a:r>
            <a:r>
              <a:rPr lang="en-US" dirty="0"/>
              <a:t> </a:t>
            </a:r>
          </a:p>
        </p:txBody>
      </p:sp>
      <p:pic>
        <p:nvPicPr>
          <p:cNvPr id="10" name="Picture 9" descr="Eldad Mekuria">
            <a:extLst>
              <a:ext uri="{FF2B5EF4-FFF2-40B4-BE49-F238E27FC236}">
                <a16:creationId xmlns:a16="http://schemas.microsoft.com/office/drawing/2014/main" id="{55579C93-86AB-8D88-A8DD-75DEBF2FC6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0589" y="1726496"/>
            <a:ext cx="1842247" cy="1842247"/>
          </a:xfrm>
          <a:prstGeom prst="rect">
            <a:avLst/>
          </a:prstGeom>
        </p:spPr>
      </p:pic>
      <p:sp>
        <p:nvSpPr>
          <p:cNvPr id="12" name="TextBox 11">
            <a:extLst>
              <a:ext uri="{FF2B5EF4-FFF2-40B4-BE49-F238E27FC236}">
                <a16:creationId xmlns:a16="http://schemas.microsoft.com/office/drawing/2014/main" id="{531D9854-17B0-3715-0075-72C9A9275362}"/>
              </a:ext>
            </a:extLst>
          </p:cNvPr>
          <p:cNvSpPr txBox="1"/>
          <p:nvPr/>
        </p:nvSpPr>
        <p:spPr>
          <a:xfrm>
            <a:off x="6532592" y="3810993"/>
            <a:ext cx="6098240" cy="1200329"/>
          </a:xfrm>
          <a:prstGeom prst="rect">
            <a:avLst/>
          </a:prstGeom>
          <a:noFill/>
        </p:spPr>
        <p:txBody>
          <a:bodyPr wrap="square">
            <a:spAutoFit/>
          </a:bodyPr>
          <a:lstStyle/>
          <a:p>
            <a:pPr algn="ctr"/>
            <a:r>
              <a:rPr lang="en-US" dirty="0"/>
              <a:t>Eldad Mekuria</a:t>
            </a:r>
          </a:p>
          <a:p>
            <a:pPr algn="ctr"/>
            <a:r>
              <a:rPr lang="en-US" dirty="0"/>
              <a:t>Age Friendly Seattle </a:t>
            </a:r>
          </a:p>
          <a:p>
            <a:pPr algn="ctr"/>
            <a:r>
              <a:rPr lang="en-US" dirty="0"/>
              <a:t>Program Coordinator</a:t>
            </a:r>
          </a:p>
          <a:p>
            <a:pPr algn="ctr"/>
            <a:r>
              <a:rPr lang="en-US" dirty="0">
                <a:hlinkClick r:id="rId8"/>
              </a:rPr>
              <a:t>Eldad.Mekuria@seattle.gov</a:t>
            </a:r>
            <a:r>
              <a:rPr lang="en-US" dirty="0"/>
              <a:t> </a:t>
            </a:r>
          </a:p>
        </p:txBody>
      </p:sp>
      <p:pic>
        <p:nvPicPr>
          <p:cNvPr id="13" name="Picture 12">
            <a:extLst>
              <a:ext uri="{FF2B5EF4-FFF2-40B4-BE49-F238E27FC236}">
                <a16:creationId xmlns:a16="http://schemas.microsoft.com/office/drawing/2014/main" id="{D32178E8-18A1-022D-1396-FA22C7722E3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857162"/>
            <a:ext cx="12192000" cy="406400"/>
          </a:xfrm>
          <a:prstGeom prst="rect">
            <a:avLst/>
          </a:prstGeom>
        </p:spPr>
      </p:pic>
    </p:spTree>
    <p:extLst>
      <p:ext uri="{BB962C8B-B14F-4D97-AF65-F5344CB8AC3E}">
        <p14:creationId xmlns:p14="http://schemas.microsoft.com/office/powerpoint/2010/main" val="3918817213"/>
      </p:ext>
    </p:extLst>
  </p:cSld>
  <p:clrMapOvr>
    <a:masterClrMapping/>
  </p:clrMapOvr>
</p:sld>
</file>

<file path=ppt/theme/theme1.xml><?xml version="1.0" encoding="utf-8"?>
<a:theme xmlns:a="http://schemas.openxmlformats.org/drawingml/2006/main" name="HSD_BrandTheme">
  <a:themeElements>
    <a:clrScheme name="HSD Brand Theme">
      <a:dk1>
        <a:sysClr val="windowText" lastClr="000000"/>
      </a:dk1>
      <a:lt1>
        <a:sysClr val="window" lastClr="FFFFFF"/>
      </a:lt1>
      <a:dk2>
        <a:srgbClr val="0F7DC0"/>
      </a:dk2>
      <a:lt2>
        <a:srgbClr val="94B8E5"/>
      </a:lt2>
      <a:accent1>
        <a:srgbClr val="258C39"/>
      </a:accent1>
      <a:accent2>
        <a:srgbClr val="73BB44"/>
      </a:accent2>
      <a:accent3>
        <a:srgbClr val="FDB740"/>
      </a:accent3>
      <a:accent4>
        <a:srgbClr val="FFDE91"/>
      </a:accent4>
      <a:accent5>
        <a:srgbClr val="BCBDC0"/>
      </a:accent5>
      <a:accent6>
        <a:srgbClr val="E6E7E8"/>
      </a:accent6>
      <a:hlink>
        <a:srgbClr val="48BCF9"/>
      </a:hlink>
      <a:folHlink>
        <a:srgbClr val="4C2C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SD-External-PPT-template" id="{1994003B-D566-4AAC-92B9-3A0C144FBE9B}" vid="{E983C536-3A34-46A7-9DDC-D328C8D47AA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0954f4-f7f0-42e2-af2a-65d281c0677f">
      <Terms xmlns="http://schemas.microsoft.com/office/infopath/2007/PartnerControls"/>
    </lcf76f155ced4ddcb4097134ff3c332f>
    <TaxCatchAll xmlns="97c2a25c-25db-4634-b347-87ab0af10b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3A6D773ACF694381F0526EFB5F9FF0" ma:contentTypeVersion="13" ma:contentTypeDescription="Create a new document." ma:contentTypeScope="" ma:versionID="20e7cfb16756d9410c4394ad51e018f5">
  <xsd:schema xmlns:xsd="http://www.w3.org/2001/XMLSchema" xmlns:xs="http://www.w3.org/2001/XMLSchema" xmlns:p="http://schemas.microsoft.com/office/2006/metadata/properties" xmlns:ns2="810954f4-f7f0-42e2-af2a-65d281c0677f" xmlns:ns3="7a9735d4-f311-4d86-bf2f-fcc5addeab1a" xmlns:ns4="97c2a25c-25db-4634-b347-87ab0af10b27" targetNamespace="http://schemas.microsoft.com/office/2006/metadata/properties" ma:root="true" ma:fieldsID="a3bb81722f7086524799b0c8e80f69ed" ns2:_="" ns3:_="" ns4:_="">
    <xsd:import namespace="810954f4-f7f0-42e2-af2a-65d281c0677f"/>
    <xsd:import namespace="7a9735d4-f311-4d86-bf2f-fcc5addeab1a"/>
    <xsd:import namespace="97c2a25c-25db-4634-b347-87ab0af10b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954f4-f7f0-42e2-af2a-65d281c06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9735d4-f311-4d86-bf2f-fcc5addeab1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90c1354-db36-41d3-970d-cee4a2cf9bcb}" ma:internalName="TaxCatchAll" ma:showField="CatchAllData" ma:web="7a9735d4-f311-4d86-bf2f-fcc5addea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0104E-4390-45C7-B9BB-52E0D2A397E3}">
  <ds:schemaRefs>
    <ds:schemaRef ds:uri="http://schemas.microsoft.com/sharepoint/v3/contenttype/forms"/>
  </ds:schemaRefs>
</ds:datastoreItem>
</file>

<file path=customXml/itemProps2.xml><?xml version="1.0" encoding="utf-8"?>
<ds:datastoreItem xmlns:ds="http://schemas.openxmlformats.org/officeDocument/2006/customXml" ds:itemID="{78442CF2-D931-40C4-8A80-28425397E1CA}">
  <ds:schemaRefs>
    <ds:schemaRef ds:uri="http://schemas.microsoft.com/office/2006/documentManagement/types"/>
    <ds:schemaRef ds:uri="http://purl.org/dc/elements/1.1/"/>
    <ds:schemaRef ds:uri="http://purl.org/dc/terms/"/>
    <ds:schemaRef ds:uri="7a9735d4-f311-4d86-bf2f-fcc5addeab1a"/>
    <ds:schemaRef ds:uri="http://schemas.microsoft.com/office/infopath/2007/PartnerControls"/>
    <ds:schemaRef ds:uri="http://www.w3.org/XML/1998/namespace"/>
    <ds:schemaRef ds:uri="810954f4-f7f0-42e2-af2a-65d281c0677f"/>
    <ds:schemaRef ds:uri="http://purl.org/dc/dcmitype/"/>
    <ds:schemaRef ds:uri="http://schemas.openxmlformats.org/package/2006/metadata/core-properties"/>
    <ds:schemaRef ds:uri="97c2a25c-25db-4634-b347-87ab0af10b27"/>
    <ds:schemaRef ds:uri="http://schemas.microsoft.com/office/2006/metadata/properties"/>
  </ds:schemaRefs>
</ds:datastoreItem>
</file>

<file path=customXml/itemProps3.xml><?xml version="1.0" encoding="utf-8"?>
<ds:datastoreItem xmlns:ds="http://schemas.openxmlformats.org/officeDocument/2006/customXml" ds:itemID="{C88394B2-DB53-4A80-B995-0AEE4D6B9E18}">
  <ds:schemaRefs>
    <ds:schemaRef ds:uri="7a9735d4-f311-4d86-bf2f-fcc5addeab1a"/>
    <ds:schemaRef ds:uri="810954f4-f7f0-42e2-af2a-65d281c0677f"/>
    <ds:schemaRef ds:uri="97c2a25c-25db-4634-b347-87ab0af10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HSD-External-PPT-template</Template>
  <TotalTime>8260</TotalTime>
  <Words>465</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HSD_BrandTheme</vt:lpstr>
      <vt:lpstr>Office Theme</vt:lpstr>
      <vt:lpstr>PowerPoint Presentation</vt:lpstr>
      <vt:lpstr>PowerPoint Presentation</vt:lpstr>
      <vt:lpstr>Gold/FLASH Cards </vt:lpstr>
      <vt:lpstr>Discount Directory</vt:lpstr>
      <vt:lpstr>Types of Discounts (a sampling!)</vt:lpstr>
      <vt:lpstr>How to connect to this work?</vt:lpstr>
      <vt:lpstr>Thank you!</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Woolf, Meg</dc:creator>
  <cp:lastModifiedBy>Woolf, Meg</cp:lastModifiedBy>
  <cp:revision>400</cp:revision>
  <cp:lastPrinted>2022-09-20T16:38:40Z</cp:lastPrinted>
  <dcterms:created xsi:type="dcterms:W3CDTF">2021-10-19T22:15:37Z</dcterms:created>
  <dcterms:modified xsi:type="dcterms:W3CDTF">2023-05-17T15:59:10Z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0x0101007D3A6D773ACF694381F0526EFB5F9FF0</vt:lpwstr>
  </property>
  <property fmtid="{D5CDD505-2E9C-101B-9397-08002B2CF9AE}" pid="3" name="MediaServiceImageTags">
    <vt:lpwstr/>
  </property>
</Properties>
</file>