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22"/>
  </p:notesMasterIdLst>
  <p:sldIdLst>
    <p:sldId id="258" r:id="rId6"/>
    <p:sldId id="298" r:id="rId7"/>
    <p:sldId id="306" r:id="rId8"/>
    <p:sldId id="297" r:id="rId9"/>
    <p:sldId id="268" r:id="rId10"/>
    <p:sldId id="304" r:id="rId11"/>
    <p:sldId id="303" r:id="rId12"/>
    <p:sldId id="301" r:id="rId13"/>
    <p:sldId id="300" r:id="rId14"/>
    <p:sldId id="309" r:id="rId15"/>
    <p:sldId id="310" r:id="rId16"/>
    <p:sldId id="311" r:id="rId17"/>
    <p:sldId id="308" r:id="rId18"/>
    <p:sldId id="299" r:id="rId19"/>
    <p:sldId id="269" r:id="rId20"/>
    <p:sldId id="31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42A6C"/>
    <a:srgbClr val="8C2B6C"/>
    <a:srgbClr val="64368A"/>
    <a:srgbClr val="D13139"/>
    <a:srgbClr val="F69C21"/>
    <a:srgbClr val="F04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00F10-55F9-4759-91A1-9088925576B3}" v="48" dt="2022-11-16T15:27:40.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25" autoAdjust="0"/>
    <p:restoredTop sz="93792" autoAdjust="0"/>
  </p:normalViewPr>
  <p:slideViewPr>
    <p:cSldViewPr snapToGrid="0">
      <p:cViewPr varScale="1">
        <p:scale>
          <a:sx n="62" d="100"/>
          <a:sy n="62" d="100"/>
        </p:scale>
        <p:origin x="224"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3CC18E-5002-4764-9451-31C914E8EB85}" type="datetimeFigureOut">
              <a:rPr lang="en-US" smtClean="0"/>
              <a:t>11/23/2022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90A1F-D2AF-4072-9005-4BF01B317581}" type="slidenum">
              <a:rPr lang="en-US" smtClean="0"/>
              <a:t>‹#›</a:t>
            </a:fld>
            <a:endParaRPr lang="en-US"/>
          </a:p>
        </p:txBody>
      </p:sp>
    </p:spTree>
    <p:extLst>
      <p:ext uri="{BB962C8B-B14F-4D97-AF65-F5344CB8AC3E}">
        <p14:creationId xmlns:p14="http://schemas.microsoft.com/office/powerpoint/2010/main" val="199513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GRAT@soundgenerations.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the invitation to speak today!</a:t>
            </a:r>
          </a:p>
          <a:p>
            <a:endParaRPr lang="en-US" dirty="0"/>
          </a:p>
          <a:p>
            <a:r>
              <a:rPr lang="en-US" dirty="0"/>
              <a:t>Introduction: 7 years at Harborview, </a:t>
            </a:r>
          </a:p>
          <a:p>
            <a:r>
              <a:rPr lang="en-US" dirty="0"/>
              <a:t>OG: Clinician</a:t>
            </a:r>
          </a:p>
          <a:p>
            <a:r>
              <a:rPr lang="en-US" dirty="0"/>
              <a:t>Almost 30 years in social work: just about getting the hang of it.</a:t>
            </a:r>
          </a:p>
          <a:p>
            <a:endParaRPr lang="en-US" dirty="0"/>
          </a:p>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1</a:t>
            </a:fld>
            <a:endParaRPr lang="en-US"/>
          </a:p>
        </p:txBody>
      </p:sp>
    </p:spTree>
    <p:extLst>
      <p:ext uri="{BB962C8B-B14F-4D97-AF65-F5344CB8AC3E}">
        <p14:creationId xmlns:p14="http://schemas.microsoft.com/office/powerpoint/2010/main" val="358926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90A1F-D2AF-4072-9005-4BF01B317581}" type="slidenum">
              <a:rPr lang="en-US" smtClean="0"/>
              <a:t>10</a:t>
            </a:fld>
            <a:endParaRPr lang="en-US"/>
          </a:p>
        </p:txBody>
      </p:sp>
    </p:spTree>
    <p:extLst>
      <p:ext uri="{BB962C8B-B14F-4D97-AF65-F5344CB8AC3E}">
        <p14:creationId xmlns:p14="http://schemas.microsoft.com/office/powerpoint/2010/main" val="3424631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Client does not need to approve referral</a:t>
            </a:r>
          </a:p>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11</a:t>
            </a:fld>
            <a:endParaRPr lang="en-US"/>
          </a:p>
        </p:txBody>
      </p:sp>
    </p:spTree>
    <p:extLst>
      <p:ext uri="{BB962C8B-B14F-4D97-AF65-F5344CB8AC3E}">
        <p14:creationId xmlns:p14="http://schemas.microsoft.com/office/powerpoint/2010/main" val="3944627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8"/>
            <a:ext cx="5486400" cy="3600450"/>
          </a:xfrm>
        </p:spPr>
        <p:txBody>
          <a:bodyPr/>
          <a:lstStyle/>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12</a:t>
            </a:fld>
            <a:endParaRPr lang="en-US"/>
          </a:p>
        </p:txBody>
      </p:sp>
    </p:spTree>
    <p:extLst>
      <p:ext uri="{BB962C8B-B14F-4D97-AF65-F5344CB8AC3E}">
        <p14:creationId xmlns:p14="http://schemas.microsoft.com/office/powerpoint/2010/main" val="2204624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90A1F-D2AF-4072-9005-4BF01B317581}" type="slidenum">
              <a:rPr lang="en-US" smtClean="0"/>
              <a:t>13</a:t>
            </a:fld>
            <a:endParaRPr lang="en-US"/>
          </a:p>
        </p:txBody>
      </p:sp>
    </p:spTree>
    <p:extLst>
      <p:ext uri="{BB962C8B-B14F-4D97-AF65-F5344CB8AC3E}">
        <p14:creationId xmlns:p14="http://schemas.microsoft.com/office/powerpoint/2010/main" val="2126375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90A1F-D2AF-4072-9005-4BF01B317581}" type="slidenum">
              <a:rPr lang="en-US" smtClean="0"/>
              <a:t>14</a:t>
            </a:fld>
            <a:endParaRPr lang="en-US"/>
          </a:p>
        </p:txBody>
      </p:sp>
    </p:spTree>
    <p:extLst>
      <p:ext uri="{BB962C8B-B14F-4D97-AF65-F5344CB8AC3E}">
        <p14:creationId xmlns:p14="http://schemas.microsoft.com/office/powerpoint/2010/main" val="3902743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90A1F-D2AF-4072-9005-4BF01B317581}" type="slidenum">
              <a:rPr lang="en-US" smtClean="0"/>
              <a:t>15</a:t>
            </a:fld>
            <a:endParaRPr lang="en-US"/>
          </a:p>
        </p:txBody>
      </p:sp>
    </p:spTree>
    <p:extLst>
      <p:ext uri="{BB962C8B-B14F-4D97-AF65-F5344CB8AC3E}">
        <p14:creationId xmlns:p14="http://schemas.microsoft.com/office/powerpoint/2010/main" val="4115917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90A1F-D2AF-4072-9005-4BF01B317581}" type="slidenum">
              <a:rPr lang="en-US" smtClean="0"/>
              <a:t>16</a:t>
            </a:fld>
            <a:endParaRPr lang="en-US"/>
          </a:p>
        </p:txBody>
      </p:sp>
    </p:spTree>
    <p:extLst>
      <p:ext uri="{BB962C8B-B14F-4D97-AF65-F5344CB8AC3E}">
        <p14:creationId xmlns:p14="http://schemas.microsoft.com/office/powerpoint/2010/main" val="377592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2</a:t>
            </a:fld>
            <a:endParaRPr lang="en-US"/>
          </a:p>
        </p:txBody>
      </p:sp>
    </p:spTree>
    <p:extLst>
      <p:ext uri="{BB962C8B-B14F-4D97-AF65-F5344CB8AC3E}">
        <p14:creationId xmlns:p14="http://schemas.microsoft.com/office/powerpoint/2010/main" val="3057684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3</a:t>
            </a:fld>
            <a:endParaRPr lang="en-US"/>
          </a:p>
        </p:txBody>
      </p:sp>
    </p:spTree>
    <p:extLst>
      <p:ext uri="{BB962C8B-B14F-4D97-AF65-F5344CB8AC3E}">
        <p14:creationId xmlns:p14="http://schemas.microsoft.com/office/powerpoint/2010/main" val="1335418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East African woman in her 60’s referred by MCT due to hearing voices keeping her up at night.  She lives alone as her family caregiver was no longer available. </a:t>
            </a:r>
          </a:p>
          <a:p>
            <a:endParaRPr lang="en-US" dirty="0"/>
          </a:p>
          <a:p>
            <a:endParaRPr lang="en-US" dirty="0"/>
          </a:p>
          <a:p>
            <a:r>
              <a:rPr lang="en-US" dirty="0"/>
              <a:t>75 year old African American woman is in early stages of dementia, and has been wandering off to downtown Seattle.  Client is delusional and believes her children have been stolen, and people are after her. Client lives with her daughter, who is unsure of how to continue supporting her and keep her safe. </a:t>
            </a:r>
          </a:p>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4</a:t>
            </a:fld>
            <a:endParaRPr lang="en-US"/>
          </a:p>
        </p:txBody>
      </p:sp>
    </p:spTree>
    <p:extLst>
      <p:ext uri="{BB962C8B-B14F-4D97-AF65-F5344CB8AC3E}">
        <p14:creationId xmlns:p14="http://schemas.microsoft.com/office/powerpoint/2010/main" val="50473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6EB90A1F-D2AF-4072-9005-4BF01B317581}" type="slidenum">
              <a:rPr lang="en-US" smtClean="0"/>
              <a:t>5</a:t>
            </a:fld>
            <a:endParaRPr lang="en-US"/>
          </a:p>
        </p:txBody>
      </p:sp>
      <p:sp>
        <p:nvSpPr>
          <p:cNvPr id="6" name="Notes Placeholder 5">
            <a:extLst>
              <a:ext uri="{FF2B5EF4-FFF2-40B4-BE49-F238E27FC236}">
                <a16:creationId xmlns:a16="http://schemas.microsoft.com/office/drawing/2014/main" id="{4C72CC14-DA5E-8FB5-E8EF-9FC0305A2A75}"/>
              </a:ext>
            </a:extLst>
          </p:cNvPr>
          <p:cNvSpPr>
            <a:spLocks noGrp="1"/>
          </p:cNvSpPr>
          <p:nvPr>
            <p:ph type="body" sz="quarter" idx="3"/>
          </p:nvPr>
        </p:nvSpPr>
        <p:spPr/>
        <p:txBody>
          <a:bodyPr/>
          <a:lstStyle/>
          <a:p>
            <a:pPr marL="171450" indent="-171450">
              <a:buFont typeface="Arial" panose="020B0604020202020204" pitchFamily="34" charset="0"/>
              <a:buChar char="•"/>
            </a:pPr>
            <a:r>
              <a:rPr lang="en-US" dirty="0"/>
              <a:t>Refer to community mental health or private therapist through an agency such as Mindful Therapy Group, considering language, race, culture, gender identity.  Examples might include linkage to ACRS or </a:t>
            </a:r>
            <a:r>
              <a:rPr lang="en-US" dirty="0" err="1"/>
              <a:t>Consejo</a:t>
            </a:r>
            <a:r>
              <a:rPr lang="en-US" dirty="0"/>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Link to medical staff for further diagnosis and treatment.  Kaiser example with voices, Harborview example with Covid fear.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Rally family or supportive others in elder’s informal resource network to increase care and safety.  Nephew from Spokane coming for a </a:t>
            </a:r>
            <a:r>
              <a:rPr lang="en-US" dirty="0" err="1"/>
              <a:t>digout</a:t>
            </a:r>
            <a:r>
              <a:rPr lang="en-US" dirty="0"/>
              <a:t>, Cousin from Germany asking for a check in, Brother from Iowa asking for help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Referrals to support services such as transportation, socialization, and meals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Educate families about caregiver support resources; e.g., Alzheimer’s Association support groups. Provide information to families about respite services, hiring caregivers privately vs. Medicaid based in home services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Advocacy: double amputee living on the fifth floor in a housing entity that is marketed to older adults </a:t>
            </a:r>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2039590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mn-lt"/>
                <a:cs typeface="+mn-lt"/>
              </a:rPr>
              <a:t>Who Makes Referrals</a:t>
            </a:r>
          </a:p>
          <a:p>
            <a:pPr lvl="1">
              <a:buFont typeface="Arial"/>
              <a:buChar char="•"/>
            </a:pPr>
            <a:r>
              <a:rPr lang="en-US" dirty="0">
                <a:ea typeface="+mn-lt"/>
                <a:cs typeface="+mn-lt"/>
              </a:rPr>
              <a:t>Emergency providers</a:t>
            </a:r>
          </a:p>
          <a:p>
            <a:pPr lvl="1">
              <a:buFont typeface="Arial"/>
              <a:buChar char="•"/>
            </a:pPr>
            <a:r>
              <a:rPr lang="en-US" dirty="0">
                <a:ea typeface="+mn-lt"/>
                <a:cs typeface="+mn-lt"/>
              </a:rPr>
              <a:t>Family, Friends, or Neighbors</a:t>
            </a:r>
          </a:p>
          <a:p>
            <a:pPr lvl="1">
              <a:buFont typeface="Arial"/>
              <a:buChar char="•"/>
            </a:pPr>
            <a:r>
              <a:rPr lang="en-US" dirty="0">
                <a:ea typeface="+mn-lt"/>
                <a:cs typeface="+mn-lt"/>
              </a:rPr>
              <a:t>Primary Care Physicians</a:t>
            </a:r>
          </a:p>
          <a:p>
            <a:pPr lvl="1">
              <a:buFont typeface="Arial"/>
              <a:buChar char="•"/>
            </a:pPr>
            <a:r>
              <a:rPr lang="en-US" dirty="0">
                <a:ea typeface="+mn-lt"/>
                <a:cs typeface="+mn-lt"/>
              </a:rPr>
              <a:t>Social Service Providers</a:t>
            </a:r>
          </a:p>
          <a:p>
            <a:pPr lvl="1">
              <a:buFont typeface="Arial"/>
              <a:buChar char="•"/>
            </a:pPr>
            <a:r>
              <a:rPr lang="en-US" dirty="0">
                <a:ea typeface="+mn-lt"/>
                <a:cs typeface="+mn-lt"/>
              </a:rPr>
              <a:t>(206) 448-5730</a:t>
            </a:r>
          </a:p>
          <a:p>
            <a:pPr lvl="1">
              <a:buFont typeface="Arial"/>
              <a:buChar char="•"/>
            </a:pPr>
            <a:r>
              <a:rPr lang="en-US" dirty="0">
                <a:ea typeface="+mn-lt"/>
                <a:cs typeface="+mn-lt"/>
                <a:hlinkClick r:id="rId3"/>
              </a:rPr>
              <a:t>GRAT@soundgenerations.org</a:t>
            </a:r>
            <a:endParaRPr lang="en-US" dirty="0">
              <a:ea typeface="+mn-lt"/>
              <a:cs typeface="+mn-lt"/>
            </a:endParaRPr>
          </a:p>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6</a:t>
            </a:fld>
            <a:endParaRPr lang="en-US"/>
          </a:p>
        </p:txBody>
      </p:sp>
    </p:spTree>
    <p:extLst>
      <p:ext uri="{BB962C8B-B14F-4D97-AF65-F5344CB8AC3E}">
        <p14:creationId xmlns:p14="http://schemas.microsoft.com/office/powerpoint/2010/main" val="541826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b="1" dirty="0"/>
              <a:t>Not every referral is accepted</a:t>
            </a:r>
            <a:endParaRPr lang="en-US" sz="1400" dirty="0"/>
          </a:p>
          <a:p>
            <a:pPr marL="628650" lvl="1" indent="-171450">
              <a:buFont typeface="Arial" panose="020B0604020202020204" pitchFamily="34" charset="0"/>
              <a:buChar char="•"/>
            </a:pPr>
            <a:r>
              <a:rPr lang="en-US" dirty="0"/>
              <a:t>The crisis merited DCR involvement</a:t>
            </a:r>
          </a:p>
          <a:p>
            <a:pPr marL="628650" lvl="1" indent="-171450">
              <a:buFont typeface="Arial" panose="020B0604020202020204" pitchFamily="34" charset="0"/>
              <a:buChar char="•"/>
            </a:pPr>
            <a:r>
              <a:rPr lang="en-US"/>
              <a:t>Duplication of services</a:t>
            </a:r>
            <a:endParaRPr lang="en-US" dirty="0"/>
          </a:p>
          <a:p>
            <a:pPr marL="628650" lvl="1" indent="-171450">
              <a:buFont typeface="Arial" panose="020B0604020202020204" pitchFamily="34" charset="0"/>
              <a:buChar char="•"/>
            </a:pPr>
            <a:r>
              <a:rPr lang="en-US" dirty="0"/>
              <a:t>Client has been previously served, with no new changes</a:t>
            </a:r>
          </a:p>
          <a:p>
            <a:pPr marL="628650" lvl="1" indent="-171450">
              <a:buFont typeface="Arial" panose="020B0604020202020204" pitchFamily="34" charset="0"/>
              <a:buChar char="•"/>
            </a:pPr>
            <a:r>
              <a:rPr lang="en-US" dirty="0"/>
              <a:t>Ineligible due to medical acuity or current hospitalization</a:t>
            </a:r>
          </a:p>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7</a:t>
            </a:fld>
            <a:endParaRPr lang="en-US"/>
          </a:p>
        </p:txBody>
      </p:sp>
    </p:spTree>
    <p:extLst>
      <p:ext uri="{BB962C8B-B14F-4D97-AF65-F5344CB8AC3E}">
        <p14:creationId xmlns:p14="http://schemas.microsoft.com/office/powerpoint/2010/main" val="3476389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Phone is live answered Monday </a:t>
            </a:r>
            <a:r>
              <a:rPr lang="en-US"/>
              <a:t>through Thursday, </a:t>
            </a:r>
            <a:r>
              <a:rPr lang="en-US" dirty="0"/>
              <a:t>9 AM to 5 PM. </a:t>
            </a:r>
          </a:p>
          <a:p>
            <a:r>
              <a:rPr lang="en-US" dirty="0"/>
              <a:t>No protected information in email, please. </a:t>
            </a:r>
          </a:p>
        </p:txBody>
      </p:sp>
      <p:sp>
        <p:nvSpPr>
          <p:cNvPr id="4" name="Slide Number Placeholder 3"/>
          <p:cNvSpPr>
            <a:spLocks noGrp="1"/>
          </p:cNvSpPr>
          <p:nvPr>
            <p:ph type="sldNum" sz="quarter" idx="5"/>
          </p:nvPr>
        </p:nvSpPr>
        <p:spPr/>
        <p:txBody>
          <a:bodyPr/>
          <a:lstStyle/>
          <a:p>
            <a:fld id="{6EB90A1F-D2AF-4072-9005-4BF01B317581}" type="slidenum">
              <a:rPr lang="en-US" smtClean="0"/>
              <a:t>8</a:t>
            </a:fld>
            <a:endParaRPr lang="en-US"/>
          </a:p>
        </p:txBody>
      </p:sp>
    </p:spTree>
    <p:extLst>
      <p:ext uri="{BB962C8B-B14F-4D97-AF65-F5344CB8AC3E}">
        <p14:creationId xmlns:p14="http://schemas.microsoft.com/office/powerpoint/2010/main" val="140700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two page referral form. Must have a MH, substance use or memory loss aspect to the referral. </a:t>
            </a:r>
          </a:p>
          <a:p>
            <a:r>
              <a:rPr lang="en-US" dirty="0"/>
              <a:t>The detail you add is important! </a:t>
            </a:r>
          </a:p>
          <a:p>
            <a:pPr marL="171450" indent="-171450">
              <a:buFont typeface="Arial" panose="020B0604020202020204" pitchFamily="34" charset="0"/>
              <a:buChar char="•"/>
            </a:pPr>
            <a:r>
              <a:rPr lang="en-US" dirty="0"/>
              <a:t>to have a better chance to connect with the client</a:t>
            </a:r>
          </a:p>
          <a:p>
            <a:pPr marL="171450" indent="-171450">
              <a:buFont typeface="Arial" panose="020B0604020202020204" pitchFamily="34" charset="0"/>
              <a:buChar char="•"/>
            </a:pPr>
            <a:r>
              <a:rPr lang="en-US" dirty="0"/>
              <a:t>to share your view of the issues observed</a:t>
            </a:r>
          </a:p>
          <a:p>
            <a:pPr marL="171450" indent="-171450">
              <a:buFont typeface="Arial" panose="020B0604020202020204" pitchFamily="34" charset="0"/>
              <a:buChar char="•"/>
            </a:pPr>
            <a:r>
              <a:rPr lang="en-US" dirty="0"/>
              <a:t>to protect a clinician providing an outreach</a:t>
            </a:r>
          </a:p>
          <a:p>
            <a:r>
              <a:rPr lang="en-US" dirty="0"/>
              <a:t>	</a:t>
            </a:r>
          </a:p>
          <a:p>
            <a:endParaRPr lang="en-US" dirty="0"/>
          </a:p>
        </p:txBody>
      </p:sp>
      <p:sp>
        <p:nvSpPr>
          <p:cNvPr id="4" name="Slide Number Placeholder 3"/>
          <p:cNvSpPr>
            <a:spLocks noGrp="1"/>
          </p:cNvSpPr>
          <p:nvPr>
            <p:ph type="sldNum" sz="quarter" idx="5"/>
          </p:nvPr>
        </p:nvSpPr>
        <p:spPr/>
        <p:txBody>
          <a:bodyPr/>
          <a:lstStyle/>
          <a:p>
            <a:fld id="{6EB90A1F-D2AF-4072-9005-4BF01B317581}" type="slidenum">
              <a:rPr lang="en-US" smtClean="0"/>
              <a:t>9</a:t>
            </a:fld>
            <a:endParaRPr lang="en-US"/>
          </a:p>
        </p:txBody>
      </p:sp>
    </p:spTree>
    <p:extLst>
      <p:ext uri="{BB962C8B-B14F-4D97-AF65-F5344CB8AC3E}">
        <p14:creationId xmlns:p14="http://schemas.microsoft.com/office/powerpoint/2010/main" val="920548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D4654C-942C-4E22-A826-C17A3DE85F1D}"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3211143408"/>
      </p:ext>
    </p:extLst>
  </p:cSld>
  <p:clrMapOvr>
    <a:masterClrMapping/>
  </p:clrMapOvr>
  <p:transition advClick="0" advTm="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4654C-942C-4E22-A826-C17A3DE85F1D}"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952316916"/>
      </p:ext>
    </p:extLst>
  </p:cSld>
  <p:clrMapOvr>
    <a:masterClrMapping/>
  </p:clrMapOvr>
  <p:transition advClick="0" advTm="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4654C-942C-4E22-A826-C17A3DE85F1D}"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836258210"/>
      </p:ext>
    </p:extLst>
  </p:cSld>
  <p:clrMapOvr>
    <a:masterClrMapping/>
  </p:clrMapOvr>
  <p:transition advClick="0" advTm="5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626B3F-DEAF-443F-A6A9-B93A891DCC24}" type="datetime1">
              <a:rPr lang="en-US" smtClean="0"/>
              <a:t>11/23/2022</a:t>
            </a:fld>
            <a:endParaRPr lang="en-US"/>
          </a:p>
        </p:txBody>
      </p:sp>
      <p:sp>
        <p:nvSpPr>
          <p:cNvPr id="5" name="Footer Placeholder 4"/>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3211143408"/>
      </p:ext>
    </p:extLst>
  </p:cSld>
  <p:clrMapOvr>
    <a:masterClrMapping/>
  </p:clrMapOvr>
  <p:transition advClick="0" advTm="5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0B43F6-6DA6-4074-915D-65D6D226BCEB}" type="datetime1">
              <a:rPr lang="en-US" smtClean="0"/>
              <a:t>11/23/2022</a:t>
            </a:fld>
            <a:endParaRPr lang="en-US"/>
          </a:p>
        </p:txBody>
      </p:sp>
      <p:sp>
        <p:nvSpPr>
          <p:cNvPr id="5" name="Footer Placeholder 4"/>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269974009"/>
      </p:ext>
    </p:extLst>
  </p:cSld>
  <p:clrMapOvr>
    <a:masterClrMapping/>
  </p:clrMapOvr>
  <p:transition advClick="0" advTm="5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2B0CB6-D32A-4F73-B7CB-2EE838B643E7}" type="datetime1">
              <a:rPr lang="en-US" smtClean="0"/>
              <a:t>11/23/2022</a:t>
            </a:fld>
            <a:endParaRPr lang="en-US"/>
          </a:p>
        </p:txBody>
      </p:sp>
      <p:sp>
        <p:nvSpPr>
          <p:cNvPr id="5" name="Footer Placeholder 4"/>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3345618417"/>
      </p:ext>
    </p:extLst>
  </p:cSld>
  <p:clrMapOvr>
    <a:masterClrMapping/>
  </p:clrMapOvr>
  <p:transition advClick="0" advTm="5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241036-8D62-4DE9-AF4E-419EEDB88ABF}" type="datetime1">
              <a:rPr lang="en-US" smtClean="0"/>
              <a:t>11/23/2022</a:t>
            </a:fld>
            <a:endParaRPr lang="en-US"/>
          </a:p>
        </p:txBody>
      </p:sp>
      <p:sp>
        <p:nvSpPr>
          <p:cNvPr id="6" name="Footer Placeholder 5"/>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7" name="Slide Number Placeholder 6"/>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617565921"/>
      </p:ext>
    </p:extLst>
  </p:cSld>
  <p:clrMapOvr>
    <a:masterClrMapping/>
  </p:clrMapOvr>
  <p:transition advClick="0" advTm="5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47167E-3D73-4569-BE16-FA8D98E5C20A}" type="datetime1">
              <a:rPr lang="en-US" smtClean="0"/>
              <a:t>11/23/2022</a:t>
            </a:fld>
            <a:endParaRPr lang="en-US"/>
          </a:p>
        </p:txBody>
      </p:sp>
      <p:sp>
        <p:nvSpPr>
          <p:cNvPr id="8" name="Footer Placeholder 7"/>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9" name="Slide Number Placeholder 8"/>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2680701140"/>
      </p:ext>
    </p:extLst>
  </p:cSld>
  <p:clrMapOvr>
    <a:masterClrMapping/>
  </p:clrMapOvr>
  <p:transition advClick="0" advTm="5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1A44F5-6717-4377-B7C5-D89CC51C7E91}" type="datetime1">
              <a:rPr lang="en-US" smtClean="0"/>
              <a:t>11/23/2022</a:t>
            </a:fld>
            <a:endParaRPr lang="en-US"/>
          </a:p>
        </p:txBody>
      </p:sp>
      <p:sp>
        <p:nvSpPr>
          <p:cNvPr id="4" name="Footer Placeholder 3"/>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5" name="Slide Number Placeholder 4"/>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1548544622"/>
      </p:ext>
    </p:extLst>
  </p:cSld>
  <p:clrMapOvr>
    <a:masterClrMapping/>
  </p:clrMapOvr>
  <p:transition advClick="0" advTm="5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369F5-4D0D-4E9B-8403-9AE2DCF02AF7}" type="datetime1">
              <a:rPr lang="en-US" smtClean="0"/>
              <a:t>11/23/2022</a:t>
            </a:fld>
            <a:endParaRPr lang="en-US"/>
          </a:p>
        </p:txBody>
      </p:sp>
      <p:sp>
        <p:nvSpPr>
          <p:cNvPr id="3" name="Footer Placeholder 2"/>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4" name="Slide Number Placeholder 3"/>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2451460795"/>
      </p:ext>
    </p:extLst>
  </p:cSld>
  <p:clrMapOvr>
    <a:masterClrMapping/>
  </p:clrMapOvr>
  <p:transition advClick="0" advTm="5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A1C596-C9F1-4C82-A77A-1A1390EBEBCD}" type="datetime1">
              <a:rPr lang="en-US" smtClean="0"/>
              <a:t>11/23/2022</a:t>
            </a:fld>
            <a:endParaRPr lang="en-US"/>
          </a:p>
        </p:txBody>
      </p:sp>
      <p:sp>
        <p:nvSpPr>
          <p:cNvPr id="6" name="Footer Placeholder 5"/>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7" name="Slide Number Placeholder 6"/>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856419916"/>
      </p:ext>
    </p:extLst>
  </p:cSld>
  <p:clrMapOvr>
    <a:masterClrMapping/>
  </p:clrMapOvr>
  <p:transition advClick="0"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D4654C-942C-4E22-A826-C17A3DE85F1D}"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269974009"/>
      </p:ext>
    </p:extLst>
  </p:cSld>
  <p:clrMapOvr>
    <a:masterClrMapping/>
  </p:clrMapOvr>
  <p:transition advClick="0" advTm="500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B1AAB3-3500-47B9-857C-8CB2EFA44379}" type="datetime1">
              <a:rPr lang="en-US" smtClean="0"/>
              <a:t>11/23/2022</a:t>
            </a:fld>
            <a:endParaRPr lang="en-US"/>
          </a:p>
        </p:txBody>
      </p:sp>
      <p:sp>
        <p:nvSpPr>
          <p:cNvPr id="6" name="Footer Placeholder 5"/>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7" name="Slide Number Placeholder 6"/>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904870760"/>
      </p:ext>
    </p:extLst>
  </p:cSld>
  <p:clrMapOvr>
    <a:masterClrMapping/>
  </p:clrMapOvr>
  <p:transition advClick="0" advTm="5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6AE91E-D923-4683-9A15-CA5CF82A7DAD}" type="datetime1">
              <a:rPr lang="en-US" smtClean="0"/>
              <a:t>11/23/2022</a:t>
            </a:fld>
            <a:endParaRPr lang="en-US"/>
          </a:p>
        </p:txBody>
      </p:sp>
      <p:sp>
        <p:nvSpPr>
          <p:cNvPr id="5" name="Footer Placeholder 4"/>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952316916"/>
      </p:ext>
    </p:extLst>
  </p:cSld>
  <p:clrMapOvr>
    <a:masterClrMapping/>
  </p:clrMapOvr>
  <p:transition advClick="0" advTm="5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FDF787-76B4-4385-8F83-845B7E4E7FA1}" type="datetime1">
              <a:rPr lang="en-US" smtClean="0"/>
              <a:t>11/23/2022</a:t>
            </a:fld>
            <a:endParaRPr lang="en-US"/>
          </a:p>
        </p:txBody>
      </p:sp>
      <p:sp>
        <p:nvSpPr>
          <p:cNvPr id="5" name="Footer Placeholder 4"/>
          <p:cNvSpPr>
            <a:spLocks noGrp="1"/>
          </p:cNvSpPr>
          <p:nvPr>
            <p:ph type="ftr" sz="quarter" idx="11"/>
          </p:nvPr>
        </p:nvSpPr>
        <p:spPr/>
        <p:txBody>
          <a:bodyPr/>
          <a:lstStyle/>
          <a:p>
            <a:r>
              <a:rPr lang="en-US"/>
              <a:t>*GRAT receives funding from the King County Veterans, Seniors &amp; Human Services Levy and the MIDD Behavioral Health Sales Tax</a:t>
            </a:r>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836258210"/>
      </p:ext>
    </p:extLst>
  </p:cSld>
  <p:clrMapOvr>
    <a:masterClrMapping/>
  </p:clrMapOvr>
  <p:transition advClick="0" advTm="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4654C-942C-4E22-A826-C17A3DE85F1D}"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3345618417"/>
      </p:ext>
    </p:extLst>
  </p:cSld>
  <p:clrMapOvr>
    <a:masterClrMapping/>
  </p:clrMapOvr>
  <p:transition advClick="0" advTm="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D4654C-942C-4E22-A826-C17A3DE85F1D}"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617565921"/>
      </p:ext>
    </p:extLst>
  </p:cSld>
  <p:clrMapOvr>
    <a:masterClrMapping/>
  </p:clrMapOvr>
  <p:transition advClick="0" advTm="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D4654C-942C-4E22-A826-C17A3DE85F1D}" type="datetimeFigureOut">
              <a:rPr lang="en-US" smtClean="0"/>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2680701140"/>
      </p:ext>
    </p:extLst>
  </p:cSld>
  <p:clrMapOvr>
    <a:masterClrMapping/>
  </p:clrMapOvr>
  <p:transition advClick="0" advTm="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D4654C-942C-4E22-A826-C17A3DE85F1D}" type="datetimeFigureOut">
              <a:rPr lang="en-US" smtClean="0"/>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1548544622"/>
      </p:ext>
    </p:extLst>
  </p:cSld>
  <p:clrMapOvr>
    <a:masterClrMapping/>
  </p:clrMapOvr>
  <p:transition advClick="0" advTm="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4654C-942C-4E22-A826-C17A3DE85F1D}" type="datetimeFigureOut">
              <a:rPr lang="en-US" smtClean="0"/>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2451460795"/>
      </p:ext>
    </p:extLst>
  </p:cSld>
  <p:clrMapOvr>
    <a:masterClrMapping/>
  </p:clrMapOvr>
  <p:transition advClick="0" advTm="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D4654C-942C-4E22-A826-C17A3DE85F1D}"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856419916"/>
      </p:ext>
    </p:extLst>
  </p:cSld>
  <p:clrMapOvr>
    <a:masterClrMapping/>
  </p:clrMapOvr>
  <p:transition advClick="0" advTm="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D4654C-942C-4E22-A826-C17A3DE85F1D}"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326E9-55C3-40CF-B8B9-D5B5EF1D6346}" type="slidenum">
              <a:rPr lang="en-US" smtClean="0"/>
              <a:t>‹#›</a:t>
            </a:fld>
            <a:endParaRPr lang="en-US"/>
          </a:p>
        </p:txBody>
      </p:sp>
    </p:spTree>
    <p:extLst>
      <p:ext uri="{BB962C8B-B14F-4D97-AF65-F5344CB8AC3E}">
        <p14:creationId xmlns:p14="http://schemas.microsoft.com/office/powerpoint/2010/main" val="904870760"/>
      </p:ext>
    </p:extLst>
  </p:cSld>
  <p:clrMapOvr>
    <a:masterClrMapping/>
  </p:clrMapOvr>
  <p:transition advClick="0" advTm="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4654C-942C-4E22-A826-C17A3DE85F1D}" type="datetimeFigureOut">
              <a:rPr lang="en-US" smtClean="0"/>
              <a:t>11/23/2022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326E9-55C3-40CF-B8B9-D5B5EF1D6346}" type="slidenum">
              <a:rPr lang="en-US" smtClean="0"/>
              <a:t>‹#›</a:t>
            </a:fld>
            <a:endParaRPr lang="en-US"/>
          </a:p>
        </p:txBody>
      </p:sp>
    </p:spTree>
    <p:extLst>
      <p:ext uri="{BB962C8B-B14F-4D97-AF65-F5344CB8AC3E}">
        <p14:creationId xmlns:p14="http://schemas.microsoft.com/office/powerpoint/2010/main" val="19919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6" r:id="rId8"/>
    <p:sldLayoutId id="2147483657" r:id="rId9"/>
    <p:sldLayoutId id="2147483658" r:id="rId10"/>
    <p:sldLayoutId id="2147483659" r:id="rId11"/>
  </p:sldLayoutIdLst>
  <p:transition advClick="0" advTm="5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CF86-E4FC-4BB3-988A-46829446D9C4}" type="datetime1">
              <a:rPr lang="en-US" smtClean="0"/>
              <a:t>11/23/2022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*GRAT receives funding from the King County Veterans, Seniors &amp; Human Services Levy and the MIDD Behavioral Health Sales Tax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326E9-55C3-40CF-B8B9-D5B5EF1D6346}" type="slidenum">
              <a:rPr lang="en-US" smtClean="0"/>
              <a:t>‹#›</a:t>
            </a:fld>
            <a:endParaRPr lang="en-US"/>
          </a:p>
        </p:txBody>
      </p:sp>
    </p:spTree>
    <p:extLst>
      <p:ext uri="{BB962C8B-B14F-4D97-AF65-F5344CB8AC3E}">
        <p14:creationId xmlns:p14="http://schemas.microsoft.com/office/powerpoint/2010/main" val="19919989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55" r:id="rId7"/>
    <p:sldLayoutId id="2147483668" r:id="rId8"/>
    <p:sldLayoutId id="2147483669" r:id="rId9"/>
    <p:sldLayoutId id="2147483670" r:id="rId10"/>
    <p:sldLayoutId id="2147483671" r:id="rId11"/>
  </p:sldLayoutIdLst>
  <p:transition advClick="0" advTm="5000">
    <p:fade/>
  </p:transition>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5.xml"/><Relationship Id="rId5" Type="http://schemas.openxmlformats.org/officeDocument/2006/relationships/hyperlink" Target="mailto:GRAT@soundgenerations.org" TargetMode="Externa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mailto:GRAT@soundgenerations.org"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6858001"/>
          </a:xfrm>
          <a:prstGeom prst="rect">
            <a:avLst/>
          </a:prstGeom>
          <a:solidFill>
            <a:srgbClr val="4A20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2" name="Title 1"/>
          <p:cNvSpPr>
            <a:spLocks noGrp="1"/>
          </p:cNvSpPr>
          <p:nvPr>
            <p:ph type="title"/>
          </p:nvPr>
        </p:nvSpPr>
        <p:spPr>
          <a:xfrm>
            <a:off x="261257" y="1709738"/>
            <a:ext cx="11351623" cy="2852737"/>
          </a:xfrm>
        </p:spPr>
        <p:txBody>
          <a:bodyPr/>
          <a:lstStyle/>
          <a:p>
            <a:r>
              <a:rPr lang="en-US" b="1" dirty="0">
                <a:solidFill>
                  <a:schemeClr val="bg1"/>
                </a:solidFill>
              </a:rPr>
              <a:t>Geriatric Regional Assessment Team</a:t>
            </a:r>
          </a:p>
        </p:txBody>
      </p:sp>
      <p:sp>
        <p:nvSpPr>
          <p:cNvPr id="3" name="Text Placeholder 2"/>
          <p:cNvSpPr>
            <a:spLocks noGrp="1"/>
          </p:cNvSpPr>
          <p:nvPr>
            <p:ph type="body" idx="1"/>
          </p:nvPr>
        </p:nvSpPr>
        <p:spPr>
          <a:xfrm>
            <a:off x="378823" y="4589463"/>
            <a:ext cx="10968627" cy="1500187"/>
          </a:xfrm>
        </p:spPr>
        <p:txBody>
          <a:bodyPr>
            <a:normAutofit/>
          </a:bodyPr>
          <a:lstStyle/>
          <a:p>
            <a:r>
              <a:rPr lang="en-US" sz="5800" b="1" dirty="0">
                <a:solidFill>
                  <a:schemeClr val="bg1"/>
                </a:solidFill>
                <a:latin typeface="+mj-lt"/>
              </a:rPr>
              <a:t>(GRAT)</a:t>
            </a:r>
          </a:p>
        </p:txBody>
      </p:sp>
    </p:spTree>
    <p:extLst>
      <p:ext uri="{BB962C8B-B14F-4D97-AF65-F5344CB8AC3E}">
        <p14:creationId xmlns:p14="http://schemas.microsoft.com/office/powerpoint/2010/main" val="337518246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2376055" y="1036995"/>
            <a:ext cx="7136131" cy="1074153"/>
          </a:xfrm>
        </p:spPr>
        <p:txBody>
          <a:bodyPr/>
          <a:lstStyle/>
          <a:p>
            <a:pPr algn="ctr"/>
            <a:r>
              <a:rPr lang="en-US" b="1" dirty="0"/>
              <a:t>Referral Tips</a:t>
            </a:r>
          </a:p>
        </p:txBody>
      </p:sp>
      <p:sp>
        <p:nvSpPr>
          <p:cNvPr id="8" name="Footer Placeholder 7"/>
          <p:cNvSpPr>
            <a:spLocks noGrp="1"/>
          </p:cNvSpPr>
          <p:nvPr>
            <p:ph type="ftr" sz="quarter" idx="11"/>
          </p:nvPr>
        </p:nvSpPr>
        <p:spPr>
          <a:xfrm>
            <a:off x="0" y="6451564"/>
            <a:ext cx="12192000" cy="406435"/>
          </a:xfrm>
        </p:spPr>
        <p:txBody>
          <a:bodyPr/>
          <a:lstStyle/>
          <a:p>
            <a:r>
              <a:rPr lang="en-US" b="1" dirty="0">
                <a:solidFill>
                  <a:schemeClr val="tx1"/>
                </a:solidFill>
              </a:rPr>
              <a:t>*GRAT receives funding from the King County Veterans, Seniors &amp; Human Services Levy and the MIDD Behavioral Health Sales Tax</a:t>
            </a:r>
          </a:p>
        </p:txBody>
      </p:sp>
      <p:pic>
        <p:nvPicPr>
          <p:cNvPr id="11" name="Content Placeholder 10" descr="Graphical user interface, text, application, email&#10;&#10;Description automatically generated">
            <a:extLst>
              <a:ext uri="{FF2B5EF4-FFF2-40B4-BE49-F238E27FC236}">
                <a16:creationId xmlns:a16="http://schemas.microsoft.com/office/drawing/2014/main" id="{53169E42-7B01-3E5E-8D19-A391C09233B6}"/>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609601" y="1353462"/>
            <a:ext cx="3653789" cy="5189440"/>
          </a:xfrm>
          <a:ln>
            <a:noFill/>
          </a:ln>
        </p:spPr>
      </p:pic>
      <p:pic>
        <p:nvPicPr>
          <p:cNvPr id="16" name="Picture 15">
            <a:extLst>
              <a:ext uri="{FF2B5EF4-FFF2-40B4-BE49-F238E27FC236}">
                <a16:creationId xmlns:a16="http://schemas.microsoft.com/office/drawing/2014/main" id="{648DFF88-C94F-C28D-131E-D0DCA122D5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2724" y="3350842"/>
            <a:ext cx="7062370" cy="698643"/>
          </a:xfrm>
          <a:prstGeom prst="rect">
            <a:avLst/>
          </a:prstGeom>
        </p:spPr>
      </p:pic>
      <p:sp>
        <p:nvSpPr>
          <p:cNvPr id="17" name="Oval 16">
            <a:extLst>
              <a:ext uri="{FF2B5EF4-FFF2-40B4-BE49-F238E27FC236}">
                <a16:creationId xmlns:a16="http://schemas.microsoft.com/office/drawing/2014/main" id="{FFE12F76-F9A0-95A3-00C7-BE5AAEA41D01}"/>
              </a:ext>
            </a:extLst>
          </p:cNvPr>
          <p:cNvSpPr/>
          <p:nvPr/>
        </p:nvSpPr>
        <p:spPr>
          <a:xfrm>
            <a:off x="1911929" y="3146962"/>
            <a:ext cx="1425039" cy="258288"/>
          </a:xfrm>
          <a:prstGeom prst="ellipse">
            <a:avLst/>
          </a:prstGeom>
          <a:noFill/>
          <a:ln w="57150">
            <a:solidFill>
              <a:srgbClr val="B4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14D0CA1-6575-ECDC-F9B1-5A540439A580}"/>
              </a:ext>
            </a:extLst>
          </p:cNvPr>
          <p:cNvSpPr/>
          <p:nvPr/>
        </p:nvSpPr>
        <p:spPr>
          <a:xfrm>
            <a:off x="533357" y="1306618"/>
            <a:ext cx="3811713" cy="5189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lumMod val="50000"/>
                    <a:lumOff val="50000"/>
                  </a:schemeClr>
                </a:solidFill>
              </a:ln>
              <a:noFill/>
            </a:endParaRPr>
          </a:p>
        </p:txBody>
      </p:sp>
      <p:sp>
        <p:nvSpPr>
          <p:cNvPr id="20" name="Content Placeholder 19">
            <a:extLst>
              <a:ext uri="{FF2B5EF4-FFF2-40B4-BE49-F238E27FC236}">
                <a16:creationId xmlns:a16="http://schemas.microsoft.com/office/drawing/2014/main" id="{53E8B4A4-2C7A-9A33-F2FC-1D1163EC3F3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568396804"/>
      </p:ext>
    </p:extLst>
  </p:cSld>
  <p:clrMapOvr>
    <a:masterClrMapping/>
  </p:clrMapOvr>
  <mc:AlternateContent xmlns:mc="http://schemas.openxmlformats.org/markup-compatibility/2006" xmlns:p14="http://schemas.microsoft.com/office/powerpoint/2010/main">
    <mc:Choice Requires="p14">
      <p:transition spd="slow" p14:dur="1500" advClick="0" advTm="5000">
        <p:fade/>
      </p:transition>
    </mc:Choice>
    <mc:Fallback xmlns="">
      <p:transition spd="slow" advClick="0"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2376055" y="1036995"/>
            <a:ext cx="7136131" cy="1074153"/>
          </a:xfrm>
        </p:spPr>
        <p:txBody>
          <a:bodyPr/>
          <a:lstStyle/>
          <a:p>
            <a:pPr algn="ctr"/>
            <a:r>
              <a:rPr lang="en-US" b="1" dirty="0"/>
              <a:t>Referral Tips</a:t>
            </a:r>
          </a:p>
        </p:txBody>
      </p:sp>
      <p:sp>
        <p:nvSpPr>
          <p:cNvPr id="8" name="Footer Placeholder 7"/>
          <p:cNvSpPr>
            <a:spLocks noGrp="1"/>
          </p:cNvSpPr>
          <p:nvPr>
            <p:ph type="ftr" sz="quarter" idx="11"/>
          </p:nvPr>
        </p:nvSpPr>
        <p:spPr>
          <a:xfrm>
            <a:off x="0" y="6451564"/>
            <a:ext cx="12192000" cy="406435"/>
          </a:xfrm>
        </p:spPr>
        <p:txBody>
          <a:bodyPr/>
          <a:lstStyle/>
          <a:p>
            <a:r>
              <a:rPr lang="en-US" b="1" dirty="0">
                <a:solidFill>
                  <a:schemeClr val="tx1"/>
                </a:solidFill>
              </a:rPr>
              <a:t>*GRAT receives funding from the King County Veterans, Seniors &amp; Human Services Levy and the MIDD Behavioral Health Sales Tax</a:t>
            </a:r>
          </a:p>
        </p:txBody>
      </p:sp>
      <p:pic>
        <p:nvPicPr>
          <p:cNvPr id="11" name="Content Placeholder 10" descr="Graphical user interface, text, application, email&#10;&#10;Description automatically generated">
            <a:extLst>
              <a:ext uri="{FF2B5EF4-FFF2-40B4-BE49-F238E27FC236}">
                <a16:creationId xmlns:a16="http://schemas.microsoft.com/office/drawing/2014/main" id="{53169E42-7B01-3E5E-8D19-A391C09233B6}"/>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609601" y="1353462"/>
            <a:ext cx="3653789" cy="5189440"/>
          </a:xfrm>
          <a:ln>
            <a:noFill/>
          </a:ln>
        </p:spPr>
      </p:pic>
      <p:sp>
        <p:nvSpPr>
          <p:cNvPr id="17" name="Oval 16">
            <a:extLst>
              <a:ext uri="{FF2B5EF4-FFF2-40B4-BE49-F238E27FC236}">
                <a16:creationId xmlns:a16="http://schemas.microsoft.com/office/drawing/2014/main" id="{FFE12F76-F9A0-95A3-00C7-BE5AAEA41D01}"/>
              </a:ext>
            </a:extLst>
          </p:cNvPr>
          <p:cNvSpPr/>
          <p:nvPr/>
        </p:nvSpPr>
        <p:spPr>
          <a:xfrm>
            <a:off x="635785" y="3146962"/>
            <a:ext cx="1425039" cy="258288"/>
          </a:xfrm>
          <a:prstGeom prst="ellipse">
            <a:avLst/>
          </a:prstGeom>
          <a:noFill/>
          <a:ln w="57150">
            <a:solidFill>
              <a:srgbClr val="B4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Company name&#10;&#10;Description automatically generated with low confidence">
            <a:extLst>
              <a:ext uri="{FF2B5EF4-FFF2-40B4-BE49-F238E27FC236}">
                <a16:creationId xmlns:a16="http://schemas.microsoft.com/office/drawing/2014/main" id="{39392B15-26CB-2429-FE74-60F09615FB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0402" y="3429000"/>
            <a:ext cx="6841757" cy="749595"/>
          </a:xfrm>
          <a:prstGeom prst="rect">
            <a:avLst/>
          </a:prstGeom>
        </p:spPr>
      </p:pic>
      <p:sp>
        <p:nvSpPr>
          <p:cNvPr id="12" name="Rectangle 11">
            <a:extLst>
              <a:ext uri="{FF2B5EF4-FFF2-40B4-BE49-F238E27FC236}">
                <a16:creationId xmlns:a16="http://schemas.microsoft.com/office/drawing/2014/main" id="{E629879D-D9A8-A25D-ACCD-FCD2F158DDE1}"/>
              </a:ext>
            </a:extLst>
          </p:cNvPr>
          <p:cNvSpPr/>
          <p:nvPr/>
        </p:nvSpPr>
        <p:spPr>
          <a:xfrm>
            <a:off x="533357" y="1306618"/>
            <a:ext cx="3811713" cy="5189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lumMod val="50000"/>
                    <a:lumOff val="50000"/>
                  </a:schemeClr>
                </a:solidFill>
              </a:ln>
              <a:noFill/>
            </a:endParaRPr>
          </a:p>
        </p:txBody>
      </p:sp>
      <p:sp>
        <p:nvSpPr>
          <p:cNvPr id="10" name="Content Placeholder 9">
            <a:extLst>
              <a:ext uri="{FF2B5EF4-FFF2-40B4-BE49-F238E27FC236}">
                <a16:creationId xmlns:a16="http://schemas.microsoft.com/office/drawing/2014/main" id="{29CDFB6A-A291-EFEB-53BB-D9466DE9CFA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61011525"/>
      </p:ext>
    </p:extLst>
  </p:cSld>
  <p:clrMapOvr>
    <a:masterClrMapping/>
  </p:clrMapOvr>
  <mc:AlternateContent xmlns:mc="http://schemas.openxmlformats.org/markup-compatibility/2006" xmlns:p14="http://schemas.microsoft.com/office/powerpoint/2010/main">
    <mc:Choice Requires="p14">
      <p:transition spd="slow" p14:dur="1500" advClick="0" advTm="5000">
        <p:fade/>
      </p:transition>
    </mc:Choice>
    <mc:Fallback xmlns="">
      <p:transition spd="slow" advClick="0"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2376055" y="1036995"/>
            <a:ext cx="7136131" cy="1074153"/>
          </a:xfrm>
        </p:spPr>
        <p:txBody>
          <a:bodyPr/>
          <a:lstStyle/>
          <a:p>
            <a:pPr algn="ctr"/>
            <a:r>
              <a:rPr lang="en-US" b="1" dirty="0"/>
              <a:t>Referral Tips</a:t>
            </a:r>
          </a:p>
        </p:txBody>
      </p:sp>
      <p:sp>
        <p:nvSpPr>
          <p:cNvPr id="8" name="Footer Placeholder 7"/>
          <p:cNvSpPr>
            <a:spLocks noGrp="1"/>
          </p:cNvSpPr>
          <p:nvPr>
            <p:ph type="ftr" sz="quarter" idx="11"/>
          </p:nvPr>
        </p:nvSpPr>
        <p:spPr>
          <a:xfrm>
            <a:off x="0" y="6451564"/>
            <a:ext cx="12192000" cy="406435"/>
          </a:xfrm>
        </p:spPr>
        <p:txBody>
          <a:bodyPr/>
          <a:lstStyle/>
          <a:p>
            <a:r>
              <a:rPr lang="en-US" b="1" dirty="0">
                <a:solidFill>
                  <a:schemeClr val="tx1"/>
                </a:solidFill>
              </a:rPr>
              <a:t>*GRAT receives funding from the King County Veterans, Seniors &amp; Human Services Levy and the MIDD Behavioral Health Sales Tax</a:t>
            </a:r>
          </a:p>
        </p:txBody>
      </p:sp>
      <p:pic>
        <p:nvPicPr>
          <p:cNvPr id="11" name="Content Placeholder 10" descr="Graphical user interface, text, application, email&#10;&#10;Description automatically generated">
            <a:extLst>
              <a:ext uri="{FF2B5EF4-FFF2-40B4-BE49-F238E27FC236}">
                <a16:creationId xmlns:a16="http://schemas.microsoft.com/office/drawing/2014/main" id="{53169E42-7B01-3E5E-8D19-A391C09233B6}"/>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609601" y="1353462"/>
            <a:ext cx="3653789" cy="5189440"/>
          </a:xfrm>
          <a:ln>
            <a:noFill/>
          </a:ln>
        </p:spPr>
      </p:pic>
      <p:pic>
        <p:nvPicPr>
          <p:cNvPr id="6" name="Picture 5" descr="Graphical user interface, text&#10;&#10;Description automatically generated with medium confidence">
            <a:extLst>
              <a:ext uri="{FF2B5EF4-FFF2-40B4-BE49-F238E27FC236}">
                <a16:creationId xmlns:a16="http://schemas.microsoft.com/office/drawing/2014/main" id="{0E872513-9F86-60EE-AACE-3E8677A40DB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1316" y="1363546"/>
            <a:ext cx="3885472" cy="5189440"/>
          </a:xfrm>
          <a:prstGeom prst="rect">
            <a:avLst/>
          </a:prstGeom>
        </p:spPr>
      </p:pic>
      <p:sp>
        <p:nvSpPr>
          <p:cNvPr id="10" name="Oval 9">
            <a:extLst>
              <a:ext uri="{FF2B5EF4-FFF2-40B4-BE49-F238E27FC236}">
                <a16:creationId xmlns:a16="http://schemas.microsoft.com/office/drawing/2014/main" id="{AB9E08FE-F0ED-9A06-71E6-5C89C492A10A}"/>
              </a:ext>
            </a:extLst>
          </p:cNvPr>
          <p:cNvSpPr/>
          <p:nvPr/>
        </p:nvSpPr>
        <p:spPr>
          <a:xfrm>
            <a:off x="625970" y="1510739"/>
            <a:ext cx="1896727" cy="284117"/>
          </a:xfrm>
          <a:prstGeom prst="ellipse">
            <a:avLst/>
          </a:prstGeom>
          <a:noFill/>
          <a:ln w="57150">
            <a:solidFill>
              <a:srgbClr val="B42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9656B62-7581-D8D2-4908-9E32096EEF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80221" y="2710476"/>
            <a:ext cx="8514317" cy="564352"/>
          </a:xfrm>
          <a:prstGeom prst="rect">
            <a:avLst/>
          </a:prstGeom>
        </p:spPr>
      </p:pic>
      <p:sp>
        <p:nvSpPr>
          <p:cNvPr id="13" name="Rectangle 12">
            <a:extLst>
              <a:ext uri="{FF2B5EF4-FFF2-40B4-BE49-F238E27FC236}">
                <a16:creationId xmlns:a16="http://schemas.microsoft.com/office/drawing/2014/main" id="{FC6D23C9-E0F0-ACDE-4C05-D27BC4A166EF}"/>
              </a:ext>
            </a:extLst>
          </p:cNvPr>
          <p:cNvSpPr/>
          <p:nvPr/>
        </p:nvSpPr>
        <p:spPr>
          <a:xfrm>
            <a:off x="533357" y="1306618"/>
            <a:ext cx="3811713" cy="5189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lumMod val="50000"/>
                    <a:lumOff val="50000"/>
                  </a:schemeClr>
                </a:solidFill>
              </a:ln>
              <a:noFill/>
            </a:endParaRPr>
          </a:p>
        </p:txBody>
      </p:sp>
      <p:sp>
        <p:nvSpPr>
          <p:cNvPr id="15" name="Content Placeholder 14">
            <a:extLst>
              <a:ext uri="{FF2B5EF4-FFF2-40B4-BE49-F238E27FC236}">
                <a16:creationId xmlns:a16="http://schemas.microsoft.com/office/drawing/2014/main" id="{F617DEFF-54CA-B7B3-5A9B-94846D57134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865200680"/>
      </p:ext>
    </p:extLst>
  </p:cSld>
  <p:clrMapOvr>
    <a:masterClrMapping/>
  </p:clrMapOvr>
  <p:transition spd="med" advClick="0" advTm="5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childTnLst>
                                </p:cTn>
                              </p:par>
                              <p:par>
                                <p:cTn id="8" presetID="10" presetClass="entr" presetSubtype="0" fill="hold"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6" name="Content Placeholder 5"/>
          <p:cNvSpPr>
            <a:spLocks noGrp="1"/>
          </p:cNvSpPr>
          <p:nvPr>
            <p:ph sz="half" idx="1"/>
          </p:nvPr>
        </p:nvSpPr>
        <p:spPr>
          <a:xfrm>
            <a:off x="362804" y="1932009"/>
            <a:ext cx="5506368" cy="4578823"/>
          </a:xfrm>
        </p:spPr>
        <p:txBody>
          <a:bodyPr>
            <a:normAutofit/>
          </a:bodyPr>
          <a:lstStyle/>
          <a:p>
            <a:pPr lvl="1"/>
            <a:r>
              <a:rPr lang="en-US" sz="2800" dirty="0"/>
              <a:t>GRAT serves all of King County </a:t>
            </a:r>
          </a:p>
          <a:p>
            <a:pPr lvl="1"/>
            <a:r>
              <a:rPr lang="en-US" sz="2800" dirty="0"/>
              <a:t>Monday – Friday 9 AM to 5 PM</a:t>
            </a:r>
          </a:p>
          <a:p>
            <a:pPr lvl="1"/>
            <a:r>
              <a:rPr lang="en-US" sz="2800" dirty="0"/>
              <a:t>Referrals are accepted or declined within 3 business days of receipt</a:t>
            </a:r>
          </a:p>
          <a:p>
            <a:pPr lvl="1"/>
            <a:r>
              <a:rPr lang="en-US" sz="2800" dirty="0"/>
              <a:t>Accepted clients are contacted within 1-5 business days</a:t>
            </a:r>
          </a:p>
        </p:txBody>
      </p:sp>
      <p:sp>
        <p:nvSpPr>
          <p:cNvPr id="3" name="Content Placeholder 2"/>
          <p:cNvSpPr>
            <a:spLocks noGrp="1"/>
          </p:cNvSpPr>
          <p:nvPr>
            <p:ph sz="half" idx="2"/>
          </p:nvPr>
        </p:nvSpPr>
        <p:spPr>
          <a:xfrm>
            <a:off x="6172200" y="1922570"/>
            <a:ext cx="5181600" cy="4786472"/>
          </a:xfrm>
        </p:spPr>
        <p:txBody>
          <a:bodyPr>
            <a:normAutofit/>
          </a:bodyPr>
          <a:lstStyle/>
          <a:p>
            <a:r>
              <a:rPr lang="en-US" dirty="0"/>
              <a:t>GRAT intervention is short-term, with the goal of linking clients with longer-term stabilizing resources </a:t>
            </a:r>
          </a:p>
          <a:p>
            <a:r>
              <a:rPr lang="en-US" dirty="0"/>
              <a:t>GRAT Clinicians utilize telephone interpreters when needed</a:t>
            </a:r>
          </a:p>
          <a:p>
            <a:r>
              <a:rPr lang="en-US" dirty="0"/>
              <a:t>No cost to client for GRAT services</a:t>
            </a:r>
          </a:p>
          <a:p>
            <a:pPr marL="0" indent="0">
              <a:buNone/>
            </a:pPr>
            <a:endParaRPr lang="en-US" dirty="0"/>
          </a:p>
        </p:txBody>
      </p:sp>
      <p:sp>
        <p:nvSpPr>
          <p:cNvPr id="8" name="Footer Placeholder 7"/>
          <p:cNvSpPr>
            <a:spLocks noGrp="1"/>
          </p:cNvSpPr>
          <p:nvPr>
            <p:ph type="ftr" sz="quarter" idx="11"/>
          </p:nvPr>
        </p:nvSpPr>
        <p:spPr>
          <a:xfrm>
            <a:off x="0" y="6451564"/>
            <a:ext cx="12192000" cy="406435"/>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22154927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600501" y="1238038"/>
            <a:ext cx="10568241" cy="1360019"/>
          </a:xfrm>
        </p:spPr>
        <p:txBody>
          <a:bodyPr/>
          <a:lstStyle/>
          <a:p>
            <a:pPr algn="ctr"/>
            <a:r>
              <a:rPr lang="en-US" b="1" dirty="0"/>
              <a:t>Contacts</a:t>
            </a:r>
            <a:br>
              <a:rPr lang="en-US" b="1" dirty="0"/>
            </a:br>
            <a:endParaRPr lang="en-US" b="1" dirty="0"/>
          </a:p>
        </p:txBody>
      </p:sp>
      <p:sp>
        <p:nvSpPr>
          <p:cNvPr id="6" name="Content Placeholder 5"/>
          <p:cNvSpPr>
            <a:spLocks noGrp="1"/>
          </p:cNvSpPr>
          <p:nvPr>
            <p:ph sz="half" idx="1"/>
          </p:nvPr>
        </p:nvSpPr>
        <p:spPr>
          <a:xfrm>
            <a:off x="1817531" y="2288999"/>
            <a:ext cx="9351211" cy="4162566"/>
          </a:xfrm>
        </p:spPr>
        <p:txBody>
          <a:bodyPr vert="horz" lIns="91440" tIns="45720" rIns="91440" bIns="45720" rtlCol="0" anchor="t">
            <a:normAutofit/>
          </a:bodyPr>
          <a:lstStyle/>
          <a:p>
            <a:pPr marL="0" indent="0">
              <a:buNone/>
            </a:pPr>
            <a:r>
              <a:rPr lang="en-US" dirty="0"/>
              <a:t>GRAT Clinical Supervisor – Robin Nelson</a:t>
            </a:r>
            <a:endParaRPr lang="en-US"/>
          </a:p>
          <a:p>
            <a:pPr lvl="1"/>
            <a:r>
              <a:rPr lang="en-US" dirty="0"/>
              <a:t>(206) 450-1518</a:t>
            </a:r>
          </a:p>
          <a:p>
            <a:pPr lvl="1"/>
            <a:r>
              <a:rPr lang="en-US" dirty="0">
                <a:hlinkClick r:id="rId5"/>
              </a:rPr>
              <a:t>robinn@soundgenerations.org</a:t>
            </a:r>
            <a:endParaRPr lang="en-US" sz="1700" dirty="0"/>
          </a:p>
          <a:p>
            <a:pPr marL="457200" lvl="1" indent="0">
              <a:buNone/>
            </a:pPr>
            <a:endParaRPr lang="en-US" dirty="0"/>
          </a:p>
          <a:p>
            <a:pPr marL="0" indent="0">
              <a:buNone/>
            </a:pPr>
            <a:r>
              <a:rPr lang="en-US" dirty="0"/>
              <a:t>Pathways Information and Assistance:</a:t>
            </a:r>
          </a:p>
          <a:p>
            <a:pPr lvl="1"/>
            <a:r>
              <a:rPr lang="en-US" dirty="0"/>
              <a:t>(206) 448-3110 or 1-888-435-3377</a:t>
            </a:r>
          </a:p>
          <a:p>
            <a:pPr marL="457200" lvl="1" indent="0">
              <a:buNone/>
            </a:pPr>
            <a:endParaRPr lang="en-US" dirty="0"/>
          </a:p>
        </p:txBody>
      </p:sp>
      <p:sp>
        <p:nvSpPr>
          <p:cNvPr id="8" name="Footer Placeholder 7"/>
          <p:cNvSpPr>
            <a:spLocks noGrp="1"/>
          </p:cNvSpPr>
          <p:nvPr>
            <p:ph type="ftr" sz="quarter" idx="11"/>
          </p:nvPr>
        </p:nvSpPr>
        <p:spPr>
          <a:xfrm>
            <a:off x="0" y="6457774"/>
            <a:ext cx="12192000" cy="400226"/>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380447263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3" name="TextBox 2">
            <a:extLst>
              <a:ext uri="{FF2B5EF4-FFF2-40B4-BE49-F238E27FC236}">
                <a16:creationId xmlns:a16="http://schemas.microsoft.com/office/drawing/2014/main" id="{7CD9A6A2-4940-4529-9A31-4C35B65E88B7}"/>
              </a:ext>
            </a:extLst>
          </p:cNvPr>
          <p:cNvSpPr txBox="1"/>
          <p:nvPr/>
        </p:nvSpPr>
        <p:spPr>
          <a:xfrm>
            <a:off x="1082842" y="3047999"/>
            <a:ext cx="905877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latin typeface="+mj-lt"/>
                <a:ea typeface="Calibri"/>
                <a:cs typeface="Calibri"/>
              </a:rPr>
              <a:t>Questions?</a:t>
            </a:r>
          </a:p>
        </p:txBody>
      </p:sp>
    </p:spTree>
    <p:extLst>
      <p:ext uri="{BB962C8B-B14F-4D97-AF65-F5344CB8AC3E}">
        <p14:creationId xmlns:p14="http://schemas.microsoft.com/office/powerpoint/2010/main" val="246012270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4C90FB-0D23-992E-AC29-5D713211BAD1}"/>
              </a:ext>
            </a:extLst>
          </p:cNvPr>
          <p:cNvSpPr/>
          <p:nvPr/>
        </p:nvSpPr>
        <p:spPr>
          <a:xfrm>
            <a:off x="0" y="-1"/>
            <a:ext cx="12192000" cy="6858001"/>
          </a:xfrm>
          <a:prstGeom prst="rect">
            <a:avLst/>
          </a:prstGeom>
          <a:solidFill>
            <a:srgbClr val="4A20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3" name="TextBox 2">
            <a:extLst>
              <a:ext uri="{FF2B5EF4-FFF2-40B4-BE49-F238E27FC236}">
                <a16:creationId xmlns:a16="http://schemas.microsoft.com/office/drawing/2014/main" id="{7CD9A6A2-4940-4529-9A31-4C35B65E88B7}"/>
              </a:ext>
            </a:extLst>
          </p:cNvPr>
          <p:cNvSpPr txBox="1"/>
          <p:nvPr/>
        </p:nvSpPr>
        <p:spPr>
          <a:xfrm>
            <a:off x="1082842" y="3047999"/>
            <a:ext cx="905877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latin typeface="+mj-lt"/>
                <a:ea typeface="Calibri"/>
                <a:cs typeface="Calibri"/>
              </a:rPr>
              <a:t>Thank you!</a:t>
            </a:r>
          </a:p>
        </p:txBody>
      </p:sp>
    </p:spTree>
    <p:extLst>
      <p:ext uri="{BB962C8B-B14F-4D97-AF65-F5344CB8AC3E}">
        <p14:creationId xmlns:p14="http://schemas.microsoft.com/office/powerpoint/2010/main" val="102926137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15644"/>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6" name="Title 5"/>
          <p:cNvSpPr>
            <a:spLocks noGrp="1"/>
          </p:cNvSpPr>
          <p:nvPr>
            <p:ph type="title"/>
          </p:nvPr>
        </p:nvSpPr>
        <p:spPr>
          <a:xfrm>
            <a:off x="838200" y="1238038"/>
            <a:ext cx="10515600" cy="1124670"/>
          </a:xfrm>
        </p:spPr>
        <p:txBody>
          <a:bodyPr/>
          <a:lstStyle/>
          <a:p>
            <a:pPr algn="ctr"/>
            <a:r>
              <a:rPr lang="en-US" b="1" dirty="0"/>
              <a:t>Brief History</a:t>
            </a:r>
          </a:p>
        </p:txBody>
      </p:sp>
      <p:sp>
        <p:nvSpPr>
          <p:cNvPr id="8" name="Content Placeholder 7"/>
          <p:cNvSpPr>
            <a:spLocks noGrp="1"/>
          </p:cNvSpPr>
          <p:nvPr>
            <p:ph idx="1"/>
          </p:nvPr>
        </p:nvSpPr>
        <p:spPr>
          <a:xfrm>
            <a:off x="838200" y="2438347"/>
            <a:ext cx="10515600" cy="3577454"/>
          </a:xfrm>
        </p:spPr>
        <p:txBody>
          <a:bodyPr>
            <a:normAutofit/>
          </a:bodyPr>
          <a:lstStyle/>
          <a:p>
            <a:r>
              <a:rPr lang="en-US" dirty="0"/>
              <a:t>Hosted by Evergreen Health through 2017</a:t>
            </a:r>
          </a:p>
          <a:p>
            <a:r>
              <a:rPr lang="en-US" dirty="0"/>
              <a:t>Re-funded by King County in 2020 through the Veterans, Seniors, and Human Services Levy (VSHSL) and MIDD Behavioral Health Sales Tax </a:t>
            </a:r>
          </a:p>
          <a:p>
            <a:r>
              <a:rPr lang="en-US" dirty="0"/>
              <a:t>Sound Generations was awarded the contract</a:t>
            </a:r>
          </a:p>
          <a:p>
            <a:pPr lvl="0"/>
            <a:endParaRPr lang="en-US" dirty="0"/>
          </a:p>
          <a:p>
            <a:endParaRPr lang="en-US" dirty="0"/>
          </a:p>
        </p:txBody>
      </p:sp>
      <p:sp>
        <p:nvSpPr>
          <p:cNvPr id="3" name="Footer Placeholder 2"/>
          <p:cNvSpPr>
            <a:spLocks noGrp="1"/>
          </p:cNvSpPr>
          <p:nvPr>
            <p:ph type="ftr" sz="quarter" idx="11"/>
          </p:nvPr>
        </p:nvSpPr>
        <p:spPr>
          <a:xfrm>
            <a:off x="0" y="6444343"/>
            <a:ext cx="12191999" cy="413656"/>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34668767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15644"/>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6" name="Title 5"/>
          <p:cNvSpPr>
            <a:spLocks noGrp="1"/>
          </p:cNvSpPr>
          <p:nvPr>
            <p:ph type="title"/>
          </p:nvPr>
        </p:nvSpPr>
        <p:spPr>
          <a:xfrm>
            <a:off x="838200" y="1238038"/>
            <a:ext cx="10515600" cy="1124670"/>
          </a:xfrm>
        </p:spPr>
        <p:txBody>
          <a:bodyPr/>
          <a:lstStyle/>
          <a:p>
            <a:pPr algn="ctr"/>
            <a:r>
              <a:rPr lang="en-US" b="1" dirty="0"/>
              <a:t>GRAT Past and Present </a:t>
            </a:r>
          </a:p>
        </p:txBody>
      </p:sp>
      <p:sp>
        <p:nvSpPr>
          <p:cNvPr id="8" name="Content Placeholder 7"/>
          <p:cNvSpPr>
            <a:spLocks noGrp="1"/>
          </p:cNvSpPr>
          <p:nvPr>
            <p:ph idx="1"/>
          </p:nvPr>
        </p:nvSpPr>
        <p:spPr>
          <a:xfrm>
            <a:off x="2691828" y="2438347"/>
            <a:ext cx="8661971" cy="3577454"/>
          </a:xfrm>
        </p:spPr>
        <p:txBody>
          <a:bodyPr>
            <a:normAutofit/>
          </a:bodyPr>
          <a:lstStyle/>
          <a:p>
            <a:r>
              <a:rPr lang="en-US" dirty="0"/>
              <a:t>Age eligibility</a:t>
            </a:r>
          </a:p>
          <a:p>
            <a:r>
              <a:rPr lang="en-US" dirty="0">
                <a:latin typeface="Calibri" panose="020F0502020204030204" pitchFamily="34" charset="0"/>
                <a:cs typeface="Times New Roman" panose="02020603050405020304" pitchFamily="18" charset="0"/>
              </a:rPr>
              <a:t>Role in community response</a:t>
            </a:r>
            <a:r>
              <a:rPr lang="en-US" dirty="0"/>
              <a:t> </a:t>
            </a:r>
          </a:p>
          <a:p>
            <a:r>
              <a:rPr lang="en-US" dirty="0"/>
              <a:t>Staff complement</a:t>
            </a:r>
          </a:p>
          <a:p>
            <a:r>
              <a:rPr lang="en-US" dirty="0"/>
              <a:t>Outreach</a:t>
            </a:r>
          </a:p>
          <a:p>
            <a:pPr lvl="0"/>
            <a:endParaRPr lang="en-US" dirty="0"/>
          </a:p>
          <a:p>
            <a:endParaRPr lang="en-US" dirty="0"/>
          </a:p>
        </p:txBody>
      </p:sp>
      <p:sp>
        <p:nvSpPr>
          <p:cNvPr id="3" name="Footer Placeholder 2"/>
          <p:cNvSpPr>
            <a:spLocks noGrp="1"/>
          </p:cNvSpPr>
          <p:nvPr>
            <p:ph type="ftr" sz="quarter" idx="11"/>
          </p:nvPr>
        </p:nvSpPr>
        <p:spPr>
          <a:xfrm>
            <a:off x="0" y="6444343"/>
            <a:ext cx="12191999" cy="413656"/>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311823268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6" name="Title 5"/>
          <p:cNvSpPr>
            <a:spLocks noGrp="1"/>
          </p:cNvSpPr>
          <p:nvPr>
            <p:ph type="title"/>
          </p:nvPr>
        </p:nvSpPr>
        <p:spPr>
          <a:xfrm>
            <a:off x="838200" y="1238038"/>
            <a:ext cx="10515600" cy="1124670"/>
          </a:xfrm>
        </p:spPr>
        <p:txBody>
          <a:bodyPr>
            <a:noAutofit/>
          </a:bodyPr>
          <a:lstStyle/>
          <a:p>
            <a:pPr algn="ctr"/>
            <a:r>
              <a:rPr lang="en-US" b="1" dirty="0"/>
              <a:t>GRAT Today</a:t>
            </a:r>
          </a:p>
        </p:txBody>
      </p:sp>
      <p:sp>
        <p:nvSpPr>
          <p:cNvPr id="8" name="Content Placeholder 7"/>
          <p:cNvSpPr>
            <a:spLocks noGrp="1"/>
          </p:cNvSpPr>
          <p:nvPr>
            <p:ph idx="1"/>
          </p:nvPr>
        </p:nvSpPr>
        <p:spPr>
          <a:xfrm>
            <a:off x="1616148" y="2362708"/>
            <a:ext cx="9737651" cy="3773597"/>
          </a:xfrm>
        </p:spPr>
        <p:txBody>
          <a:bodyPr>
            <a:normAutofit/>
          </a:bodyPr>
          <a:lstStyle/>
          <a:p>
            <a:pPr marL="0" indent="0">
              <a:buNone/>
            </a:pPr>
            <a:r>
              <a:rPr lang="en-US" dirty="0"/>
              <a:t>GRAT serves older adults who are escalating toward crisis, with behavioral health, or substance use issues, or memory loss</a:t>
            </a:r>
          </a:p>
          <a:p>
            <a:pPr marL="0" indent="0">
              <a:buNone/>
            </a:pPr>
            <a:r>
              <a:rPr lang="en-US" dirty="0"/>
              <a:t>GRAT offers outreach, comprehensive assessment and early intervention with the goal of stabilizing clients in their homes</a:t>
            </a:r>
            <a:endParaRPr lang="en-US" sz="2800" dirty="0"/>
          </a:p>
          <a:p>
            <a:pPr marL="0" indent="0">
              <a:buNone/>
            </a:pPr>
            <a:endParaRPr lang="en-US" dirty="0"/>
          </a:p>
        </p:txBody>
      </p:sp>
      <p:sp>
        <p:nvSpPr>
          <p:cNvPr id="3" name="Footer Placeholder 2"/>
          <p:cNvSpPr>
            <a:spLocks noGrp="1"/>
          </p:cNvSpPr>
          <p:nvPr>
            <p:ph type="ftr" sz="quarter" idx="11"/>
          </p:nvPr>
        </p:nvSpPr>
        <p:spPr>
          <a:xfrm>
            <a:off x="0" y="6458857"/>
            <a:ext cx="12191999" cy="399143"/>
          </a:xfrm>
        </p:spPr>
        <p:txBody>
          <a:bodyPr/>
          <a:lstStyle/>
          <a:p>
            <a:r>
              <a:rPr lang="en-US" b="1" dirty="0">
                <a:solidFill>
                  <a:schemeClr val="tx1"/>
                </a:solidFill>
              </a:rPr>
              <a:t>*GRAT receives funding from the King County Veterans, Seniors &amp; Human Services Levy and the MIDD Behavioral Health Sales Tax</a:t>
            </a:r>
            <a:endParaRPr lang="en-US" b="1" dirty="0"/>
          </a:p>
        </p:txBody>
      </p:sp>
    </p:spTree>
    <p:extLst>
      <p:ext uri="{BB962C8B-B14F-4D97-AF65-F5344CB8AC3E}">
        <p14:creationId xmlns:p14="http://schemas.microsoft.com/office/powerpoint/2010/main" val="37958268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637899" y="1238038"/>
            <a:ext cx="10515600" cy="1325563"/>
          </a:xfrm>
        </p:spPr>
        <p:txBody>
          <a:bodyPr/>
          <a:lstStyle/>
          <a:p>
            <a:r>
              <a:rPr lang="en-US" b="1" dirty="0"/>
              <a:t>Examples of GRAT Interventions</a:t>
            </a:r>
          </a:p>
        </p:txBody>
      </p:sp>
      <p:sp>
        <p:nvSpPr>
          <p:cNvPr id="9" name="Content Placeholder 8"/>
          <p:cNvSpPr>
            <a:spLocks noGrp="1"/>
          </p:cNvSpPr>
          <p:nvPr>
            <p:ph idx="1"/>
          </p:nvPr>
        </p:nvSpPr>
        <p:spPr>
          <a:xfrm>
            <a:off x="614862" y="2563601"/>
            <a:ext cx="10515600" cy="4020617"/>
          </a:xfrm>
        </p:spPr>
        <p:txBody>
          <a:bodyPr>
            <a:normAutofit/>
          </a:bodyPr>
          <a:lstStyle/>
          <a:p>
            <a:r>
              <a:rPr lang="en-US" dirty="0"/>
              <a:t>Refer to community mental health</a:t>
            </a:r>
          </a:p>
          <a:p>
            <a:r>
              <a:rPr lang="en-US" dirty="0"/>
              <a:t>Link to medical staff for further diagnosis and treatment  </a:t>
            </a:r>
          </a:p>
          <a:p>
            <a:r>
              <a:rPr lang="en-US" dirty="0"/>
              <a:t>Rally family or others in social circle  </a:t>
            </a:r>
          </a:p>
          <a:p>
            <a:r>
              <a:rPr lang="en-US" dirty="0"/>
              <a:t>Refer for transportation and support resources</a:t>
            </a:r>
          </a:p>
          <a:p>
            <a:r>
              <a:rPr lang="en-US" dirty="0"/>
              <a:t>Educate families about caregiver support </a:t>
            </a:r>
          </a:p>
          <a:p>
            <a:r>
              <a:rPr lang="en-US" dirty="0"/>
              <a:t>Advocate for client’s rights</a:t>
            </a:r>
          </a:p>
          <a:p>
            <a:r>
              <a:rPr lang="en-US" dirty="0"/>
              <a:t>Refer to APS for older adults at risk</a:t>
            </a:r>
          </a:p>
        </p:txBody>
      </p:sp>
    </p:spTree>
    <p:extLst>
      <p:ext uri="{BB962C8B-B14F-4D97-AF65-F5344CB8AC3E}">
        <p14:creationId xmlns:p14="http://schemas.microsoft.com/office/powerpoint/2010/main" val="374091918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721238" y="1238038"/>
            <a:ext cx="10515600" cy="941790"/>
          </a:xfrm>
        </p:spPr>
        <p:txBody>
          <a:bodyPr/>
          <a:lstStyle/>
          <a:p>
            <a:pPr algn="ctr"/>
            <a:r>
              <a:rPr lang="en-US" b="1" dirty="0"/>
              <a:t>Who to Refer</a:t>
            </a:r>
          </a:p>
        </p:txBody>
      </p:sp>
      <p:sp>
        <p:nvSpPr>
          <p:cNvPr id="9" name="Content Placeholder 8"/>
          <p:cNvSpPr>
            <a:spLocks noGrp="1"/>
          </p:cNvSpPr>
          <p:nvPr>
            <p:ph sz="half" idx="1"/>
          </p:nvPr>
        </p:nvSpPr>
        <p:spPr>
          <a:xfrm>
            <a:off x="873638" y="2416629"/>
            <a:ext cx="5181600" cy="3997690"/>
          </a:xfrm>
        </p:spPr>
        <p:txBody>
          <a:bodyPr vert="horz" lIns="91440" tIns="45720" rIns="91440" bIns="45720" rtlCol="0" anchor="t">
            <a:normAutofit/>
          </a:bodyPr>
          <a:lstStyle/>
          <a:p>
            <a:pPr lvl="1"/>
            <a:r>
              <a:rPr lang="en-US" sz="2800" dirty="0"/>
              <a:t>Isolated adults 55 and older residing in King County</a:t>
            </a:r>
          </a:p>
          <a:p>
            <a:pPr lvl="1"/>
            <a:r>
              <a:rPr lang="en-US" sz="2800" dirty="0"/>
              <a:t>Struggling with cognitive, behavioral, </a:t>
            </a:r>
            <a:br>
              <a:rPr lang="en-US" sz="2800" dirty="0"/>
            </a:br>
            <a:r>
              <a:rPr lang="en-US" sz="2800" dirty="0"/>
              <a:t>mental health or substance use issues</a:t>
            </a:r>
            <a:endParaRPr lang="en-US" sz="2800" dirty="0">
              <a:ea typeface="+mn-lt"/>
              <a:cs typeface="+mn-lt"/>
            </a:endParaRPr>
          </a:p>
          <a:p>
            <a:pPr lvl="1"/>
            <a:r>
              <a:rPr lang="en-US" sz="2800" dirty="0">
                <a:ea typeface="+mn-lt"/>
                <a:cs typeface="+mn-lt"/>
              </a:rPr>
              <a:t>Escalating toward a crisis</a:t>
            </a:r>
          </a:p>
          <a:p>
            <a:pPr lvl="1"/>
            <a:endParaRPr lang="en-US" sz="2800" dirty="0">
              <a:ea typeface="Calibri"/>
              <a:cs typeface="Calibri"/>
            </a:endParaRPr>
          </a:p>
          <a:p>
            <a:endParaRPr lang="en-US" dirty="0"/>
          </a:p>
        </p:txBody>
      </p:sp>
      <p:sp>
        <p:nvSpPr>
          <p:cNvPr id="3" name="Content Placeholder 2"/>
          <p:cNvSpPr>
            <a:spLocks noGrp="1"/>
          </p:cNvSpPr>
          <p:nvPr>
            <p:ph sz="half" idx="2"/>
          </p:nvPr>
        </p:nvSpPr>
        <p:spPr>
          <a:xfrm>
            <a:off x="6207638" y="2416629"/>
            <a:ext cx="5181600" cy="3997690"/>
          </a:xfrm>
        </p:spPr>
        <p:txBody>
          <a:bodyPr vert="horz" lIns="91440" tIns="45720" rIns="91440" bIns="45720" rtlCol="0" anchor="t">
            <a:normAutofit/>
          </a:bodyPr>
          <a:lstStyle/>
          <a:p>
            <a:pPr lvl="1"/>
            <a:r>
              <a:rPr lang="en-US" sz="2800" dirty="0"/>
              <a:t>Risk of hospitalization </a:t>
            </a:r>
          </a:p>
          <a:p>
            <a:pPr lvl="1"/>
            <a:r>
              <a:rPr lang="en-US" sz="2800" dirty="0"/>
              <a:t>Risk of losing housing</a:t>
            </a:r>
          </a:p>
          <a:p>
            <a:pPr lvl="1"/>
            <a:r>
              <a:rPr lang="en-US" sz="2800" dirty="0"/>
              <a:t>Living in unhealthy environments</a:t>
            </a:r>
          </a:p>
          <a:p>
            <a:pPr lvl="1"/>
            <a:r>
              <a:rPr lang="en-US" sz="2800" dirty="0"/>
              <a:t>Limited community and family support</a:t>
            </a:r>
          </a:p>
          <a:p>
            <a:endParaRPr lang="en-US" dirty="0"/>
          </a:p>
        </p:txBody>
      </p:sp>
      <p:sp>
        <p:nvSpPr>
          <p:cNvPr id="5" name="Footer Placeholder 4"/>
          <p:cNvSpPr>
            <a:spLocks noGrp="1"/>
          </p:cNvSpPr>
          <p:nvPr>
            <p:ph type="ftr" sz="quarter" idx="11"/>
          </p:nvPr>
        </p:nvSpPr>
        <p:spPr>
          <a:xfrm>
            <a:off x="0" y="6414319"/>
            <a:ext cx="12191999" cy="443679"/>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107788933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838200" y="1238038"/>
            <a:ext cx="10515600" cy="1161140"/>
          </a:xfrm>
        </p:spPr>
        <p:txBody>
          <a:bodyPr/>
          <a:lstStyle/>
          <a:p>
            <a:pPr algn="ctr"/>
            <a:r>
              <a:rPr lang="en-US" b="1" dirty="0"/>
              <a:t>Who Not To Refer</a:t>
            </a:r>
          </a:p>
        </p:txBody>
      </p:sp>
      <p:sp>
        <p:nvSpPr>
          <p:cNvPr id="9" name="Content Placeholder 8"/>
          <p:cNvSpPr>
            <a:spLocks noGrp="1"/>
          </p:cNvSpPr>
          <p:nvPr>
            <p:ph idx="1"/>
          </p:nvPr>
        </p:nvSpPr>
        <p:spPr>
          <a:xfrm>
            <a:off x="838200" y="2399178"/>
            <a:ext cx="10515600" cy="3505233"/>
          </a:xfrm>
        </p:spPr>
        <p:txBody>
          <a:bodyPr vert="horz" lIns="91440" tIns="45720" rIns="91440" bIns="45720" rtlCol="0" anchor="t">
            <a:normAutofit/>
          </a:bodyPr>
          <a:lstStyle/>
          <a:p>
            <a:pPr marL="0" indent="0">
              <a:buNone/>
            </a:pPr>
            <a:r>
              <a:rPr lang="en-US" sz="3200" dirty="0"/>
              <a:t>GRAT does not accept:</a:t>
            </a:r>
          </a:p>
          <a:p>
            <a:pPr lvl="1"/>
            <a:r>
              <a:rPr lang="en-US" sz="2800" dirty="0"/>
              <a:t>Suicidal or homicidal older adults with plan and intent</a:t>
            </a:r>
          </a:p>
          <a:p>
            <a:pPr lvl="1"/>
            <a:r>
              <a:rPr lang="en-US" sz="2800" dirty="0"/>
              <a:t>Those already served by behavioral health programs</a:t>
            </a:r>
          </a:p>
          <a:p>
            <a:pPr lvl="1"/>
            <a:r>
              <a:rPr lang="en-US" sz="2800" dirty="0"/>
              <a:t>Older adults in Assisted Living Facilities, Adult Family Homes, or Skilled Nursing Facilities</a:t>
            </a:r>
          </a:p>
          <a:p>
            <a:pPr lvl="1"/>
            <a:r>
              <a:rPr lang="en-US" sz="2800"/>
              <a:t>Unhoused older adults</a:t>
            </a:r>
            <a:endParaRPr lang="en-US" sz="2800">
              <a:ea typeface="Calibri"/>
              <a:cs typeface="Calibri"/>
            </a:endParaRPr>
          </a:p>
          <a:p>
            <a:pPr marL="0" indent="0">
              <a:buNone/>
            </a:pPr>
            <a:endParaRPr lang="en-US" sz="3200" dirty="0"/>
          </a:p>
        </p:txBody>
      </p:sp>
      <p:sp>
        <p:nvSpPr>
          <p:cNvPr id="5" name="Footer Placeholder 4"/>
          <p:cNvSpPr>
            <a:spLocks noGrp="1"/>
          </p:cNvSpPr>
          <p:nvPr>
            <p:ph type="ftr" sz="quarter" idx="11"/>
          </p:nvPr>
        </p:nvSpPr>
        <p:spPr>
          <a:xfrm>
            <a:off x="0" y="6458857"/>
            <a:ext cx="12191999" cy="399142"/>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278678810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838200" y="1238038"/>
            <a:ext cx="10515600" cy="1161140"/>
          </a:xfrm>
        </p:spPr>
        <p:txBody>
          <a:bodyPr/>
          <a:lstStyle/>
          <a:p>
            <a:pPr algn="ctr"/>
            <a:r>
              <a:rPr lang="en-US" b="1" dirty="0"/>
              <a:t>How To Refer</a:t>
            </a:r>
          </a:p>
        </p:txBody>
      </p:sp>
      <p:sp>
        <p:nvSpPr>
          <p:cNvPr id="9" name="Content Placeholder 8"/>
          <p:cNvSpPr>
            <a:spLocks noGrp="1"/>
          </p:cNvSpPr>
          <p:nvPr>
            <p:ph idx="1"/>
          </p:nvPr>
        </p:nvSpPr>
        <p:spPr>
          <a:xfrm>
            <a:off x="2275366" y="2399178"/>
            <a:ext cx="9078433" cy="3505233"/>
          </a:xfrm>
        </p:spPr>
        <p:txBody>
          <a:bodyPr>
            <a:normAutofit/>
          </a:bodyPr>
          <a:lstStyle/>
          <a:p>
            <a:r>
              <a:rPr lang="en-US" sz="3200" dirty="0"/>
              <a:t>Contact</a:t>
            </a:r>
          </a:p>
          <a:p>
            <a:pPr lvl="1"/>
            <a:r>
              <a:rPr lang="en-US" sz="2800" dirty="0"/>
              <a:t>(206) 448-5730</a:t>
            </a:r>
          </a:p>
          <a:p>
            <a:pPr lvl="1"/>
            <a:r>
              <a:rPr lang="en-US" sz="2800" dirty="0"/>
              <a:t>Email: </a:t>
            </a:r>
            <a:r>
              <a:rPr lang="en-US" sz="2800" dirty="0">
                <a:hlinkClick r:id="rId5"/>
              </a:rPr>
              <a:t>GRAT@soundgenerations.org</a:t>
            </a:r>
            <a:endParaRPr lang="en-US" sz="2800" dirty="0"/>
          </a:p>
          <a:p>
            <a:pPr lvl="1"/>
            <a:r>
              <a:rPr lang="en-US" sz="2800" dirty="0"/>
              <a:t>Fax: (206) 737-0375</a:t>
            </a:r>
          </a:p>
          <a:p>
            <a:pPr marL="457200" lvl="1" indent="0">
              <a:buNone/>
            </a:pPr>
            <a:endParaRPr lang="en-US" sz="2800" dirty="0"/>
          </a:p>
          <a:p>
            <a:pPr marL="457200" lvl="1" indent="0">
              <a:buNone/>
            </a:pPr>
            <a:r>
              <a:rPr lang="en-US" sz="2800" dirty="0"/>
              <a:t>	</a:t>
            </a:r>
          </a:p>
        </p:txBody>
      </p:sp>
      <p:sp>
        <p:nvSpPr>
          <p:cNvPr id="5" name="Footer Placeholder 4"/>
          <p:cNvSpPr>
            <a:spLocks noGrp="1"/>
          </p:cNvSpPr>
          <p:nvPr>
            <p:ph type="ftr" sz="quarter" idx="11"/>
          </p:nvPr>
        </p:nvSpPr>
        <p:spPr>
          <a:xfrm>
            <a:off x="0" y="6458858"/>
            <a:ext cx="12191999" cy="399142"/>
          </a:xfrm>
        </p:spPr>
        <p:txBody>
          <a:bodyPr/>
          <a:lstStyle/>
          <a:p>
            <a:r>
              <a:rPr lang="en-US" b="1" dirty="0">
                <a:solidFill>
                  <a:schemeClr val="tx1"/>
                </a:solidFill>
              </a:rPr>
              <a:t>*GRAT receives funding from the King County Veterans, Seniors &amp; Human Services Levy and the MIDD Behavioral Health Sales Tax</a:t>
            </a:r>
          </a:p>
        </p:txBody>
      </p:sp>
    </p:spTree>
    <p:extLst>
      <p:ext uri="{BB962C8B-B14F-4D97-AF65-F5344CB8AC3E}">
        <p14:creationId xmlns:p14="http://schemas.microsoft.com/office/powerpoint/2010/main" val="26665972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056" t="21069" r="2986" b="17125"/>
          <a:stretch/>
        </p:blipFill>
        <p:spPr>
          <a:xfrm flipH="1">
            <a:off x="0" y="-2"/>
            <a:ext cx="12192000" cy="147484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1238" y="6119"/>
            <a:ext cx="1654817" cy="1231919"/>
          </a:xfrm>
          <a:prstGeom prst="rect">
            <a:avLst/>
          </a:prstGeom>
        </p:spPr>
      </p:pic>
      <p:sp>
        <p:nvSpPr>
          <p:cNvPr id="4" name="Title 3"/>
          <p:cNvSpPr>
            <a:spLocks noGrp="1"/>
          </p:cNvSpPr>
          <p:nvPr>
            <p:ph type="title"/>
          </p:nvPr>
        </p:nvSpPr>
        <p:spPr>
          <a:xfrm>
            <a:off x="2376055" y="1036995"/>
            <a:ext cx="7136131" cy="1074153"/>
          </a:xfrm>
        </p:spPr>
        <p:txBody>
          <a:bodyPr/>
          <a:lstStyle/>
          <a:p>
            <a:pPr algn="ctr"/>
            <a:r>
              <a:rPr lang="en-US" b="1" dirty="0"/>
              <a:t>Referral Tips</a:t>
            </a:r>
          </a:p>
        </p:txBody>
      </p:sp>
      <p:sp>
        <p:nvSpPr>
          <p:cNvPr id="8" name="Footer Placeholder 7"/>
          <p:cNvSpPr>
            <a:spLocks noGrp="1"/>
          </p:cNvSpPr>
          <p:nvPr>
            <p:ph type="ftr" sz="quarter" idx="11"/>
          </p:nvPr>
        </p:nvSpPr>
        <p:spPr>
          <a:xfrm>
            <a:off x="0" y="6451564"/>
            <a:ext cx="12192000" cy="406435"/>
          </a:xfrm>
        </p:spPr>
        <p:txBody>
          <a:bodyPr/>
          <a:lstStyle/>
          <a:p>
            <a:r>
              <a:rPr lang="en-US" b="1" dirty="0">
                <a:solidFill>
                  <a:schemeClr val="tx1"/>
                </a:solidFill>
              </a:rPr>
              <a:t>*GRAT receives funding from the King County Veterans, Seniors &amp; Human Services Levy and the MIDD Behavioral Health Sales Tax</a:t>
            </a:r>
          </a:p>
        </p:txBody>
      </p:sp>
      <p:pic>
        <p:nvPicPr>
          <p:cNvPr id="11" name="Content Placeholder 10" descr="Graphical user interface, text, application, email&#10;&#10;Description automatically generated">
            <a:extLst>
              <a:ext uri="{FF2B5EF4-FFF2-40B4-BE49-F238E27FC236}">
                <a16:creationId xmlns:a16="http://schemas.microsoft.com/office/drawing/2014/main" id="{53169E42-7B01-3E5E-8D19-A391C09233B6}"/>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609601" y="1353462"/>
            <a:ext cx="3653789" cy="5189440"/>
          </a:xfrm>
          <a:ln>
            <a:noFill/>
          </a:ln>
        </p:spPr>
      </p:pic>
      <p:sp>
        <p:nvSpPr>
          <p:cNvPr id="14" name="Rectangle 13">
            <a:extLst>
              <a:ext uri="{FF2B5EF4-FFF2-40B4-BE49-F238E27FC236}">
                <a16:creationId xmlns:a16="http://schemas.microsoft.com/office/drawing/2014/main" id="{9239417E-E61F-5836-14FA-8AF8E5949D2B}"/>
              </a:ext>
            </a:extLst>
          </p:cNvPr>
          <p:cNvSpPr/>
          <p:nvPr/>
        </p:nvSpPr>
        <p:spPr>
          <a:xfrm>
            <a:off x="533357" y="1306618"/>
            <a:ext cx="3811713" cy="5189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lumMod val="50000"/>
                    <a:lumOff val="50000"/>
                  </a:schemeClr>
                </a:solidFill>
              </a:ln>
              <a:noFill/>
            </a:endParaRPr>
          </a:p>
        </p:txBody>
      </p:sp>
      <p:sp>
        <p:nvSpPr>
          <p:cNvPr id="16" name="Content Placeholder 15">
            <a:extLst>
              <a:ext uri="{FF2B5EF4-FFF2-40B4-BE49-F238E27FC236}">
                <a16:creationId xmlns:a16="http://schemas.microsoft.com/office/drawing/2014/main" id="{2B5B2B9E-ED33-7E68-EE53-6209A7F62506}"/>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4303726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ccf4ca-97e9-4db6-a8be-6e7f74654f16" xsi:nil="true"/>
    <lcf76f155ced4ddcb4097134ff3c332f xmlns="883f16a7-33d4-46e0-be5c-64d87a8a955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69BC0B1E8CC44394223155F7F7078C" ma:contentTypeVersion="15" ma:contentTypeDescription="Create a new document." ma:contentTypeScope="" ma:versionID="c423c17d1aa02be04fb047178051eb8f">
  <xsd:schema xmlns:xsd="http://www.w3.org/2001/XMLSchema" xmlns:xs="http://www.w3.org/2001/XMLSchema" xmlns:p="http://schemas.microsoft.com/office/2006/metadata/properties" xmlns:ns2="883f16a7-33d4-46e0-be5c-64d87a8a955f" xmlns:ns3="98ccf4ca-97e9-4db6-a8be-6e7f74654f16" targetNamespace="http://schemas.microsoft.com/office/2006/metadata/properties" ma:root="true" ma:fieldsID="c19f5b3c0835b67dfa540e0799993af5" ns2:_="" ns3:_="">
    <xsd:import namespace="883f16a7-33d4-46e0-be5c-64d87a8a955f"/>
    <xsd:import namespace="98ccf4ca-97e9-4db6-a8be-6e7f74654f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f16a7-33d4-46e0-be5c-64d87a8a95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8ac6a57-e080-4617-823e-698a1b50a82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ccf4ca-97e9-4db6-a8be-6e7f74654f1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d925bed9-ec9c-4d53-993e-b4099a507b63}" ma:internalName="TaxCatchAll" ma:showField="CatchAllData" ma:web="98ccf4ca-97e9-4db6-a8be-6e7f74654f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167DF2-E44B-460A-961C-92E70571B01F}">
  <ds:schemaRefs>
    <ds:schemaRef ds:uri="http://schemas.microsoft.com/office/infopath/2007/PartnerControls"/>
    <ds:schemaRef ds:uri="http://schemas.microsoft.com/office/2006/metadata/properties"/>
    <ds:schemaRef ds:uri="http://www.w3.org/XML/1998/namespace"/>
    <ds:schemaRef ds:uri="http://purl.org/dc/elements/1.1/"/>
    <ds:schemaRef ds:uri="883f16a7-33d4-46e0-be5c-64d87a8a955f"/>
    <ds:schemaRef ds:uri="http://schemas.microsoft.com/office/2006/documentManagement/types"/>
    <ds:schemaRef ds:uri="http://purl.org/dc/dcmitype/"/>
    <ds:schemaRef ds:uri="98ccf4ca-97e9-4db6-a8be-6e7f74654f16"/>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7E34B900-EDD3-4377-86DC-42E2717E9C8B}">
  <ds:schemaRefs>
    <ds:schemaRef ds:uri="883f16a7-33d4-46e0-be5c-64d87a8a955f"/>
    <ds:schemaRef ds:uri="98ccf4ca-97e9-4db6-a8be-6e7f74654f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FD5E2F4-1F3B-4C91-9FA7-E6DEE45257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2847</TotalTime>
  <Words>1068</Words>
  <Application>Microsoft Office PowerPoint</Application>
  <PresentationFormat>Widescreen</PresentationFormat>
  <Paragraphs>132</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Office Theme</vt:lpstr>
      <vt:lpstr>Geriatric Regional Assessment Team</vt:lpstr>
      <vt:lpstr>Brief History</vt:lpstr>
      <vt:lpstr>GRAT Past and Present </vt:lpstr>
      <vt:lpstr>GRAT Today</vt:lpstr>
      <vt:lpstr>Examples of GRAT Interventions</vt:lpstr>
      <vt:lpstr>Who to Refer</vt:lpstr>
      <vt:lpstr>Who Not To Refer</vt:lpstr>
      <vt:lpstr>How To Refer</vt:lpstr>
      <vt:lpstr>Referral Tips</vt:lpstr>
      <vt:lpstr>Referral Tips</vt:lpstr>
      <vt:lpstr>Referral Tips</vt:lpstr>
      <vt:lpstr>Referral Tips</vt:lpstr>
      <vt:lpstr>PowerPoint Presentation</vt:lpstr>
      <vt:lpstr>Contacts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Atherton</dc:creator>
  <cp:lastModifiedBy>Robin Nelson</cp:lastModifiedBy>
  <cp:revision>67</cp:revision>
  <dcterms:created xsi:type="dcterms:W3CDTF">2016-09-08T21:46:58Z</dcterms:created>
  <dcterms:modified xsi:type="dcterms:W3CDTF">2022-11-23T19:36:17Z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0x010100B469BC0B1E8CC44394223155F7F7078C</vt:lpwstr>
  </property>
  <property fmtid="{D5CDD505-2E9C-101B-9397-08002B2CF9AE}" pid="3" name="MSIP_Label_65cdb525-f29b-4395-879d-b5de2cb6a2f9_Enabled">
    <vt:lpwstr>true</vt:lpwstr>
  </property>
  <property fmtid="{D5CDD505-2E9C-101B-9397-08002B2CF9AE}" pid="4" name="MSIP_Label_65cdb525-f29b-4395-879d-b5de2cb6a2f9_SetDate">
    <vt:lpwstr>2022-04-28T23:35:02Z</vt:lpwstr>
  </property>
  <property fmtid="{D5CDD505-2E9C-101B-9397-08002B2CF9AE}" pid="5" name="MSIP_Label_65cdb525-f29b-4395-879d-b5de2cb6a2f9_Method">
    <vt:lpwstr>Standard</vt:lpwstr>
  </property>
  <property fmtid="{D5CDD505-2E9C-101B-9397-08002B2CF9AE}" pid="6" name="MSIP_Label_65cdb525-f29b-4395-879d-b5de2cb6a2f9_Name">
    <vt:lpwstr>Standard</vt:lpwstr>
  </property>
  <property fmtid="{D5CDD505-2E9C-101B-9397-08002B2CF9AE}" pid="7" name="MSIP_Label_65cdb525-f29b-4395-879d-b5de2cb6a2f9_SiteId">
    <vt:lpwstr>2f609eb9-39ed-439c-aae1-9d90f23e4ab5</vt:lpwstr>
  </property>
  <property fmtid="{D5CDD505-2E9C-101B-9397-08002B2CF9AE}" pid="8" name="MSIP_Label_65cdb525-f29b-4395-879d-b5de2cb6a2f9_ActionId">
    <vt:lpwstr>41d5f05b-376a-45c1-b8fe-34463a8d45e9</vt:lpwstr>
  </property>
  <property fmtid="{D5CDD505-2E9C-101B-9397-08002B2CF9AE}" pid="9" name="MSIP_Label_65cdb525-f29b-4395-879d-b5de2cb6a2f9_ContentBits">
    <vt:lpwstr>0</vt:lpwstr>
  </property>
  <property fmtid="{D5CDD505-2E9C-101B-9397-08002B2CF9AE}" pid="10" name="MediaServiceImageTags">
    <vt:lpwstr/>
  </property>
</Properties>
</file>