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8" r:id="rId1"/>
  </p:sldMasterIdLst>
  <p:notesMasterIdLst>
    <p:notesMasterId r:id="rId12"/>
  </p:notesMasterIdLst>
  <p:handoutMasterIdLst>
    <p:handoutMasterId r:id="rId13"/>
  </p:handoutMasterIdLst>
  <p:sldIdLst>
    <p:sldId id="256" r:id="rId2"/>
    <p:sldId id="326" r:id="rId3"/>
    <p:sldId id="328" r:id="rId4"/>
    <p:sldId id="329" r:id="rId5"/>
    <p:sldId id="330" r:id="rId6"/>
    <p:sldId id="331" r:id="rId7"/>
    <p:sldId id="333" r:id="rId8"/>
    <p:sldId id="332" r:id="rId9"/>
    <p:sldId id="291" r:id="rId10"/>
    <p:sldId id="327" r:id="rId11"/>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5">
          <p15:clr>
            <a:srgbClr val="A4A3A4"/>
          </p15:clr>
        </p15:guide>
        <p15:guide id="2" pos="2887">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3B3B"/>
    <a:srgbClr val="26C2FF"/>
    <a:srgbClr val="FF9919"/>
    <a:srgbClr val="A5CF00"/>
    <a:srgbClr val="F8F8F8"/>
    <a:srgbClr val="FFFFF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83266" autoAdjust="0"/>
  </p:normalViewPr>
  <p:slideViewPr>
    <p:cSldViewPr snapToGrid="0" snapToObjects="1">
      <p:cViewPr varScale="1">
        <p:scale>
          <a:sx n="55" d="100"/>
          <a:sy n="55" d="100"/>
        </p:scale>
        <p:origin x="1572" y="48"/>
      </p:cViewPr>
      <p:guideLst>
        <p:guide orient="horz" pos="2075"/>
        <p:guide pos="2887"/>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6" d="100"/>
          <a:sy n="66" d="100"/>
        </p:scale>
        <p:origin x="-2820" y="-114"/>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1" tIns="46746" rIns="93491" bIns="46746" rtlCol="0"/>
          <a:lstStyle>
            <a:lvl1pPr algn="l">
              <a:defRPr sz="13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1" tIns="46746" rIns="93491" bIns="46746" rtlCol="0"/>
          <a:lstStyle>
            <a:lvl1pPr algn="r">
              <a:defRPr sz="1300"/>
            </a:lvl1pPr>
          </a:lstStyle>
          <a:p>
            <a:fld id="{04A1D0E3-1942-4F00-940E-E5FF084310DD}" type="datetimeFigureOut">
              <a:rPr lang="en-US" smtClean="0"/>
              <a:pPr/>
              <a:t>10/3/2022</a:t>
            </a:fld>
            <a:endParaRPr lang="en-US"/>
          </a:p>
        </p:txBody>
      </p:sp>
      <p:sp>
        <p:nvSpPr>
          <p:cNvPr id="4" name="Footer Placeholder 3"/>
          <p:cNvSpPr>
            <a:spLocks noGrp="1"/>
          </p:cNvSpPr>
          <p:nvPr>
            <p:ph type="ftr" sz="quarter" idx="2"/>
          </p:nvPr>
        </p:nvSpPr>
        <p:spPr>
          <a:xfrm>
            <a:off x="0" y="8842030"/>
            <a:ext cx="3056414" cy="465455"/>
          </a:xfrm>
          <a:prstGeom prst="rect">
            <a:avLst/>
          </a:prstGeom>
        </p:spPr>
        <p:txBody>
          <a:bodyPr vert="horz" lIns="93491" tIns="46746" rIns="93491" bIns="46746" rtlCol="0" anchor="b"/>
          <a:lstStyle>
            <a:lvl1pPr algn="l">
              <a:defRPr sz="1300"/>
            </a:lvl1pPr>
          </a:lstStyle>
          <a:p>
            <a:endParaRPr lang="en-US"/>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91" tIns="46746" rIns="93491" bIns="46746" rtlCol="0" anchor="b"/>
          <a:lstStyle>
            <a:lvl1pPr algn="r">
              <a:defRPr sz="1300"/>
            </a:lvl1pPr>
          </a:lstStyle>
          <a:p>
            <a:fld id="{08BCFB9C-C991-446F-8717-F5AD290B9FAE}" type="slidenum">
              <a:rPr lang="en-US" smtClean="0"/>
              <a:pPr/>
              <a:t>‹#›</a:t>
            </a:fld>
            <a:endParaRPr lang="en-US"/>
          </a:p>
        </p:txBody>
      </p:sp>
    </p:spTree>
    <p:extLst>
      <p:ext uri="{BB962C8B-B14F-4D97-AF65-F5344CB8AC3E}">
        <p14:creationId xmlns:p14="http://schemas.microsoft.com/office/powerpoint/2010/main" val="3754004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1" tIns="46746" rIns="93491" bIns="46746" rtlCol="0"/>
          <a:lstStyle>
            <a:lvl1pPr algn="l">
              <a:defRPr sz="13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1" tIns="46746" rIns="93491" bIns="46746" rtlCol="0"/>
          <a:lstStyle>
            <a:lvl1pPr algn="r">
              <a:defRPr sz="1300"/>
            </a:lvl1pPr>
          </a:lstStyle>
          <a:p>
            <a:fld id="{5DD84370-A7BE-6E4F-9C62-C0D97733806E}" type="datetimeFigureOut">
              <a:rPr lang="en-US" smtClean="0"/>
              <a:pPr/>
              <a:t>10/3/2022</a:t>
            </a:fld>
            <a:endParaRPr lang="en-US"/>
          </a:p>
        </p:txBody>
      </p:sp>
      <p:sp>
        <p:nvSpPr>
          <p:cNvPr id="4" name="Slide Image Placeholder 3"/>
          <p:cNvSpPr>
            <a:spLocks noGrp="1" noRot="1" noChangeAspect="1"/>
          </p:cNvSpPr>
          <p:nvPr>
            <p:ph type="sldImg" idx="2"/>
          </p:nvPr>
        </p:nvSpPr>
        <p:spPr>
          <a:xfrm>
            <a:off x="1200150" y="698500"/>
            <a:ext cx="4652963" cy="3490913"/>
          </a:xfrm>
          <a:prstGeom prst="rect">
            <a:avLst/>
          </a:prstGeom>
          <a:noFill/>
          <a:ln w="12700">
            <a:solidFill>
              <a:prstClr val="black"/>
            </a:solidFill>
          </a:ln>
        </p:spPr>
        <p:txBody>
          <a:bodyPr vert="horz" lIns="93491" tIns="46746" rIns="93491" bIns="46746"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1" tIns="46746" rIns="93491" bIns="467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5455"/>
          </a:xfrm>
          <a:prstGeom prst="rect">
            <a:avLst/>
          </a:prstGeom>
        </p:spPr>
        <p:txBody>
          <a:bodyPr vert="horz" lIns="93491" tIns="46746" rIns="93491" bIns="46746" rtlCol="0" anchor="b"/>
          <a:lstStyle>
            <a:lvl1pPr algn="l">
              <a:defRPr sz="13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3491" tIns="46746" rIns="93491" bIns="46746" rtlCol="0" anchor="b"/>
          <a:lstStyle>
            <a:lvl1pPr algn="r">
              <a:defRPr sz="1300"/>
            </a:lvl1pPr>
          </a:lstStyle>
          <a:p>
            <a:fld id="{7E3BF770-82E6-204E-9E4A-1311F6D5B81B}" type="slidenum">
              <a:rPr lang="en-US" smtClean="0"/>
              <a:pPr/>
              <a:t>‹#›</a:t>
            </a:fld>
            <a:endParaRPr lang="en-US"/>
          </a:p>
        </p:txBody>
      </p:sp>
    </p:spTree>
    <p:extLst>
      <p:ext uri="{BB962C8B-B14F-4D97-AF65-F5344CB8AC3E}">
        <p14:creationId xmlns:p14="http://schemas.microsoft.com/office/powerpoint/2010/main" val="18749669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3BF770-82E6-204E-9E4A-1311F6D5B81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3BF770-82E6-204E-9E4A-1311F6D5B81B}" type="slidenum">
              <a:rPr lang="en-US" smtClean="0"/>
              <a:pPr/>
              <a:t>10</a:t>
            </a:fld>
            <a:endParaRPr lang="en-US"/>
          </a:p>
        </p:txBody>
      </p:sp>
    </p:spTree>
    <p:extLst>
      <p:ext uri="{BB962C8B-B14F-4D97-AF65-F5344CB8AC3E}">
        <p14:creationId xmlns:p14="http://schemas.microsoft.com/office/powerpoint/2010/main" val="326784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3BF770-82E6-204E-9E4A-1311F6D5B81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7E3BF770-82E6-204E-9E4A-1311F6D5B81B}" type="slidenum">
              <a:rPr lang="en-US" smtClean="0"/>
              <a:pPr/>
              <a:t>3</a:t>
            </a:fld>
            <a:endParaRPr lang="en-US"/>
          </a:p>
        </p:txBody>
      </p:sp>
    </p:spTree>
    <p:extLst>
      <p:ext uri="{BB962C8B-B14F-4D97-AF65-F5344CB8AC3E}">
        <p14:creationId xmlns:p14="http://schemas.microsoft.com/office/powerpoint/2010/main" val="2987269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What is ADH? - All of our programs are focused on supporting the independence of older adults and people with chronic illnesses and disabilities who wish to continue living in their community. We support our clients and their families by providing services to aid in managing chronic health conditions, maintaining or improving functional mobility, offering respite for caregivers, and activities to prevent social isolation.  Our multidisciplinary teams are made up of nurses, occupational therapist, social workers, and case managers. Transportation and meals are provided in our programs as well for in-person programming. During the COVID-19 pandemic we have moved all our services to virtual and we are currently in the process of slowly reopening our Everett and Colombia City locations. </a:t>
            </a:r>
          </a:p>
          <a:p>
            <a:endParaRPr lang="en-US" dirty="0"/>
          </a:p>
          <a:p>
            <a:r>
              <a:rPr lang="en-US" dirty="0"/>
              <a:t>Funding</a:t>
            </a:r>
          </a:p>
          <a:p>
            <a:r>
              <a:rPr lang="en-US" dirty="0"/>
              <a:t>We have several different funding sources to pay for care such as COPES</a:t>
            </a:r>
            <a:r>
              <a:rPr lang="en-US" b="0" u="none" dirty="0"/>
              <a:t>, MAC/TSOA, </a:t>
            </a:r>
            <a:r>
              <a:rPr lang="en-US" dirty="0"/>
              <a:t>Veterans Administration, Family Caregiver Support Network, SCSA Senior Citizen Services Act, Private Pay, there are also  some LTC insurance policies that cover ADH. </a:t>
            </a:r>
          </a:p>
          <a:p>
            <a:endParaRPr lang="en-US" dirty="0"/>
          </a:p>
          <a:p>
            <a:r>
              <a:rPr lang="en-US" dirty="0"/>
              <a:t>Participants work with skilled rehabilitative and nursing therapies to improve physical, social and cognitive functioning. Nurses provide skilled services such as- Head to toe assessment, BG checks &amp; insulin admin, BP checks, CHF monitoring, tube feeds, ostomy care, foley care, med admin, wound care, and CARE COORDINATION </a:t>
            </a:r>
          </a:p>
          <a:p>
            <a:endParaRPr lang="en-US" dirty="0"/>
          </a:p>
          <a:p>
            <a:endParaRPr lang="en-US" dirty="0"/>
          </a:p>
          <a:p>
            <a:r>
              <a:rPr lang="en-US" dirty="0"/>
              <a:t>Nursing services:  </a:t>
            </a:r>
          </a:p>
          <a:p>
            <a:r>
              <a:rPr lang="en-US" dirty="0"/>
              <a:t>- Head to toe assessment</a:t>
            </a:r>
          </a:p>
          <a:p>
            <a:r>
              <a:rPr lang="en-US" dirty="0"/>
              <a:t> - BG checks &amp; insulin admin, BP checks, CHF monitoring, tube feeds, ostomy care, foley care, med admin, wound care, and CARE COORDINATION </a:t>
            </a:r>
          </a:p>
          <a:p>
            <a:endParaRPr lang="en-US" dirty="0"/>
          </a:p>
          <a:p>
            <a:r>
              <a:rPr lang="en-US" dirty="0"/>
              <a:t>OT services: </a:t>
            </a:r>
          </a:p>
          <a:p>
            <a:r>
              <a:rPr lang="en-US" dirty="0"/>
              <a:t>- ADL training, fall prevention work, DME procurement, AD fitting, exercises… and problem-solving all sorts of situations and scenarios </a:t>
            </a:r>
          </a:p>
          <a:p>
            <a:endParaRPr lang="en-US" dirty="0"/>
          </a:p>
        </p:txBody>
      </p:sp>
      <p:sp>
        <p:nvSpPr>
          <p:cNvPr id="4" name="Slide Number Placeholder 3"/>
          <p:cNvSpPr>
            <a:spLocks noGrp="1"/>
          </p:cNvSpPr>
          <p:nvPr>
            <p:ph type="sldNum" sz="quarter" idx="10"/>
          </p:nvPr>
        </p:nvSpPr>
        <p:spPr/>
        <p:txBody>
          <a:bodyPr/>
          <a:lstStyle/>
          <a:p>
            <a:fld id="{7E3BF770-82E6-204E-9E4A-1311F6D5B81B}" type="slidenum">
              <a:rPr lang="en-US" smtClean="0"/>
              <a:pPr/>
              <a:t>4</a:t>
            </a:fld>
            <a:endParaRPr lang="en-US"/>
          </a:p>
        </p:txBody>
      </p:sp>
    </p:spTree>
    <p:extLst>
      <p:ext uri="{BB962C8B-B14F-4D97-AF65-F5344CB8AC3E}">
        <p14:creationId xmlns:p14="http://schemas.microsoft.com/office/powerpoint/2010/main" val="3723000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3BF770-82E6-204E-9E4A-1311F6D5B81B}" type="slidenum">
              <a:rPr lang="en-US" smtClean="0"/>
              <a:pPr/>
              <a:t>5</a:t>
            </a:fld>
            <a:endParaRPr lang="en-US"/>
          </a:p>
        </p:txBody>
      </p:sp>
    </p:spTree>
    <p:extLst>
      <p:ext uri="{BB962C8B-B14F-4D97-AF65-F5344CB8AC3E}">
        <p14:creationId xmlns:p14="http://schemas.microsoft.com/office/powerpoint/2010/main" val="3274635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Unmet skilled nursing or rehab need that can’t be managed in a lower level of care setting</a:t>
            </a:r>
          </a:p>
        </p:txBody>
      </p:sp>
      <p:sp>
        <p:nvSpPr>
          <p:cNvPr id="4" name="Slide Number Placeholder 3"/>
          <p:cNvSpPr>
            <a:spLocks noGrp="1"/>
          </p:cNvSpPr>
          <p:nvPr>
            <p:ph type="sldNum" sz="quarter" idx="10"/>
          </p:nvPr>
        </p:nvSpPr>
        <p:spPr/>
        <p:txBody>
          <a:bodyPr/>
          <a:lstStyle/>
          <a:p>
            <a:fld id="{7E3BF770-82E6-204E-9E4A-1311F6D5B81B}" type="slidenum">
              <a:rPr lang="en-US" smtClean="0"/>
              <a:pPr/>
              <a:t>6</a:t>
            </a:fld>
            <a:endParaRPr lang="en-US"/>
          </a:p>
        </p:txBody>
      </p:sp>
    </p:spTree>
    <p:extLst>
      <p:ext uri="{BB962C8B-B14F-4D97-AF65-F5344CB8AC3E}">
        <p14:creationId xmlns:p14="http://schemas.microsoft.com/office/powerpoint/2010/main" val="630394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RN/OTs will pull clients for skilled care during groups.</a:t>
            </a:r>
          </a:p>
          <a:p>
            <a:endParaRPr lang="en-US" dirty="0"/>
          </a:p>
          <a:p>
            <a:r>
              <a:rPr lang="en-US" dirty="0"/>
              <a:t>Cognitive Groups – Chronic Disease Self Management, Brain Games, art, trivia </a:t>
            </a:r>
          </a:p>
          <a:p>
            <a:r>
              <a:rPr lang="en-US" dirty="0"/>
              <a:t>Exercise – Stay Active and Independent for Life (SAIL) evidence based exercise program </a:t>
            </a:r>
          </a:p>
          <a:p>
            <a:r>
              <a:rPr lang="en-US" dirty="0"/>
              <a:t>Active Groups – </a:t>
            </a:r>
            <a:r>
              <a:rPr lang="en-US" dirty="0" err="1"/>
              <a:t>modifed</a:t>
            </a:r>
            <a:r>
              <a:rPr lang="en-US" dirty="0"/>
              <a:t> yoga, tai chi, </a:t>
            </a:r>
          </a:p>
          <a:p>
            <a:endParaRPr lang="en-US" dirty="0"/>
          </a:p>
          <a:p>
            <a:r>
              <a:rPr lang="en-US" dirty="0"/>
              <a:t>We are still offering virtual ADH which includes wellness calls, care coordination, caregiver support, individualized exercise plans, and Zoom group activities</a:t>
            </a:r>
          </a:p>
          <a:p>
            <a:endParaRPr lang="en-US" dirty="0"/>
          </a:p>
          <a:p>
            <a:endParaRPr lang="en-US" dirty="0"/>
          </a:p>
        </p:txBody>
      </p:sp>
      <p:sp>
        <p:nvSpPr>
          <p:cNvPr id="4" name="Slide Number Placeholder 3"/>
          <p:cNvSpPr>
            <a:spLocks noGrp="1"/>
          </p:cNvSpPr>
          <p:nvPr>
            <p:ph type="sldNum" sz="quarter" idx="10"/>
          </p:nvPr>
        </p:nvSpPr>
        <p:spPr/>
        <p:txBody>
          <a:bodyPr/>
          <a:lstStyle/>
          <a:p>
            <a:fld id="{7E3BF770-82E6-204E-9E4A-1311F6D5B81B}" type="slidenum">
              <a:rPr lang="en-US" smtClean="0"/>
              <a:pPr/>
              <a:t>7</a:t>
            </a:fld>
            <a:endParaRPr lang="en-US"/>
          </a:p>
        </p:txBody>
      </p:sp>
    </p:spTree>
    <p:extLst>
      <p:ext uri="{BB962C8B-B14F-4D97-AF65-F5344CB8AC3E}">
        <p14:creationId xmlns:p14="http://schemas.microsoft.com/office/powerpoint/2010/main" val="4205475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When referring please send 10-580 form along with the client most recent state assessment and service summary.</a:t>
            </a:r>
          </a:p>
          <a:p>
            <a:endParaRPr lang="en-US" dirty="0"/>
          </a:p>
        </p:txBody>
      </p:sp>
      <p:sp>
        <p:nvSpPr>
          <p:cNvPr id="4" name="Slide Number Placeholder 3"/>
          <p:cNvSpPr>
            <a:spLocks noGrp="1"/>
          </p:cNvSpPr>
          <p:nvPr>
            <p:ph type="sldNum" sz="quarter" idx="10"/>
          </p:nvPr>
        </p:nvSpPr>
        <p:spPr/>
        <p:txBody>
          <a:bodyPr/>
          <a:lstStyle/>
          <a:p>
            <a:fld id="{7E3BF770-82E6-204E-9E4A-1311F6D5B81B}" type="slidenum">
              <a:rPr lang="en-US" smtClean="0"/>
              <a:pPr/>
              <a:t>8</a:t>
            </a:fld>
            <a:endParaRPr lang="en-US"/>
          </a:p>
        </p:txBody>
      </p:sp>
    </p:spTree>
    <p:extLst>
      <p:ext uri="{BB962C8B-B14F-4D97-AF65-F5344CB8AC3E}">
        <p14:creationId xmlns:p14="http://schemas.microsoft.com/office/powerpoint/2010/main" val="3400096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3BF770-82E6-204E-9E4A-1311F6D5B81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descr="cornerwavesFL.jpg"/>
          <p:cNvPicPr>
            <a:picLocks noChangeAspect="1"/>
          </p:cNvPicPr>
          <p:nvPr userDrawn="1"/>
        </p:nvPicPr>
        <p:blipFill>
          <a:blip r:embed="rId2" cstate="print"/>
          <a:stretch>
            <a:fillRect/>
          </a:stretch>
        </p:blipFill>
        <p:spPr>
          <a:xfrm>
            <a:off x="4343400" y="4114800"/>
            <a:ext cx="4800600" cy="2743200"/>
          </a:xfrm>
          <a:prstGeom prst="rect">
            <a:avLst/>
          </a:prstGeom>
        </p:spPr>
      </p:pic>
      <p:sp>
        <p:nvSpPr>
          <p:cNvPr id="9" name="Title 1"/>
          <p:cNvSpPr>
            <a:spLocks noGrp="1"/>
          </p:cNvSpPr>
          <p:nvPr>
            <p:ph type="ctrTitle"/>
          </p:nvPr>
        </p:nvSpPr>
        <p:spPr>
          <a:xfrm>
            <a:off x="685800" y="2130425"/>
            <a:ext cx="7772400" cy="1470025"/>
          </a:xfrm>
          <a:prstGeom prst="rect">
            <a:avLst/>
          </a:prstGeom>
        </p:spPr>
        <p:txBody>
          <a:bodyPr/>
          <a:lstStyle>
            <a:lvl1pPr>
              <a:defRPr>
                <a:latin typeface="TradeGothic" pitchFamily="34" charset="0"/>
              </a:defRPr>
            </a:lvl1pPr>
          </a:lstStyle>
          <a:p>
            <a:r>
              <a:rPr lang="en-US" dirty="0"/>
              <a:t>Click to edit Master title style</a:t>
            </a:r>
          </a:p>
        </p:txBody>
      </p:sp>
      <p:sp>
        <p:nvSpPr>
          <p:cNvPr id="10"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Trade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1" name="Picture 10" descr="Full-LIfe-logo_rgb.jpg"/>
          <p:cNvPicPr>
            <a:picLocks noChangeAspect="1"/>
          </p:cNvPicPr>
          <p:nvPr userDrawn="1"/>
        </p:nvPicPr>
        <p:blipFill>
          <a:blip r:embed="rId3"/>
          <a:stretch>
            <a:fillRect/>
          </a:stretch>
        </p:blipFill>
        <p:spPr>
          <a:xfrm>
            <a:off x="3581400" y="556860"/>
            <a:ext cx="2057400" cy="10287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 name="Picture 9" descr="cornerwavesFL.jpg"/>
          <p:cNvPicPr>
            <a:picLocks noChangeAspect="1"/>
          </p:cNvPicPr>
          <p:nvPr userDrawn="1"/>
        </p:nvPicPr>
        <p:blipFill>
          <a:blip r:embed="rId2" cstate="print"/>
          <a:stretch>
            <a:fillRect/>
          </a:stretch>
        </p:blipFill>
        <p:spPr>
          <a:xfrm>
            <a:off x="4343400" y="4114800"/>
            <a:ext cx="4800600" cy="2743200"/>
          </a:xfrm>
          <a:prstGeom prst="rect">
            <a:avLst/>
          </a:prstGeom>
        </p:spPr>
      </p:pic>
      <p:sp>
        <p:nvSpPr>
          <p:cNvPr id="8" name="Title 1"/>
          <p:cNvSpPr>
            <a:spLocks noGrp="1"/>
          </p:cNvSpPr>
          <p:nvPr>
            <p:ph type="title" hasCustomPrompt="1"/>
          </p:nvPr>
        </p:nvSpPr>
        <p:spPr>
          <a:xfrm>
            <a:off x="885120" y="663840"/>
            <a:ext cx="7335355" cy="753798"/>
          </a:xfrm>
          <a:prstGeom prst="rect">
            <a:avLst/>
          </a:prstGeom>
        </p:spPr>
        <p:txBody>
          <a:bodyPr/>
          <a:lstStyle>
            <a:lvl1pPr>
              <a:defRPr>
                <a:latin typeface="TradeGothic" pitchFamily="34" charset="0"/>
              </a:defRPr>
            </a:lvl1pPr>
          </a:lstStyle>
          <a:p>
            <a:r>
              <a:rPr lang="en-US" dirty="0"/>
              <a:t>Click to edit title style</a:t>
            </a:r>
          </a:p>
        </p:txBody>
      </p:sp>
      <p:sp>
        <p:nvSpPr>
          <p:cNvPr id="9" name="Content Placeholder 2"/>
          <p:cNvSpPr>
            <a:spLocks noGrp="1"/>
          </p:cNvSpPr>
          <p:nvPr>
            <p:ph idx="1"/>
          </p:nvPr>
        </p:nvSpPr>
        <p:spPr>
          <a:xfrm>
            <a:off x="885120" y="2046420"/>
            <a:ext cx="7335355" cy="4079743"/>
          </a:xfrm>
          <a:prstGeom prst="rect">
            <a:avLst/>
          </a:prstGeom>
        </p:spPr>
        <p:txBody>
          <a:bodyPr/>
          <a:lstStyle>
            <a:lvl1pPr>
              <a:defRPr>
                <a:latin typeface="TradeGothic" pitchFamily="34" charset="0"/>
              </a:defRPr>
            </a:lvl1pPr>
            <a:lvl2pPr>
              <a:defRPr>
                <a:latin typeface="TradeGothic" pitchFamily="34" charset="0"/>
              </a:defRPr>
            </a:lvl2pPr>
            <a:lvl3pPr>
              <a:defRPr>
                <a:latin typeface="TradeGothic" pitchFamily="34" charset="0"/>
              </a:defRPr>
            </a:lvl3pPr>
            <a:lvl4pPr>
              <a:defRPr>
                <a:latin typeface="TradeGothic" pitchFamily="34" charset="0"/>
              </a:defRPr>
            </a:lvl4pPr>
            <a:lvl5pPr>
              <a:defRPr>
                <a:latin typeface="TradeGothic"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85120" y="663840"/>
            <a:ext cx="7335355" cy="753798"/>
          </a:xfrm>
          <a:prstGeom prst="rect">
            <a:avLst/>
          </a:prstGeom>
        </p:spPr>
        <p:txBody>
          <a:bodyPr/>
          <a:lstStyle>
            <a:lvl1pPr>
              <a:defRPr>
                <a:latin typeface="TradeGothic" pitchFamily="34" charset="0"/>
              </a:defRPr>
            </a:lvl1pPr>
          </a:lstStyle>
          <a:p>
            <a:r>
              <a:rPr lang="en-US" dirty="0"/>
              <a:t>Click to edit title style</a:t>
            </a:r>
          </a:p>
        </p:txBody>
      </p:sp>
      <p:sp>
        <p:nvSpPr>
          <p:cNvPr id="9" name="Content Placeholder 2"/>
          <p:cNvSpPr>
            <a:spLocks noGrp="1"/>
          </p:cNvSpPr>
          <p:nvPr>
            <p:ph idx="1"/>
          </p:nvPr>
        </p:nvSpPr>
        <p:spPr>
          <a:xfrm>
            <a:off x="885120" y="2046420"/>
            <a:ext cx="7335355" cy="4079743"/>
          </a:xfrm>
          <a:prstGeom prst="rect">
            <a:avLst/>
          </a:prstGeom>
        </p:spPr>
        <p:txBody>
          <a:bodyPr/>
          <a:lstStyle>
            <a:lvl1pPr>
              <a:defRPr>
                <a:latin typeface="TradeGothic" pitchFamily="34" charset="0"/>
              </a:defRPr>
            </a:lvl1pPr>
            <a:lvl2pPr>
              <a:defRPr>
                <a:latin typeface="TradeGothic" pitchFamily="34" charset="0"/>
              </a:defRPr>
            </a:lvl2pPr>
            <a:lvl3pPr>
              <a:defRPr>
                <a:latin typeface="TradeGothic" pitchFamily="34" charset="0"/>
              </a:defRPr>
            </a:lvl3pPr>
            <a:lvl4pPr>
              <a:defRPr>
                <a:latin typeface="TradeGothic" pitchFamily="34" charset="0"/>
              </a:defRPr>
            </a:lvl4pPr>
            <a:lvl5pPr>
              <a:defRPr>
                <a:latin typeface="TradeGothic"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1" name="Picture 10" descr="cornerwavesFL.jpg"/>
          <p:cNvPicPr>
            <a:picLocks noChangeAspect="1"/>
          </p:cNvPicPr>
          <p:nvPr userDrawn="1"/>
        </p:nvPicPr>
        <p:blipFill>
          <a:blip r:embed="rId2" cstate="print"/>
          <a:stretch>
            <a:fillRect/>
          </a:stretch>
        </p:blipFill>
        <p:spPr>
          <a:xfrm>
            <a:off x="4343400" y="4114800"/>
            <a:ext cx="4800600" cy="2743200"/>
          </a:xfrm>
          <a:prstGeom prst="rect">
            <a:avLst/>
          </a:prstGeom>
        </p:spPr>
      </p:pic>
      <p:sp>
        <p:nvSpPr>
          <p:cNvPr id="12" name="Title 1"/>
          <p:cNvSpPr>
            <a:spLocks noGrp="1"/>
          </p:cNvSpPr>
          <p:nvPr>
            <p:ph type="title"/>
          </p:nvPr>
        </p:nvSpPr>
        <p:spPr>
          <a:xfrm>
            <a:off x="457200" y="274638"/>
            <a:ext cx="8229600" cy="1143000"/>
          </a:xfrm>
          <a:prstGeom prst="rect">
            <a:avLst/>
          </a:prstGeom>
        </p:spPr>
        <p:txBody>
          <a:bodyPr/>
          <a:lstStyle>
            <a:lvl1pPr>
              <a:defRPr>
                <a:latin typeface="TradeGothic" pitchFamily="34" charset="0"/>
              </a:defRPr>
            </a:lvl1pPr>
          </a:lstStyle>
          <a:p>
            <a:r>
              <a:rPr lang="en-US" dirty="0"/>
              <a:t>Click to edit Master title style</a:t>
            </a:r>
          </a:p>
        </p:txBody>
      </p:sp>
      <p:sp>
        <p:nvSpPr>
          <p:cNvPr id="13" name="Content Placeholder 2"/>
          <p:cNvSpPr>
            <a:spLocks noGrp="1"/>
          </p:cNvSpPr>
          <p:nvPr>
            <p:ph sz="half" idx="1"/>
          </p:nvPr>
        </p:nvSpPr>
        <p:spPr>
          <a:xfrm>
            <a:off x="457200" y="1600200"/>
            <a:ext cx="4038600" cy="4525963"/>
          </a:xfrm>
          <a:prstGeom prst="rect">
            <a:avLst/>
          </a:prstGeom>
        </p:spPr>
        <p:txBody>
          <a:bodyPr/>
          <a:lstStyle>
            <a:lvl1pPr>
              <a:defRPr sz="2800">
                <a:latin typeface="TradeGothic" pitchFamily="34" charset="0"/>
              </a:defRPr>
            </a:lvl1pPr>
            <a:lvl2pPr>
              <a:defRPr sz="2400">
                <a:latin typeface="TradeGothic" pitchFamily="34" charset="0"/>
              </a:defRPr>
            </a:lvl2pPr>
            <a:lvl3pPr>
              <a:defRPr sz="2000">
                <a:latin typeface="TradeGothic" pitchFamily="34" charset="0"/>
              </a:defRPr>
            </a:lvl3pPr>
            <a:lvl4pPr>
              <a:defRPr sz="1800">
                <a:latin typeface="TradeGothic" pitchFamily="34" charset="0"/>
              </a:defRPr>
            </a:lvl4pPr>
            <a:lvl5pPr>
              <a:defRPr sz="1800">
                <a:latin typeface="TradeGothic"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p:cNvSpPr>
            <a:spLocks noGrp="1"/>
          </p:cNvSpPr>
          <p:nvPr>
            <p:ph sz="half" idx="2"/>
          </p:nvPr>
        </p:nvSpPr>
        <p:spPr>
          <a:xfrm>
            <a:off x="4648200" y="1600200"/>
            <a:ext cx="4038600" cy="4525963"/>
          </a:xfrm>
          <a:prstGeom prst="rect">
            <a:avLst/>
          </a:prstGeom>
        </p:spPr>
        <p:txBody>
          <a:bodyPr/>
          <a:lstStyle>
            <a:lvl1pPr>
              <a:defRPr sz="2800">
                <a:latin typeface="TradeGothic" pitchFamily="34" charset="0"/>
              </a:defRPr>
            </a:lvl1pPr>
            <a:lvl2pPr>
              <a:defRPr sz="2400">
                <a:latin typeface="TradeGothic" pitchFamily="34" charset="0"/>
              </a:defRPr>
            </a:lvl2pPr>
            <a:lvl3pPr>
              <a:defRPr sz="2000">
                <a:latin typeface="TradeGothic" pitchFamily="34" charset="0"/>
              </a:defRPr>
            </a:lvl3pPr>
            <a:lvl4pPr>
              <a:defRPr sz="1800">
                <a:latin typeface="TradeGothic" pitchFamily="34" charset="0"/>
              </a:defRPr>
            </a:lvl4pPr>
            <a:lvl5pPr>
              <a:defRPr sz="1800">
                <a:latin typeface="TradeGothic"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descr="cornerwavesFL.jpg"/>
          <p:cNvPicPr>
            <a:picLocks noChangeAspect="1"/>
          </p:cNvPicPr>
          <p:nvPr userDrawn="1"/>
        </p:nvPicPr>
        <p:blipFill>
          <a:blip r:embed="rId2" cstate="print"/>
          <a:stretch>
            <a:fillRect/>
          </a:stretch>
        </p:blipFill>
        <p:spPr>
          <a:xfrm>
            <a:off x="4343400" y="4114800"/>
            <a:ext cx="4800600" cy="2743200"/>
          </a:xfrm>
          <a:prstGeom prst="rect">
            <a:avLst/>
          </a:prstGeom>
        </p:spPr>
      </p:pic>
      <p:sp>
        <p:nvSpPr>
          <p:cNvPr id="11" name="Title 1"/>
          <p:cNvSpPr>
            <a:spLocks noGrp="1"/>
          </p:cNvSpPr>
          <p:nvPr>
            <p:ph type="title"/>
          </p:nvPr>
        </p:nvSpPr>
        <p:spPr>
          <a:xfrm>
            <a:off x="885120" y="2286000"/>
            <a:ext cx="7335355" cy="1143000"/>
          </a:xfrm>
          <a:prstGeom prst="rect">
            <a:avLst/>
          </a:prstGeom>
        </p:spPr>
        <p:txBody>
          <a:bodyPr/>
          <a:lstStyle/>
          <a:p>
            <a:r>
              <a:rPr lang="en-US" dirty="0"/>
              <a:t>Click to edit Master title style</a:t>
            </a: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rgbClr val="3B3B3B"/>
        </a:solidFill>
        <a:effectLst/>
      </p:bgPr>
    </p:bg>
    <p:spTree>
      <p:nvGrpSpPr>
        <p:cNvPr id="1" name=""/>
        <p:cNvGrpSpPr/>
        <p:nvPr/>
      </p:nvGrpSpPr>
      <p:grpSpPr>
        <a:xfrm>
          <a:off x="0" y="0"/>
          <a:ext cx="0" cy="0"/>
          <a:chOff x="0" y="0"/>
          <a:chExt cx="0" cy="0"/>
        </a:xfrm>
      </p:grpSpPr>
      <p:sp>
        <p:nvSpPr>
          <p:cNvPr id="2" name="Rectangle 1"/>
          <p:cNvSpPr/>
          <p:nvPr userDrawn="1"/>
        </p:nvSpPr>
        <p:spPr>
          <a:xfrm>
            <a:off x="-206829" y="-152400"/>
            <a:ext cx="9622972" cy="7173686"/>
          </a:xfrm>
          <a:prstGeom prst="rect">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89" r:id="rId1"/>
    <p:sldLayoutId id="2147483890" r:id="rId2"/>
    <p:sldLayoutId id="2147483901" r:id="rId3"/>
    <p:sldLayoutId id="2147483891" r:id="rId4"/>
    <p:sldLayoutId id="2147483893" r:id="rId5"/>
    <p:sldLayoutId id="2147483902" r:id="rId6"/>
  </p:sldLayoutIdLst>
  <p:transition spd="med">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fulllifecare.org/contact-us/information-request-form/"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4755" y="2557854"/>
            <a:ext cx="7772400" cy="1470025"/>
          </a:xfrm>
          <a:prstGeom prst="rect">
            <a:avLst/>
          </a:prstGeom>
        </p:spPr>
        <p:txBody>
          <a:bodyPr>
            <a:normAutofit/>
            <a:scene3d>
              <a:camera prst="orthographicFront"/>
              <a:lightRig rig="freezing" dir="t">
                <a:rot lat="0" lon="0" rev="5640000"/>
              </a:lightRig>
            </a:scene3d>
            <a:sp3d prstMaterial="flat">
              <a:contourClr>
                <a:schemeClr val="tx2"/>
              </a:contourClr>
            </a:sp3d>
          </a:bodyPr>
          <a:lstStyle/>
          <a:p>
            <a:pPr algn="ctr"/>
            <a:r>
              <a:rPr lang="en-US" sz="6000" b="0" dirty="0">
                <a:effectLst/>
                <a:latin typeface="TradeGothic" pitchFamily="34" charset="0"/>
              </a:rPr>
              <a:t>Adult Day Health</a:t>
            </a:r>
          </a:p>
        </p:txBody>
      </p:sp>
      <p:sp>
        <p:nvSpPr>
          <p:cNvPr id="3" name="TextBox 2">
            <a:extLst>
              <a:ext uri="{FF2B5EF4-FFF2-40B4-BE49-F238E27FC236}">
                <a16:creationId xmlns:a16="http://schemas.microsoft.com/office/drawing/2014/main" id="{A61C6B3B-F0B0-435B-AC11-6C4D27391D01}"/>
              </a:ext>
            </a:extLst>
          </p:cNvPr>
          <p:cNvSpPr txBox="1"/>
          <p:nvPr/>
        </p:nvSpPr>
        <p:spPr>
          <a:xfrm>
            <a:off x="148855" y="5826641"/>
            <a:ext cx="4392100" cy="923330"/>
          </a:xfrm>
          <a:prstGeom prst="rect">
            <a:avLst/>
          </a:prstGeom>
          <a:noFill/>
        </p:spPr>
        <p:txBody>
          <a:bodyPr wrap="none" rtlCol="0">
            <a:spAutoFit/>
          </a:bodyPr>
          <a:lstStyle/>
          <a:p>
            <a:r>
              <a:rPr lang="en-US" b="1" dirty="0"/>
              <a:t>September 21, 2022</a:t>
            </a:r>
          </a:p>
          <a:p>
            <a:r>
              <a:rPr lang="en-US" b="1" dirty="0"/>
              <a:t>April Hamilton, Program Director</a:t>
            </a:r>
          </a:p>
          <a:p>
            <a:r>
              <a:rPr lang="en-US" b="1" dirty="0"/>
              <a:t>Stacy Christ, Program Development Director</a:t>
            </a:r>
          </a:p>
        </p:txBody>
      </p:sp>
    </p:spTree>
    <p:extLst>
      <p:ext uri="{BB962C8B-B14F-4D97-AF65-F5344CB8AC3E}">
        <p14:creationId xmlns:p14="http://schemas.microsoft.com/office/powerpoint/2010/main" val="2425739067"/>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322" y="464387"/>
            <a:ext cx="7335355" cy="917448"/>
          </a:xfrm>
        </p:spPr>
        <p:txBody>
          <a:bodyPr/>
          <a:lstStyle/>
          <a:p>
            <a:r>
              <a:rPr lang="en-US" sz="4000" dirty="0"/>
              <a:t>Contact</a:t>
            </a:r>
            <a:br>
              <a:rPr lang="en-US" sz="4000" dirty="0"/>
            </a:br>
            <a:br>
              <a:rPr lang="en-US" sz="4000" dirty="0"/>
            </a:br>
            <a:endParaRPr lang="en-US" sz="4000" dirty="0"/>
          </a:p>
        </p:txBody>
      </p:sp>
      <p:sp>
        <p:nvSpPr>
          <p:cNvPr id="3" name="TextBox 2">
            <a:extLst>
              <a:ext uri="{FF2B5EF4-FFF2-40B4-BE49-F238E27FC236}">
                <a16:creationId xmlns:a16="http://schemas.microsoft.com/office/drawing/2014/main" id="{4B18481C-6915-4D29-BBB1-7FE654A971C7}"/>
              </a:ext>
            </a:extLst>
          </p:cNvPr>
          <p:cNvSpPr txBox="1"/>
          <p:nvPr/>
        </p:nvSpPr>
        <p:spPr>
          <a:xfrm>
            <a:off x="1337479" y="1653591"/>
            <a:ext cx="6469040" cy="1200329"/>
          </a:xfrm>
          <a:prstGeom prst="rect">
            <a:avLst/>
          </a:prstGeom>
          <a:noFill/>
        </p:spPr>
        <p:txBody>
          <a:bodyPr wrap="square" rtlCol="0">
            <a:spAutoFit/>
          </a:bodyPr>
          <a:lstStyle/>
          <a:p>
            <a:pPr marL="0" marR="0">
              <a:spcBef>
                <a:spcPts val="0"/>
              </a:spcBef>
              <a:spcAft>
                <a:spcPts val="0"/>
              </a:spcAft>
            </a:pPr>
            <a:r>
              <a:rPr lang="en-US" sz="2400" b="1" dirty="0">
                <a:effectLst/>
                <a:latin typeface="+mj-lt"/>
                <a:ea typeface="Calibri" panose="020F0502020204030204" pitchFamily="34" charset="0"/>
              </a:rPr>
              <a:t>April Hamilton </a:t>
            </a:r>
            <a:r>
              <a:rPr lang="en-US" sz="2400" b="1" dirty="0">
                <a:latin typeface="+mj-lt"/>
                <a:ea typeface="Calibri" panose="020F0502020204030204" pitchFamily="34" charset="0"/>
              </a:rPr>
              <a:t>- </a:t>
            </a:r>
            <a:r>
              <a:rPr lang="en-US" sz="2400" dirty="0">
                <a:effectLst/>
                <a:latin typeface="+mj-lt"/>
                <a:ea typeface="Calibri" panose="020F0502020204030204" pitchFamily="34" charset="0"/>
              </a:rPr>
              <a:t>Director of Adult Day Health</a:t>
            </a:r>
          </a:p>
          <a:p>
            <a:pPr marL="0" marR="0">
              <a:spcBef>
                <a:spcPts val="0"/>
              </a:spcBef>
              <a:spcAft>
                <a:spcPts val="0"/>
              </a:spcAft>
            </a:pPr>
            <a:r>
              <a:rPr lang="en-US" sz="2400" b="1" dirty="0">
                <a:effectLst/>
                <a:latin typeface="+mj-lt"/>
                <a:ea typeface="Calibri" panose="020F0502020204030204" pitchFamily="34" charset="0"/>
              </a:rPr>
              <a:t>Email: </a:t>
            </a:r>
            <a:r>
              <a:rPr lang="en-US" sz="2400" dirty="0">
                <a:effectLst/>
                <a:latin typeface="+mj-lt"/>
                <a:ea typeface="Calibri" panose="020F0502020204030204" pitchFamily="34" charset="0"/>
              </a:rPr>
              <a:t>April.Hamilton@fulllifecare.org</a:t>
            </a:r>
          </a:p>
          <a:p>
            <a:r>
              <a:rPr lang="en-US" sz="2400" b="1" dirty="0">
                <a:effectLst/>
                <a:latin typeface="+mj-lt"/>
                <a:ea typeface="Calibri" panose="020F0502020204030204" pitchFamily="34" charset="0"/>
                <a:cs typeface="Calibri" panose="020F0502020204030204" pitchFamily="34" charset="0"/>
              </a:rPr>
              <a:t>Ph: </a:t>
            </a:r>
            <a:r>
              <a:rPr lang="en-US" sz="2400" dirty="0">
                <a:effectLst/>
                <a:latin typeface="+mj-lt"/>
                <a:ea typeface="Calibri" panose="020F0502020204030204" pitchFamily="34" charset="0"/>
                <a:cs typeface="Calibri" panose="020F0502020204030204" pitchFamily="34" charset="0"/>
              </a:rPr>
              <a:t>206.595.7915</a:t>
            </a:r>
            <a:endParaRPr lang="en-US" sz="2400" dirty="0">
              <a:latin typeface="+mj-lt"/>
            </a:endParaRPr>
          </a:p>
        </p:txBody>
      </p:sp>
      <p:sp>
        <p:nvSpPr>
          <p:cNvPr id="5" name="TextBox 4">
            <a:extLst>
              <a:ext uri="{FF2B5EF4-FFF2-40B4-BE49-F238E27FC236}">
                <a16:creationId xmlns:a16="http://schemas.microsoft.com/office/drawing/2014/main" id="{12FE1F65-08C5-48FC-8715-2282E927A5B7}"/>
              </a:ext>
            </a:extLst>
          </p:cNvPr>
          <p:cNvSpPr txBox="1"/>
          <p:nvPr/>
        </p:nvSpPr>
        <p:spPr>
          <a:xfrm>
            <a:off x="1337479" y="3162155"/>
            <a:ext cx="6045958" cy="1569660"/>
          </a:xfrm>
          <a:prstGeom prst="rect">
            <a:avLst/>
          </a:prstGeom>
          <a:noFill/>
        </p:spPr>
        <p:txBody>
          <a:bodyPr wrap="square">
            <a:spAutoFit/>
          </a:bodyPr>
          <a:lstStyle/>
          <a:p>
            <a:pPr marL="0" marR="0">
              <a:spcBef>
                <a:spcPts val="0"/>
              </a:spcBef>
              <a:spcAft>
                <a:spcPts val="0"/>
              </a:spcAft>
            </a:pPr>
            <a:r>
              <a:rPr lang="en-US" sz="2400" b="1" dirty="0">
                <a:effectLst/>
                <a:latin typeface="+mj-lt"/>
                <a:ea typeface="Calibri" panose="020F0502020204030204" pitchFamily="34" charset="0"/>
              </a:rPr>
              <a:t>Stacy Christ</a:t>
            </a:r>
            <a:r>
              <a:rPr lang="en-US" sz="2400" b="1" dirty="0">
                <a:latin typeface="+mj-lt"/>
                <a:ea typeface="Calibri" panose="020F0502020204030204" pitchFamily="34" charset="0"/>
              </a:rPr>
              <a:t>- </a:t>
            </a:r>
            <a:r>
              <a:rPr lang="en-US" sz="2400" dirty="0">
                <a:effectLst/>
                <a:latin typeface="+mj-lt"/>
                <a:ea typeface="Calibri" panose="020F0502020204030204" pitchFamily="34" charset="0"/>
              </a:rPr>
              <a:t>Adult Day Health Program Development Director</a:t>
            </a:r>
          </a:p>
          <a:p>
            <a:pPr marL="0" marR="0">
              <a:spcBef>
                <a:spcPts val="0"/>
              </a:spcBef>
              <a:spcAft>
                <a:spcPts val="0"/>
              </a:spcAft>
            </a:pPr>
            <a:r>
              <a:rPr lang="en-US" sz="2400" b="1" dirty="0">
                <a:effectLst/>
                <a:latin typeface="+mj-lt"/>
                <a:ea typeface="Calibri" panose="020F0502020204030204" pitchFamily="34" charset="0"/>
              </a:rPr>
              <a:t>Email: </a:t>
            </a:r>
            <a:r>
              <a:rPr lang="en-US" sz="2400" dirty="0">
                <a:effectLst/>
                <a:latin typeface="+mj-lt"/>
                <a:ea typeface="Calibri" panose="020F0502020204030204" pitchFamily="34" charset="0"/>
              </a:rPr>
              <a:t>Stacyc@fulllifecare.org</a:t>
            </a:r>
          </a:p>
          <a:p>
            <a:r>
              <a:rPr lang="en-US" sz="2400" b="1" dirty="0">
                <a:effectLst/>
                <a:latin typeface="+mj-lt"/>
                <a:ea typeface="Calibri" panose="020F0502020204030204" pitchFamily="34" charset="0"/>
                <a:cs typeface="Calibri" panose="020F0502020204030204" pitchFamily="34" charset="0"/>
              </a:rPr>
              <a:t>Ph: </a:t>
            </a:r>
            <a:r>
              <a:rPr lang="en-US" sz="2400" dirty="0">
                <a:effectLst/>
                <a:latin typeface="+mj-lt"/>
                <a:ea typeface="Times New Roman" panose="02020603050405020304" pitchFamily="18" charset="0"/>
                <a:cs typeface="Times New Roman" panose="02020603050405020304" pitchFamily="18" charset="0"/>
              </a:rPr>
              <a:t>206.496.7332 </a:t>
            </a:r>
            <a:endParaRPr lang="en-US" sz="2400" dirty="0">
              <a:latin typeface="+mj-lt"/>
            </a:endParaRPr>
          </a:p>
        </p:txBody>
      </p:sp>
    </p:spTree>
    <p:extLst>
      <p:ext uri="{BB962C8B-B14F-4D97-AF65-F5344CB8AC3E}">
        <p14:creationId xmlns:p14="http://schemas.microsoft.com/office/powerpoint/2010/main" val="2564104695"/>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322" y="693385"/>
            <a:ext cx="7335355" cy="917448"/>
          </a:xfrm>
        </p:spPr>
        <p:txBody>
          <a:bodyPr/>
          <a:lstStyle/>
          <a:p>
            <a:r>
              <a:rPr kumimoji="0" lang="en-US" sz="3200" b="1" i="0" u="none" strike="noStrike" kern="1200" cap="none" spc="0" normalizeH="0" baseline="0" noProof="0" dirty="0">
                <a:ln>
                  <a:noFill/>
                </a:ln>
                <a:solidFill>
                  <a:prstClr val="black">
                    <a:lumMod val="75000"/>
                    <a:lumOff val="25000"/>
                  </a:prstClr>
                </a:solidFill>
                <a:effectLst/>
                <a:uLnTx/>
                <a:uFillTx/>
                <a:latin typeface="TradeGothic" pitchFamily="34" charset="0"/>
                <a:ea typeface="+mj-ea"/>
                <a:cs typeface="Arial Black"/>
              </a:rPr>
              <a:t>Small Miracles. Extraordinary Lives.</a:t>
            </a:r>
            <a:br>
              <a:rPr kumimoji="0" lang="en-US" sz="3200" b="1" i="0" u="none" strike="noStrike" kern="1200" cap="none" spc="0" normalizeH="0" baseline="0" noProof="0" dirty="0">
                <a:ln>
                  <a:noFill/>
                </a:ln>
                <a:solidFill>
                  <a:prstClr val="black">
                    <a:lumMod val="75000"/>
                    <a:lumOff val="25000"/>
                  </a:prstClr>
                </a:solidFill>
                <a:effectLst/>
                <a:uLnTx/>
                <a:uFillTx/>
                <a:latin typeface="TradeGothic" pitchFamily="34" charset="0"/>
                <a:ea typeface="+mj-ea"/>
                <a:cs typeface="Arial Black"/>
              </a:rPr>
            </a:br>
            <a:br>
              <a:rPr kumimoji="0" lang="en-US" sz="2000" b="1" i="0" u="none" strike="noStrike" kern="1200" cap="none" spc="0" normalizeH="0" baseline="0" noProof="0" dirty="0">
                <a:ln>
                  <a:noFill/>
                </a:ln>
                <a:solidFill>
                  <a:prstClr val="black">
                    <a:lumMod val="75000"/>
                    <a:lumOff val="25000"/>
                  </a:prstClr>
                </a:solidFill>
                <a:effectLst/>
                <a:uLnTx/>
                <a:uFillTx/>
                <a:latin typeface="Calibri"/>
                <a:ea typeface="+mj-ea"/>
                <a:cs typeface="+mj-cs"/>
              </a:rPr>
            </a:br>
            <a:r>
              <a:rPr kumimoji="0" lang="en-US" sz="2800" b="0" i="0" u="none" strike="noStrike" kern="1200" cap="none" spc="0" normalizeH="0" baseline="0" noProof="0" dirty="0">
                <a:ln>
                  <a:noFill/>
                </a:ln>
                <a:solidFill>
                  <a:prstClr val="black">
                    <a:lumMod val="75000"/>
                    <a:lumOff val="25000"/>
                  </a:prstClr>
                </a:solidFill>
                <a:effectLst/>
                <a:uLnTx/>
                <a:uFillTx/>
                <a:latin typeface="TradeGothic" pitchFamily="34" charset="0"/>
                <a:ea typeface="+mj-ea"/>
                <a:cs typeface="Arial Black"/>
              </a:rPr>
              <a:t>Mission: </a:t>
            </a:r>
            <a:r>
              <a:rPr kumimoji="0" lang="en-US" sz="2400" b="0" i="0" u="none" strike="noStrike" kern="1200" cap="none" spc="0" normalizeH="0" baseline="0" noProof="0" dirty="0">
                <a:ln>
                  <a:noFill/>
                </a:ln>
                <a:solidFill>
                  <a:prstClr val="black">
                    <a:lumMod val="75000"/>
                    <a:lumOff val="25000"/>
                  </a:prstClr>
                </a:solidFill>
                <a:effectLst/>
                <a:uLnTx/>
                <a:uFillTx/>
                <a:latin typeface="TradeGothic Light" panose="020B0500000000000000" pitchFamily="34" charset="0"/>
                <a:ea typeface="+mj-ea"/>
                <a:cs typeface="+mj-cs"/>
              </a:rPr>
              <a:t>Full Life is dedicated to enhancing the quality of life for frail elders and people with chronic or terminal illnesses and disabilities. We are committed to the independence and well-being of all participants and to providing respite for caregivers.</a:t>
            </a:r>
            <a:br>
              <a:rPr kumimoji="0" lang="en-US" sz="2400" b="0" i="0" u="none" strike="noStrike" kern="1200" cap="none" spc="0" normalizeH="0" baseline="0" noProof="0" dirty="0">
                <a:ln>
                  <a:noFill/>
                </a:ln>
                <a:solidFill>
                  <a:prstClr val="black">
                    <a:lumMod val="75000"/>
                    <a:lumOff val="25000"/>
                  </a:prstClr>
                </a:solidFill>
                <a:effectLst/>
                <a:uLnTx/>
                <a:uFillTx/>
                <a:latin typeface="TradeGothic Light" panose="020B0500000000000000" pitchFamily="34" charset="0"/>
                <a:ea typeface="+mj-ea"/>
                <a:cs typeface="+mj-cs"/>
              </a:rPr>
            </a:br>
            <a:br>
              <a:rPr kumimoji="0" lang="en-US" sz="2000" b="1" i="0" u="none" strike="noStrike" kern="1200" cap="none" spc="0" normalizeH="0" baseline="0" noProof="0" dirty="0">
                <a:ln>
                  <a:noFill/>
                </a:ln>
                <a:solidFill>
                  <a:prstClr val="black">
                    <a:lumMod val="75000"/>
                    <a:lumOff val="25000"/>
                  </a:prstClr>
                </a:solidFill>
                <a:effectLst/>
                <a:uLnTx/>
                <a:uFillTx/>
                <a:latin typeface="TradeGothic Light" panose="020B0500000000000000" pitchFamily="34" charset="0"/>
                <a:ea typeface="+mj-ea"/>
                <a:cs typeface="+mj-cs"/>
              </a:rPr>
            </a:br>
            <a:r>
              <a:rPr kumimoji="0" lang="en-US" sz="2800" b="0" i="0" u="none" strike="noStrike" kern="1200" cap="none" spc="0" normalizeH="0" baseline="0" noProof="0" dirty="0">
                <a:ln>
                  <a:noFill/>
                </a:ln>
                <a:solidFill>
                  <a:prstClr val="black">
                    <a:lumMod val="75000"/>
                    <a:lumOff val="25000"/>
                  </a:prstClr>
                </a:solidFill>
                <a:effectLst/>
                <a:uLnTx/>
                <a:uFillTx/>
                <a:latin typeface="TradeGothic" pitchFamily="34" charset="0"/>
                <a:ea typeface="+mj-ea"/>
                <a:cs typeface="Arial Black"/>
              </a:rPr>
              <a:t>Vision: </a:t>
            </a:r>
            <a:r>
              <a:rPr kumimoji="0" lang="en-US" sz="2400" b="0" i="0" u="none" strike="noStrike" kern="1200" cap="none" spc="0" normalizeH="0" baseline="0" noProof="0" dirty="0">
                <a:ln>
                  <a:noFill/>
                </a:ln>
                <a:solidFill>
                  <a:prstClr val="black">
                    <a:lumMod val="75000"/>
                    <a:lumOff val="25000"/>
                  </a:prstClr>
                </a:solidFill>
                <a:effectLst/>
                <a:uLnTx/>
                <a:uFillTx/>
                <a:latin typeface="TradeGothic Light" panose="020B0500000000000000" pitchFamily="34" charset="0"/>
                <a:ea typeface="+mj-ea"/>
                <a:cs typeface="+mj-cs"/>
              </a:rPr>
              <a:t>We are working toward a future where adults with serious illnesses or disabilities can be supported in the community rather than living in isolation or needing to resort to institutional care.</a:t>
            </a:r>
            <a:endParaRPr lang="en-US" sz="4000"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EEAF5B-660C-43F3-B1C6-9FF27BE83085}"/>
              </a:ext>
            </a:extLst>
          </p:cNvPr>
          <p:cNvSpPr txBox="1"/>
          <p:nvPr/>
        </p:nvSpPr>
        <p:spPr>
          <a:xfrm>
            <a:off x="1499191" y="398459"/>
            <a:ext cx="6145618" cy="769441"/>
          </a:xfrm>
          <a:prstGeom prst="rect">
            <a:avLst/>
          </a:prstGeom>
          <a:noFill/>
        </p:spPr>
        <p:txBody>
          <a:bodyPr wrap="square">
            <a:spAutoFit/>
          </a:bodyPr>
          <a:lstStyle/>
          <a:p>
            <a:pPr algn="ctr"/>
            <a:r>
              <a:rPr kumimoji="0" lang="en-US" sz="4400" b="1" i="0" u="none" strike="noStrike" kern="1200" cap="none" spc="0" normalizeH="0" baseline="0" noProof="0" dirty="0">
                <a:ln>
                  <a:noFill/>
                </a:ln>
                <a:solidFill>
                  <a:prstClr val="black">
                    <a:lumMod val="75000"/>
                    <a:lumOff val="25000"/>
                  </a:prstClr>
                </a:solidFill>
                <a:effectLst/>
                <a:uLnTx/>
                <a:uFillTx/>
                <a:latin typeface="TradeGothic Light" panose="020B0500000000000000" pitchFamily="34" charset="0"/>
                <a:ea typeface="+mj-ea"/>
                <a:cs typeface="Arial Black"/>
              </a:rPr>
              <a:t>Full Life Care Programs</a:t>
            </a:r>
            <a:r>
              <a:rPr kumimoji="0" lang="en-US" sz="4400" b="0" i="0" u="none" strike="noStrike" kern="1200" cap="none" spc="0" normalizeH="0" baseline="0" noProof="0" dirty="0">
                <a:ln>
                  <a:noFill/>
                </a:ln>
                <a:solidFill>
                  <a:prstClr val="black">
                    <a:lumMod val="75000"/>
                    <a:lumOff val="25000"/>
                  </a:prstClr>
                </a:solidFill>
                <a:effectLst/>
                <a:uLnTx/>
                <a:uFillTx/>
                <a:latin typeface="TradeGothic Light" panose="020B0500000000000000" pitchFamily="34" charset="0"/>
                <a:ea typeface="+mj-ea"/>
                <a:cs typeface="+mj-cs"/>
              </a:rPr>
              <a:t> </a:t>
            </a:r>
            <a:endParaRPr lang="en-US" dirty="0"/>
          </a:p>
        </p:txBody>
      </p:sp>
      <p:sp>
        <p:nvSpPr>
          <p:cNvPr id="5" name="TextBox 4">
            <a:extLst>
              <a:ext uri="{FF2B5EF4-FFF2-40B4-BE49-F238E27FC236}">
                <a16:creationId xmlns:a16="http://schemas.microsoft.com/office/drawing/2014/main" id="{27F9A7C6-3B5B-4704-B268-58D1EAF8E65F}"/>
              </a:ext>
            </a:extLst>
          </p:cNvPr>
          <p:cNvSpPr txBox="1"/>
          <p:nvPr/>
        </p:nvSpPr>
        <p:spPr>
          <a:xfrm>
            <a:off x="701748" y="1637413"/>
            <a:ext cx="7442791"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a:solidFill>
                  <a:schemeClr val="tx1">
                    <a:lumMod val="75000"/>
                    <a:lumOff val="25000"/>
                  </a:schemeClr>
                </a:solidFill>
              </a:rPr>
              <a:t>Adult Day Health</a:t>
            </a:r>
          </a:p>
          <a:p>
            <a:pPr marL="285750" indent="-285750">
              <a:lnSpc>
                <a:spcPct val="150000"/>
              </a:lnSpc>
              <a:buFont typeface="Arial" panose="020B0604020202020204" pitchFamily="34" charset="0"/>
              <a:buChar char="•"/>
            </a:pPr>
            <a:r>
              <a:rPr lang="en-US" sz="2800" dirty="0">
                <a:solidFill>
                  <a:schemeClr val="tx1">
                    <a:lumMod val="75000"/>
                    <a:lumOff val="25000"/>
                  </a:schemeClr>
                </a:solidFill>
              </a:rPr>
              <a:t>Health Home</a:t>
            </a:r>
          </a:p>
          <a:p>
            <a:pPr marL="285750" indent="-285750">
              <a:lnSpc>
                <a:spcPct val="150000"/>
              </a:lnSpc>
              <a:buFont typeface="Arial" panose="020B0604020202020204" pitchFamily="34" charset="0"/>
              <a:buChar char="•"/>
            </a:pPr>
            <a:r>
              <a:rPr lang="en-US" sz="2800" dirty="0">
                <a:solidFill>
                  <a:schemeClr val="tx1">
                    <a:lumMod val="75000"/>
                    <a:lumOff val="25000"/>
                  </a:schemeClr>
                </a:solidFill>
              </a:rPr>
              <a:t>Home Care</a:t>
            </a:r>
          </a:p>
          <a:p>
            <a:pPr marL="285750" indent="-285750">
              <a:lnSpc>
                <a:spcPct val="150000"/>
              </a:lnSpc>
              <a:buFont typeface="Arial" panose="020B0604020202020204" pitchFamily="34" charset="0"/>
              <a:buChar char="•"/>
            </a:pPr>
            <a:r>
              <a:rPr lang="en-US" sz="2800" dirty="0">
                <a:solidFill>
                  <a:schemeClr val="tx1">
                    <a:lumMod val="75000"/>
                    <a:lumOff val="25000"/>
                  </a:schemeClr>
                </a:solidFill>
              </a:rPr>
              <a:t>Housing Services and Supports</a:t>
            </a:r>
          </a:p>
          <a:p>
            <a:pPr marL="285750" indent="-285750">
              <a:lnSpc>
                <a:spcPct val="150000"/>
              </a:lnSpc>
              <a:buFont typeface="Arial" panose="020B0604020202020204" pitchFamily="34" charset="0"/>
              <a:buChar char="•"/>
            </a:pPr>
            <a:r>
              <a:rPr lang="en-US" sz="2800" dirty="0" err="1">
                <a:solidFill>
                  <a:schemeClr val="tx1">
                    <a:lumMod val="75000"/>
                    <a:lumOff val="25000"/>
                  </a:schemeClr>
                </a:solidFill>
              </a:rPr>
              <a:t>ElderFriends</a:t>
            </a:r>
            <a:r>
              <a:rPr lang="en-US" sz="2800" dirty="0">
                <a:solidFill>
                  <a:schemeClr val="tx1">
                    <a:lumMod val="75000"/>
                    <a:lumOff val="25000"/>
                  </a:schemeClr>
                </a:solidFill>
              </a:rPr>
              <a:t> Volunteer Companionship</a:t>
            </a:r>
          </a:p>
          <a:p>
            <a:pPr marL="285750" indent="-285750">
              <a:lnSpc>
                <a:spcPct val="150000"/>
              </a:lnSpc>
              <a:buFont typeface="Arial" panose="020B0604020202020204" pitchFamily="34" charset="0"/>
              <a:buChar char="•"/>
            </a:pPr>
            <a:r>
              <a:rPr lang="en-US" sz="2800" i="1" dirty="0">
                <a:solidFill>
                  <a:schemeClr val="tx1">
                    <a:lumMod val="75000"/>
                    <a:lumOff val="25000"/>
                  </a:schemeClr>
                </a:solidFill>
              </a:rPr>
              <a:t>NEW!  </a:t>
            </a:r>
            <a:r>
              <a:rPr lang="en-US" sz="2800" dirty="0">
                <a:solidFill>
                  <a:schemeClr val="tx1">
                    <a:lumMod val="75000"/>
                    <a:lumOff val="25000"/>
                  </a:schemeClr>
                </a:solidFill>
              </a:rPr>
              <a:t>Volunteer Care Teams </a:t>
            </a:r>
            <a:endParaRPr lang="en-US" sz="2800" dirty="0"/>
          </a:p>
          <a:p>
            <a:endParaRPr lang="en-US" dirty="0"/>
          </a:p>
        </p:txBody>
      </p:sp>
    </p:spTree>
    <p:extLst>
      <p:ext uri="{BB962C8B-B14F-4D97-AF65-F5344CB8AC3E}">
        <p14:creationId xmlns:p14="http://schemas.microsoft.com/office/powerpoint/2010/main" val="185419307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EEAF5B-660C-43F3-B1C6-9FF27BE83085}"/>
              </a:ext>
            </a:extLst>
          </p:cNvPr>
          <p:cNvSpPr txBox="1"/>
          <p:nvPr/>
        </p:nvSpPr>
        <p:spPr>
          <a:xfrm>
            <a:off x="1499191" y="398459"/>
            <a:ext cx="6145618" cy="769441"/>
          </a:xfrm>
          <a:prstGeom prst="rect">
            <a:avLst/>
          </a:prstGeom>
          <a:noFill/>
        </p:spPr>
        <p:txBody>
          <a:bodyPr wrap="square">
            <a:spAutoFit/>
          </a:bodyPr>
          <a:lstStyle/>
          <a:p>
            <a:pPr algn="ctr"/>
            <a:r>
              <a:rPr kumimoji="0" lang="en-US" sz="4400" b="1" i="0" u="none" strike="noStrike" kern="1200" cap="none" spc="0" normalizeH="0" baseline="0" noProof="0" dirty="0">
                <a:ln>
                  <a:noFill/>
                </a:ln>
                <a:solidFill>
                  <a:prstClr val="black">
                    <a:lumMod val="75000"/>
                    <a:lumOff val="25000"/>
                  </a:prstClr>
                </a:solidFill>
                <a:effectLst/>
                <a:uLnTx/>
                <a:uFillTx/>
                <a:latin typeface="TradeGothic Light" panose="020B0500000000000000" pitchFamily="34" charset="0"/>
                <a:ea typeface="+mj-ea"/>
                <a:cs typeface="Arial Black"/>
              </a:rPr>
              <a:t>Adult Day Health</a:t>
            </a:r>
            <a:endParaRPr lang="en-US" dirty="0"/>
          </a:p>
        </p:txBody>
      </p:sp>
      <p:sp>
        <p:nvSpPr>
          <p:cNvPr id="5" name="TextBox 4">
            <a:extLst>
              <a:ext uri="{FF2B5EF4-FFF2-40B4-BE49-F238E27FC236}">
                <a16:creationId xmlns:a16="http://schemas.microsoft.com/office/drawing/2014/main" id="{27F9A7C6-3B5B-4704-B268-58D1EAF8E65F}"/>
              </a:ext>
            </a:extLst>
          </p:cNvPr>
          <p:cNvSpPr txBox="1"/>
          <p:nvPr/>
        </p:nvSpPr>
        <p:spPr>
          <a:xfrm>
            <a:off x="701748" y="1637413"/>
            <a:ext cx="7442791"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Supports the independence of older adults and people with chronic illnesses and disabilities who wish to continue living in their community</a:t>
            </a:r>
          </a:p>
          <a:p>
            <a:pPr marL="285750" indent="-285750">
              <a:buFont typeface="Arial" panose="020B0604020202020204" pitchFamily="34" charset="0"/>
              <a:buChar char="•"/>
            </a:pPr>
            <a:r>
              <a:rPr lang="en-US" sz="2800" dirty="0"/>
              <a:t>Skilled nursing and occupational therapy services </a:t>
            </a:r>
          </a:p>
          <a:p>
            <a:pPr marL="285750" indent="-285750">
              <a:buFont typeface="Arial" panose="020B0604020202020204" pitchFamily="34" charset="0"/>
              <a:buChar char="•"/>
            </a:pPr>
            <a:r>
              <a:rPr lang="en-US" sz="2800" dirty="0"/>
              <a:t>Therapeutic activity groups, case management, transportation, and meals are provided</a:t>
            </a:r>
          </a:p>
          <a:p>
            <a:pPr marL="285750" indent="-285750">
              <a:buFont typeface="Arial" panose="020B0604020202020204" pitchFamily="34" charset="0"/>
              <a:buChar char="•"/>
            </a:pPr>
            <a:r>
              <a:rPr lang="en-US" sz="2800" dirty="0"/>
              <a:t>Center located </a:t>
            </a:r>
            <a:r>
              <a:rPr lang="en-US" sz="2800"/>
              <a:t>in Colombia City</a:t>
            </a:r>
            <a:endParaRPr lang="en-US" sz="2800" dirty="0"/>
          </a:p>
          <a:p>
            <a:pPr marL="285750" indent="-285750">
              <a:buFont typeface="Arial" panose="020B0604020202020204" pitchFamily="34" charset="0"/>
              <a:buChar char="•"/>
            </a:pPr>
            <a:r>
              <a:rPr lang="en-US" sz="2800" dirty="0"/>
              <a:t>Funding</a:t>
            </a:r>
          </a:p>
        </p:txBody>
      </p:sp>
    </p:spTree>
    <p:extLst>
      <p:ext uri="{BB962C8B-B14F-4D97-AF65-F5344CB8AC3E}">
        <p14:creationId xmlns:p14="http://schemas.microsoft.com/office/powerpoint/2010/main" val="384551031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EEAF5B-660C-43F3-B1C6-9FF27BE83085}"/>
              </a:ext>
            </a:extLst>
          </p:cNvPr>
          <p:cNvSpPr txBox="1"/>
          <p:nvPr/>
        </p:nvSpPr>
        <p:spPr>
          <a:xfrm>
            <a:off x="1499191" y="398459"/>
            <a:ext cx="6145618" cy="769441"/>
          </a:xfrm>
          <a:prstGeom prst="rect">
            <a:avLst/>
          </a:prstGeom>
          <a:noFill/>
        </p:spPr>
        <p:txBody>
          <a:bodyPr wrap="square">
            <a:spAutoFit/>
          </a:bodyPr>
          <a:lstStyle/>
          <a:p>
            <a:pPr algn="ctr"/>
            <a:r>
              <a:rPr lang="en-US" sz="4400" b="1" dirty="0">
                <a:solidFill>
                  <a:prstClr val="black">
                    <a:lumMod val="75000"/>
                    <a:lumOff val="25000"/>
                  </a:prstClr>
                </a:solidFill>
                <a:latin typeface="TradeGothic Light" panose="020B0500000000000000" pitchFamily="34" charset="0"/>
                <a:ea typeface="+mj-ea"/>
              </a:rPr>
              <a:t>Our Clients </a:t>
            </a:r>
            <a:endParaRPr lang="en-US" dirty="0"/>
          </a:p>
        </p:txBody>
      </p:sp>
      <p:sp>
        <p:nvSpPr>
          <p:cNvPr id="5" name="TextBox 4">
            <a:extLst>
              <a:ext uri="{FF2B5EF4-FFF2-40B4-BE49-F238E27FC236}">
                <a16:creationId xmlns:a16="http://schemas.microsoft.com/office/drawing/2014/main" id="{27F9A7C6-3B5B-4704-B268-58D1EAF8E65F}"/>
              </a:ext>
            </a:extLst>
          </p:cNvPr>
          <p:cNvSpPr txBox="1"/>
          <p:nvPr/>
        </p:nvSpPr>
        <p:spPr>
          <a:xfrm>
            <a:off x="701748" y="1637413"/>
            <a:ext cx="7442791"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 </a:t>
            </a:r>
            <a:r>
              <a:rPr lang="en-US" sz="2800" b="1" dirty="0"/>
              <a:t>Where they live: </a:t>
            </a:r>
            <a:r>
              <a:rPr lang="en-US" sz="2800" dirty="0"/>
              <a:t>Adult family homes, assisted living facilities, or private homes. </a:t>
            </a:r>
          </a:p>
          <a:p>
            <a:pPr marL="285750" indent="-285750">
              <a:buFont typeface="Arial" panose="020B0604020202020204" pitchFamily="34" charset="0"/>
              <a:buChar char="•"/>
            </a:pPr>
            <a:r>
              <a:rPr lang="en-US" sz="2800" b="1" dirty="0"/>
              <a:t> Who cares for them: </a:t>
            </a:r>
            <a:r>
              <a:rPr lang="en-US" sz="2800" dirty="0"/>
              <a:t>Paid caregivers, family caregivers, or are on their own at home. </a:t>
            </a:r>
          </a:p>
          <a:p>
            <a:pPr marL="285750" indent="-285750">
              <a:buFont typeface="Arial" panose="020B0604020202020204" pitchFamily="34" charset="0"/>
              <a:buChar char="•"/>
            </a:pPr>
            <a:r>
              <a:rPr lang="en-US" sz="2800" dirty="0"/>
              <a:t> </a:t>
            </a:r>
            <a:r>
              <a:rPr lang="en-US" sz="2800" b="1" dirty="0"/>
              <a:t>Conditions they live with: </a:t>
            </a:r>
            <a:r>
              <a:rPr lang="en-US" sz="2800" dirty="0"/>
              <a:t>Dementia, brain injury, major neurocognitive disorders, developmental delay, multimorbidity, various chronic conditions, </a:t>
            </a:r>
            <a:r>
              <a:rPr lang="en-US" sz="2800" dirty="0" err="1"/>
              <a:t>etc</a:t>
            </a:r>
            <a:endParaRPr lang="en-US"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42139838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EEAF5B-660C-43F3-B1C6-9FF27BE83085}"/>
              </a:ext>
            </a:extLst>
          </p:cNvPr>
          <p:cNvSpPr txBox="1"/>
          <p:nvPr/>
        </p:nvSpPr>
        <p:spPr>
          <a:xfrm>
            <a:off x="1499191" y="398459"/>
            <a:ext cx="6145618" cy="769441"/>
          </a:xfrm>
          <a:prstGeom prst="rect">
            <a:avLst/>
          </a:prstGeom>
          <a:noFill/>
        </p:spPr>
        <p:txBody>
          <a:bodyPr wrap="square">
            <a:spAutoFit/>
          </a:bodyPr>
          <a:lstStyle/>
          <a:p>
            <a:pPr algn="ctr"/>
            <a:r>
              <a:rPr lang="en-US" sz="4400" b="1" dirty="0">
                <a:solidFill>
                  <a:prstClr val="black">
                    <a:lumMod val="75000"/>
                    <a:lumOff val="25000"/>
                  </a:prstClr>
                </a:solidFill>
                <a:latin typeface="TradeGothic Light" panose="020B0500000000000000" pitchFamily="34" charset="0"/>
                <a:ea typeface="+mj-ea"/>
              </a:rPr>
              <a:t>Eligibility</a:t>
            </a:r>
            <a:endParaRPr lang="en-US" dirty="0"/>
          </a:p>
        </p:txBody>
      </p:sp>
      <p:sp>
        <p:nvSpPr>
          <p:cNvPr id="5" name="TextBox 4">
            <a:extLst>
              <a:ext uri="{FF2B5EF4-FFF2-40B4-BE49-F238E27FC236}">
                <a16:creationId xmlns:a16="http://schemas.microsoft.com/office/drawing/2014/main" id="{27F9A7C6-3B5B-4704-B268-58D1EAF8E65F}"/>
              </a:ext>
            </a:extLst>
          </p:cNvPr>
          <p:cNvSpPr txBox="1"/>
          <p:nvPr/>
        </p:nvSpPr>
        <p:spPr>
          <a:xfrm>
            <a:off x="850604" y="1637413"/>
            <a:ext cx="7442791"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Adults ages 18+</a:t>
            </a:r>
          </a:p>
          <a:p>
            <a:pPr marL="285750" indent="-285750">
              <a:buFont typeface="Arial" panose="020B0604020202020204" pitchFamily="34" charset="0"/>
              <a:buChar char="•"/>
            </a:pPr>
            <a:r>
              <a:rPr lang="en-US" sz="2800" dirty="0"/>
              <a:t>Reside in King County</a:t>
            </a:r>
          </a:p>
          <a:p>
            <a:pPr marL="285750" indent="-285750">
              <a:buFont typeface="Arial" panose="020B0604020202020204" pitchFamily="34" charset="0"/>
              <a:buChar char="•"/>
            </a:pPr>
            <a:r>
              <a:rPr lang="en-US" sz="2800" dirty="0"/>
              <a:t>Unmet skilled nursing or rehab need</a:t>
            </a:r>
          </a:p>
          <a:p>
            <a:pPr marL="285750" indent="-285750">
              <a:buFont typeface="Arial" panose="020B0604020202020204" pitchFamily="34" charset="0"/>
              <a:buChar char="•"/>
            </a:pPr>
            <a:r>
              <a:rPr lang="en-US" sz="2800" dirty="0"/>
              <a:t>Maintain in a group setting (do not need 1:1 care)</a:t>
            </a:r>
          </a:p>
          <a:p>
            <a:pPr marL="285750" indent="-285750">
              <a:buFont typeface="Arial" panose="020B0604020202020204" pitchFamily="34" charset="0"/>
              <a:buChar char="•"/>
            </a:pPr>
            <a:r>
              <a:rPr lang="en-US" sz="2800" dirty="0"/>
              <a:t>COVID-19 vaccinations</a:t>
            </a:r>
          </a:p>
          <a:p>
            <a:endParaRPr lang="en-US" sz="2800" dirty="0"/>
          </a:p>
          <a:p>
            <a:endParaRPr lang="en-US"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827026521"/>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EEAF5B-660C-43F3-B1C6-9FF27BE83085}"/>
              </a:ext>
            </a:extLst>
          </p:cNvPr>
          <p:cNvSpPr txBox="1"/>
          <p:nvPr/>
        </p:nvSpPr>
        <p:spPr>
          <a:xfrm>
            <a:off x="1499191" y="398459"/>
            <a:ext cx="6145618" cy="769441"/>
          </a:xfrm>
          <a:prstGeom prst="rect">
            <a:avLst/>
          </a:prstGeom>
          <a:noFill/>
        </p:spPr>
        <p:txBody>
          <a:bodyPr wrap="square">
            <a:spAutoFit/>
          </a:bodyPr>
          <a:lstStyle/>
          <a:p>
            <a:pPr algn="ctr"/>
            <a:r>
              <a:rPr lang="en-US" sz="4400" b="1" dirty="0">
                <a:solidFill>
                  <a:prstClr val="black">
                    <a:lumMod val="75000"/>
                    <a:lumOff val="25000"/>
                  </a:prstClr>
                </a:solidFill>
                <a:latin typeface="TradeGothic Light" panose="020B0500000000000000" pitchFamily="34" charset="0"/>
                <a:ea typeface="+mj-ea"/>
              </a:rPr>
              <a:t>Typical Schedule </a:t>
            </a:r>
            <a:endParaRPr lang="en-US" dirty="0"/>
          </a:p>
        </p:txBody>
      </p:sp>
      <p:sp>
        <p:nvSpPr>
          <p:cNvPr id="5" name="TextBox 4">
            <a:extLst>
              <a:ext uri="{FF2B5EF4-FFF2-40B4-BE49-F238E27FC236}">
                <a16:creationId xmlns:a16="http://schemas.microsoft.com/office/drawing/2014/main" id="{27F9A7C6-3B5B-4704-B268-58D1EAF8E65F}"/>
              </a:ext>
            </a:extLst>
          </p:cNvPr>
          <p:cNvSpPr txBox="1"/>
          <p:nvPr/>
        </p:nvSpPr>
        <p:spPr>
          <a:xfrm>
            <a:off x="850604" y="1637413"/>
            <a:ext cx="7442791" cy="4401205"/>
          </a:xfrm>
          <a:prstGeom prst="rect">
            <a:avLst/>
          </a:prstGeom>
          <a:noFill/>
        </p:spPr>
        <p:txBody>
          <a:bodyPr wrap="square" rtlCol="0">
            <a:spAutoFit/>
          </a:bodyPr>
          <a:lstStyle/>
          <a:p>
            <a:r>
              <a:rPr lang="en-US" sz="2800" dirty="0"/>
              <a:t>8:30 – 9:00– Clients Arrive</a:t>
            </a:r>
          </a:p>
          <a:p>
            <a:r>
              <a:rPr lang="en-US" sz="2800" dirty="0"/>
              <a:t>9:00 - 9:45 – Cognitive Group</a:t>
            </a:r>
          </a:p>
          <a:p>
            <a:r>
              <a:rPr lang="en-US" sz="2800" dirty="0"/>
              <a:t>9:45 – 10:30 – Exercise</a:t>
            </a:r>
          </a:p>
          <a:p>
            <a:r>
              <a:rPr lang="en-US" sz="2800" dirty="0"/>
              <a:t>10:30 – 11:45 – Active Group</a:t>
            </a:r>
          </a:p>
          <a:p>
            <a:r>
              <a:rPr lang="en-US" sz="2800" dirty="0"/>
              <a:t>11:45 – 12:45 – Lunch</a:t>
            </a:r>
          </a:p>
          <a:p>
            <a:r>
              <a:rPr lang="en-US" sz="2800" dirty="0"/>
              <a:t>12:45 – 1:15 – Clients Depart</a:t>
            </a:r>
          </a:p>
          <a:p>
            <a:endParaRPr lang="en-US" sz="2800" dirty="0"/>
          </a:p>
          <a:p>
            <a:r>
              <a:rPr lang="en-US" sz="2800" dirty="0"/>
              <a:t>Virtual Programming </a:t>
            </a:r>
          </a:p>
          <a:p>
            <a:endParaRPr lang="en-US"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684011199"/>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EEAF5B-660C-43F3-B1C6-9FF27BE83085}"/>
              </a:ext>
            </a:extLst>
          </p:cNvPr>
          <p:cNvSpPr txBox="1"/>
          <p:nvPr/>
        </p:nvSpPr>
        <p:spPr>
          <a:xfrm>
            <a:off x="1499191" y="398459"/>
            <a:ext cx="6145618" cy="769441"/>
          </a:xfrm>
          <a:prstGeom prst="rect">
            <a:avLst/>
          </a:prstGeom>
          <a:noFill/>
        </p:spPr>
        <p:txBody>
          <a:bodyPr wrap="square">
            <a:spAutoFit/>
          </a:bodyPr>
          <a:lstStyle/>
          <a:p>
            <a:pPr algn="ctr"/>
            <a:r>
              <a:rPr lang="en-US" sz="4400" b="1" dirty="0">
                <a:solidFill>
                  <a:prstClr val="black">
                    <a:lumMod val="75000"/>
                    <a:lumOff val="25000"/>
                  </a:prstClr>
                </a:solidFill>
                <a:latin typeface="TradeGothic Light" panose="020B0500000000000000" pitchFamily="34" charset="0"/>
                <a:ea typeface="+mj-ea"/>
              </a:rPr>
              <a:t>Referrals </a:t>
            </a:r>
            <a:endParaRPr lang="en-US" dirty="0"/>
          </a:p>
        </p:txBody>
      </p:sp>
      <p:sp>
        <p:nvSpPr>
          <p:cNvPr id="5" name="TextBox 4">
            <a:extLst>
              <a:ext uri="{FF2B5EF4-FFF2-40B4-BE49-F238E27FC236}">
                <a16:creationId xmlns:a16="http://schemas.microsoft.com/office/drawing/2014/main" id="{27F9A7C6-3B5B-4704-B268-58D1EAF8E65F}"/>
              </a:ext>
            </a:extLst>
          </p:cNvPr>
          <p:cNvSpPr txBox="1"/>
          <p:nvPr/>
        </p:nvSpPr>
        <p:spPr>
          <a:xfrm>
            <a:off x="701748" y="1637413"/>
            <a:ext cx="7442791" cy="2677656"/>
          </a:xfrm>
          <a:prstGeom prst="rect">
            <a:avLst/>
          </a:prstGeom>
          <a:noFill/>
        </p:spPr>
        <p:txBody>
          <a:bodyPr wrap="square" rtlCol="0">
            <a:spAutoFit/>
          </a:bodyPr>
          <a:lstStyle/>
          <a:p>
            <a:pPr marL="0" indent="0">
              <a:buNone/>
            </a:pPr>
            <a:r>
              <a:rPr lang="en-US" sz="2800" dirty="0"/>
              <a:t>Website: 	</a:t>
            </a:r>
            <a:r>
              <a:rPr lang="en-US" sz="2800" dirty="0">
                <a:hlinkClick r:id="rId3"/>
              </a:rPr>
              <a:t>https://www.fulllifecare.org/contact-us/information-request-form/</a:t>
            </a:r>
            <a:endParaRPr lang="en-US" sz="2800" dirty="0"/>
          </a:p>
          <a:p>
            <a:pPr marL="0" indent="0">
              <a:buNone/>
            </a:pPr>
            <a:endParaRPr lang="en-US" sz="2800" dirty="0"/>
          </a:p>
          <a:p>
            <a:pPr marL="0" indent="0">
              <a:buNone/>
            </a:pPr>
            <a:r>
              <a:rPr lang="en-US" sz="2800" dirty="0"/>
              <a:t>Intake Coordinator: Olivia Jokumsen</a:t>
            </a:r>
          </a:p>
          <a:p>
            <a:pPr marL="0" indent="0">
              <a:buNone/>
            </a:pPr>
            <a:r>
              <a:rPr lang="en-US" sz="2800" dirty="0"/>
              <a:t>Email: oliviaj@fulllifecare.org</a:t>
            </a:r>
          </a:p>
          <a:p>
            <a:pPr marL="0" indent="0">
              <a:buNone/>
            </a:pPr>
            <a:r>
              <a:rPr lang="en-US" sz="2800" dirty="0"/>
              <a:t>Phone: (206) 889-8394</a:t>
            </a:r>
          </a:p>
        </p:txBody>
      </p:sp>
    </p:spTree>
    <p:extLst>
      <p:ext uri="{BB962C8B-B14F-4D97-AF65-F5344CB8AC3E}">
        <p14:creationId xmlns:p14="http://schemas.microsoft.com/office/powerpoint/2010/main" val="172462138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Facebook-Timeline.jpg"/>
          <p:cNvPicPr>
            <a:picLocks noChangeAspect="1"/>
          </p:cNvPicPr>
          <p:nvPr/>
        </p:nvPicPr>
        <p:blipFill>
          <a:blip r:embed="rId3"/>
          <a:stretch>
            <a:fillRect/>
          </a:stretch>
        </p:blipFill>
        <p:spPr>
          <a:xfrm>
            <a:off x="0" y="0"/>
            <a:ext cx="9144000" cy="3442442"/>
          </a:xfrm>
          <a:prstGeom prst="rect">
            <a:avLst/>
          </a:prstGeom>
        </p:spPr>
      </p:pic>
      <p:sp>
        <p:nvSpPr>
          <p:cNvPr id="5" name="Subtitle 3"/>
          <p:cNvSpPr txBox="1">
            <a:spLocks/>
          </p:cNvSpPr>
          <p:nvPr/>
        </p:nvSpPr>
        <p:spPr>
          <a:xfrm>
            <a:off x="97971" y="3868972"/>
            <a:ext cx="8958943" cy="1791600"/>
          </a:xfrm>
          <a:prstGeom prst="rect">
            <a:avLst/>
          </a:prstGeom>
        </p:spPr>
        <p:txBody>
          <a:bodyPr vert="horz" lIns="91440" tIns="45720" rIns="91440" bIns="45720" rtlCol="0">
            <a:noAutofit/>
          </a:bodyPr>
          <a:lstStyle/>
          <a:p>
            <a:pPr algn="ctr" defTabSz="914400">
              <a:spcAft>
                <a:spcPts val="600"/>
              </a:spcAft>
              <a:buFont typeface="Arial" pitchFamily="34" charset="0"/>
              <a:buNone/>
              <a:defRPr/>
            </a:pPr>
            <a:r>
              <a:rPr kumimoji="0" lang="en-US" sz="5400" b="1" i="0" u="none" strike="noStrike" kern="1200" cap="none" spc="0" normalizeH="0" baseline="0" dirty="0">
                <a:ln>
                  <a:noFill/>
                </a:ln>
                <a:effectLst/>
                <a:uLnTx/>
                <a:uFillTx/>
                <a:latin typeface="TradeGothic" pitchFamily="34" charset="0"/>
                <a:ea typeface="+mn-ea"/>
                <a:cs typeface="+mn-cs"/>
              </a:rPr>
              <a:t>Thank you! Questions?</a:t>
            </a:r>
            <a:endParaRPr kumimoji="0" lang="en-US" sz="5400" i="0" u="none" strike="noStrike" kern="1200" cap="none" spc="0" normalizeH="0" baseline="0" noProof="0" dirty="0">
              <a:ln>
                <a:noFill/>
              </a:ln>
              <a:effectLst/>
              <a:uLnTx/>
              <a:uFillTx/>
              <a:latin typeface="TradeGothic" pitchFamily="34" charset="0"/>
              <a:ea typeface="+mn-ea"/>
              <a:cs typeface="+mn-cs"/>
            </a:endParaRPr>
          </a:p>
        </p:txBody>
      </p:sp>
      <p:sp>
        <p:nvSpPr>
          <p:cNvPr id="2" name="Rectangle 1"/>
          <p:cNvSpPr/>
          <p:nvPr/>
        </p:nvSpPr>
        <p:spPr>
          <a:xfrm>
            <a:off x="310243" y="4103913"/>
            <a:ext cx="8833757" cy="369332"/>
          </a:xfrm>
          <a:prstGeom prst="rect">
            <a:avLst/>
          </a:prstGeom>
        </p:spPr>
        <p:txBody>
          <a:bodyPr wrap="square">
            <a:spAutoFit/>
          </a:bodyPr>
          <a:lstStyle/>
          <a:p>
            <a:r>
              <a:rPr lang="en-US" dirty="0">
                <a:latin typeface="TradeGothic Light" pitchFamily="34" charset="0"/>
              </a:rPr>
              <a:t>	</a:t>
            </a:r>
          </a:p>
        </p:txBody>
      </p:sp>
    </p:spTree>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radeGothic"/>
        <a:ea typeface=""/>
        <a:cs typeface=""/>
      </a:majorFont>
      <a:minorFont>
        <a:latin typeface="TradeGothic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13631</TotalTime>
  <Words>813</Words>
  <Application>Microsoft Office PowerPoint</Application>
  <PresentationFormat>On-screen Show (4:3)</PresentationFormat>
  <Paragraphs>86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TradeGothic</vt:lpstr>
      <vt:lpstr>TradeGothic Light</vt:lpstr>
      <vt:lpstr>Office Theme</vt:lpstr>
      <vt:lpstr>Adult Day Health</vt:lpstr>
      <vt:lpstr>Small Miracles. Extraordinary Lives.  Mission: Full Life is dedicated to enhancing the quality of life for frail elders and people with chronic or terminal illnesses and disabilities. We are committed to the independence and well-being of all participants and to providing respite for caregivers.  Vision: We are working toward a future where adults with serious illnesses or disabilities can be supported in the community rather than living in isolation or needing to resort to institutional care.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Contact  </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Life Care:  Your Community Resource</dc:title>
  <dc:creator>Brian Osborn</dc:creator>
  <cp:lastModifiedBy>Tanya McGee</cp:lastModifiedBy>
  <cp:revision>330</cp:revision>
  <cp:lastPrinted>2015-11-12T21:45:26Z</cp:lastPrinted>
  <dcterms:created xsi:type="dcterms:W3CDTF">2012-05-09T16:18:18Z</dcterms:created>
  <dcterms:modified xsi:type="dcterms:W3CDTF">2022-10-03T20:36:25Z</dcterms:modified>
</cp:coreProperties>
</file>