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9"/>
  </p:notesMasterIdLst>
  <p:handoutMasterIdLst>
    <p:handoutMasterId r:id="rId20"/>
  </p:handoutMasterIdLst>
  <p:sldIdLst>
    <p:sldId id="349" r:id="rId5"/>
    <p:sldId id="358" r:id="rId6"/>
    <p:sldId id="378" r:id="rId7"/>
    <p:sldId id="379" r:id="rId8"/>
    <p:sldId id="380" r:id="rId9"/>
    <p:sldId id="373" r:id="rId10"/>
    <p:sldId id="366" r:id="rId11"/>
    <p:sldId id="372" r:id="rId12"/>
    <p:sldId id="375" r:id="rId13"/>
    <p:sldId id="374" r:id="rId14"/>
    <p:sldId id="365" r:id="rId15"/>
    <p:sldId id="377" r:id="rId16"/>
    <p:sldId id="381" r:id="rId17"/>
    <p:sldId id="382" r:id="rId1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9D2F55A-E0BB-43CD-B7E4-93615C0738D0}">
          <p14:sldIdLst>
            <p14:sldId id="349"/>
            <p14:sldId id="358"/>
            <p14:sldId id="378"/>
            <p14:sldId id="379"/>
            <p14:sldId id="380"/>
            <p14:sldId id="373"/>
            <p14:sldId id="366"/>
            <p14:sldId id="372"/>
            <p14:sldId id="375"/>
            <p14:sldId id="374"/>
            <p14:sldId id="365"/>
            <p14:sldId id="377"/>
            <p14:sldId id="381"/>
            <p14:sldId id="38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debot-Green, Scarlett" initials="AS" lastIdx="2" clrIdx="0">
    <p:extLst>
      <p:ext uri="{19B8F6BF-5375-455C-9EA6-DF929625EA0E}">
        <p15:presenceInfo xmlns:p15="http://schemas.microsoft.com/office/powerpoint/2012/main" userId="S::scarlett.aldebot-green@kingcounty.gov::119e339a-42a6-4176-a37b-1033a18faa31" providerId="AD"/>
      </p:ext>
    </p:extLst>
  </p:cmAuthor>
  <p:cmAuthor id="2" name="Masters, Anne" initials="MA" lastIdx="3" clrIdx="1">
    <p:extLst>
      <p:ext uri="{19B8F6BF-5375-455C-9EA6-DF929625EA0E}">
        <p15:presenceInfo xmlns:p15="http://schemas.microsoft.com/office/powerpoint/2012/main" userId="S-1-5-21-1329830122-4184334360-285218957-139527" providerId="AD"/>
      </p:ext>
    </p:extLst>
  </p:cmAuthor>
  <p:cmAuthor id="3" name="Aldebot-Green, Scarlett" initials="AS [2]" lastIdx="8" clrIdx="2">
    <p:extLst>
      <p:ext uri="{19B8F6BF-5375-455C-9EA6-DF929625EA0E}">
        <p15:presenceInfo xmlns:p15="http://schemas.microsoft.com/office/powerpoint/2012/main" userId="S-1-5-21-1329830122-4184334360-285218957-1475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0EC"/>
    <a:srgbClr val="A394B6"/>
    <a:srgbClr val="3C0458"/>
    <a:srgbClr val="FEBE10"/>
    <a:srgbClr val="68557D"/>
    <a:srgbClr val="CAC4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55528" autoAdjust="0"/>
  </p:normalViewPr>
  <p:slideViewPr>
    <p:cSldViewPr>
      <p:cViewPr varScale="1">
        <p:scale>
          <a:sx n="48" d="100"/>
          <a:sy n="48" d="100"/>
        </p:scale>
        <p:origin x="1334" y="8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7B72B708-3081-4169-BE4F-7169F0181659}" type="datetimeFigureOut">
              <a:rPr lang="en-US" smtClean="0">
                <a:latin typeface="Arial" panose="020B0604020202020204" pitchFamily="34" charset="0"/>
                <a:cs typeface="Arial" panose="020B0604020202020204" pitchFamily="34" charset="0"/>
              </a:rPr>
              <a:t>6/10/2019</a:t>
            </a:fld>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E60B9663-9673-409B-9BB8-C8FEF9267DEF}" type="slidenum">
              <a:rPr lang="en-US" smtClean="0">
                <a:latin typeface="Arial" panose="020B0604020202020204" pitchFamily="34" charset="0"/>
                <a:cs typeface="Arial" panose="020B0604020202020204" pitchFamily="34" charset="0"/>
              </a:rPr>
              <a:t>‹#›</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7034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atin typeface="Arial" panose="020B0604020202020204" pitchFamily="34" charset="0"/>
                <a:cs typeface="Arial" panose="020B0604020202020204" pitchFamily="34" charset="0"/>
              </a:defRPr>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atin typeface="Arial" panose="020B0604020202020204" pitchFamily="34" charset="0"/>
                <a:cs typeface="Arial" panose="020B0604020202020204" pitchFamily="34" charset="0"/>
              </a:defRPr>
            </a:lvl1pPr>
          </a:lstStyle>
          <a:p>
            <a:fld id="{4AFA6F78-9F78-4EA5-91F9-F385448972CE}" type="datetimeFigureOut">
              <a:rPr lang="en-US" smtClean="0"/>
              <a:pPr/>
              <a:t>6/10/2019</a:t>
            </a:fld>
            <a:endParaRPr lang="en-US" dirty="0"/>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3746486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a:xfrm>
            <a:off x="3978132" y="8842029"/>
            <a:ext cx="3043343" cy="465455"/>
          </a:xfrm>
          <a:prstGeom prst="rect">
            <a:avLst/>
          </a:prstGeom>
        </p:spPr>
        <p:txBody>
          <a:bodyPr/>
          <a:lstStyle/>
          <a:p>
            <a:fld id="{52FBAE03-9354-4C07-AD52-DA9A48B7D2AE}" type="slidenum">
              <a:rPr lang="en-US" smtClean="0"/>
              <a:t>1</a:t>
            </a:fld>
            <a:endParaRPr lang="en-US"/>
          </a:p>
        </p:txBody>
      </p:sp>
    </p:spTree>
    <p:extLst>
      <p:ext uri="{BB962C8B-B14F-4D97-AF65-F5344CB8AC3E}">
        <p14:creationId xmlns:p14="http://schemas.microsoft.com/office/powerpoint/2010/main" val="2805137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8132" y="8842029"/>
            <a:ext cx="3043343" cy="465455"/>
          </a:xfrm>
          <a:prstGeom prst="rect">
            <a:avLst/>
          </a:prstGeom>
        </p:spPr>
        <p:txBody>
          <a:bodyPr/>
          <a:lstStyle/>
          <a:p>
            <a:fld id="{52FBAE03-9354-4C07-AD52-DA9A48B7D2AE}" type="slidenum">
              <a:rPr lang="en-US" smtClean="0"/>
              <a:pPr/>
              <a:t>2</a:t>
            </a:fld>
            <a:endParaRPr lang="en-US" dirty="0"/>
          </a:p>
        </p:txBody>
      </p:sp>
    </p:spTree>
    <p:extLst>
      <p:ext uri="{BB962C8B-B14F-4D97-AF65-F5344CB8AC3E}">
        <p14:creationId xmlns:p14="http://schemas.microsoft.com/office/powerpoint/2010/main" val="1249922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8132" y="8842029"/>
            <a:ext cx="3043343" cy="465455"/>
          </a:xfrm>
          <a:prstGeom prst="rect">
            <a:avLst/>
          </a:prstGeom>
        </p:spPr>
        <p:txBody>
          <a:bodyPr/>
          <a:lstStyle/>
          <a:p>
            <a:fld id="{52FBAE03-9354-4C07-AD52-DA9A48B7D2AE}" type="slidenum">
              <a:rPr lang="en-US" smtClean="0"/>
              <a:pPr/>
              <a:t>6</a:t>
            </a:fld>
            <a:endParaRPr lang="en-US" dirty="0"/>
          </a:p>
        </p:txBody>
      </p:sp>
    </p:spTree>
    <p:extLst>
      <p:ext uri="{BB962C8B-B14F-4D97-AF65-F5344CB8AC3E}">
        <p14:creationId xmlns:p14="http://schemas.microsoft.com/office/powerpoint/2010/main" val="956046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a:xfrm>
            <a:off x="3978132" y="8842029"/>
            <a:ext cx="3043343" cy="465455"/>
          </a:xfrm>
          <a:prstGeom prst="rect">
            <a:avLst/>
          </a:prstGeom>
        </p:spPr>
        <p:txBody>
          <a:bodyPr/>
          <a:lstStyle/>
          <a:p>
            <a:fld id="{52FBAE03-9354-4C07-AD52-DA9A48B7D2AE}" type="slidenum">
              <a:rPr lang="en-US" smtClean="0"/>
              <a:pPr/>
              <a:t>7</a:t>
            </a:fld>
            <a:endParaRPr lang="en-US" dirty="0"/>
          </a:p>
        </p:txBody>
      </p:sp>
    </p:spTree>
    <p:extLst>
      <p:ext uri="{BB962C8B-B14F-4D97-AF65-F5344CB8AC3E}">
        <p14:creationId xmlns:p14="http://schemas.microsoft.com/office/powerpoint/2010/main" val="2882282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8132" y="8842029"/>
            <a:ext cx="3043343" cy="465455"/>
          </a:xfrm>
          <a:prstGeom prst="rect">
            <a:avLst/>
          </a:prstGeom>
        </p:spPr>
        <p:txBody>
          <a:bodyPr/>
          <a:lstStyle/>
          <a:p>
            <a:fld id="{52FBAE03-9354-4C07-AD52-DA9A48B7D2AE}" type="slidenum">
              <a:rPr lang="en-US" smtClean="0"/>
              <a:pPr/>
              <a:t>9</a:t>
            </a:fld>
            <a:endParaRPr lang="en-US" dirty="0"/>
          </a:p>
        </p:txBody>
      </p:sp>
    </p:spTree>
    <p:extLst>
      <p:ext uri="{BB962C8B-B14F-4D97-AF65-F5344CB8AC3E}">
        <p14:creationId xmlns:p14="http://schemas.microsoft.com/office/powerpoint/2010/main" val="2520812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8132" y="8842029"/>
            <a:ext cx="3043343" cy="465455"/>
          </a:xfrm>
          <a:prstGeom prst="rect">
            <a:avLst/>
          </a:prstGeom>
        </p:spPr>
        <p:txBody>
          <a:bodyPr/>
          <a:lstStyle/>
          <a:p>
            <a:fld id="{52FBAE03-9354-4C07-AD52-DA9A48B7D2AE}" type="slidenum">
              <a:rPr lang="en-US" smtClean="0"/>
              <a:pPr/>
              <a:t>10</a:t>
            </a:fld>
            <a:endParaRPr lang="en-US" dirty="0"/>
          </a:p>
        </p:txBody>
      </p:sp>
    </p:spTree>
    <p:extLst>
      <p:ext uri="{BB962C8B-B14F-4D97-AF65-F5344CB8AC3E}">
        <p14:creationId xmlns:p14="http://schemas.microsoft.com/office/powerpoint/2010/main" val="2463821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a:xfrm>
            <a:off x="3978132" y="8842029"/>
            <a:ext cx="3043343" cy="465455"/>
          </a:xfrm>
          <a:prstGeom prst="rect">
            <a:avLst/>
          </a:prstGeom>
        </p:spPr>
        <p:txBody>
          <a:bodyPr/>
          <a:lstStyle/>
          <a:p>
            <a:fld id="{52FBAE03-9354-4C07-AD52-DA9A48B7D2AE}" type="slidenum">
              <a:rPr lang="en-US" smtClean="0"/>
              <a:pPr/>
              <a:t>11</a:t>
            </a:fld>
            <a:endParaRPr lang="en-US" dirty="0"/>
          </a:p>
        </p:txBody>
      </p:sp>
    </p:spTree>
    <p:extLst>
      <p:ext uri="{BB962C8B-B14F-4D97-AF65-F5344CB8AC3E}">
        <p14:creationId xmlns:p14="http://schemas.microsoft.com/office/powerpoint/2010/main" val="12137931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extBox 7"/>
          <p:cNvSpPr txBox="1"/>
          <p:nvPr userDrawn="1"/>
        </p:nvSpPr>
        <p:spPr>
          <a:xfrm>
            <a:off x="0" y="1905000"/>
            <a:ext cx="12192000" cy="3048000"/>
          </a:xfrm>
          <a:prstGeom prst="rect">
            <a:avLst/>
          </a:prstGeom>
          <a:solidFill>
            <a:srgbClr val="3C0458"/>
          </a:solidFill>
        </p:spPr>
        <p:txBody>
          <a:bodyPr wrap="square" rtlCol="0" anchor="ctr">
            <a:noAutofit/>
          </a:bodyPr>
          <a:lstStyle/>
          <a:p>
            <a:pPr algn="ctr"/>
            <a:endParaRPr lang="en-US" sz="3200" dirty="0" smtClean="0">
              <a:solidFill>
                <a:schemeClr val="accent4">
                  <a:lumMod val="40000"/>
                  <a:lumOff val="60000"/>
                </a:schemeClr>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F472F273-50FE-41F6-A3C4-D8B038433C7B}"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24ED9-8A5E-4DD0-96FD-3D63134AB6F6}" type="slidenum">
              <a:rPr lang="en-US" smtClean="0"/>
              <a:t>‹#›</a:t>
            </a:fld>
            <a:endParaRPr lang="en-US"/>
          </a:p>
        </p:txBody>
      </p:sp>
      <p:sp>
        <p:nvSpPr>
          <p:cNvPr id="2" name="Title 1"/>
          <p:cNvSpPr>
            <a:spLocks noGrp="1"/>
          </p:cNvSpPr>
          <p:nvPr>
            <p:ph type="ctrTitle" hasCustomPrompt="1"/>
          </p:nvPr>
        </p:nvSpPr>
        <p:spPr>
          <a:xfrm>
            <a:off x="914400" y="3155160"/>
            <a:ext cx="10363200" cy="1470025"/>
          </a:xfrm>
        </p:spPr>
        <p:txBody>
          <a:bodyPr/>
          <a:lstStyle>
            <a:lvl1pPr algn="ctr">
              <a:defRPr sz="4800" b="1" baseline="0">
                <a:solidFill>
                  <a:schemeClr val="bg1"/>
                </a:solidFill>
                <a:latin typeface="Arial" panose="020B0604020202020204" pitchFamily="34" charset="0"/>
                <a:cs typeface="Arial" panose="020B0604020202020204" pitchFamily="34" charset="0"/>
              </a:defRPr>
            </a:lvl1pPr>
          </a:lstStyle>
          <a:p>
            <a:pPr algn="ctr"/>
            <a:r>
              <a:rPr lang="en-US" dirty="0" smtClean="0"/>
              <a:t>CLICK TO ENTER MASTER TITLE STYLE</a:t>
            </a:r>
            <a:br>
              <a:rPr lang="en-US" dirty="0" smtClean="0"/>
            </a:br>
            <a:r>
              <a:rPr lang="en-US" sz="4400" dirty="0" smtClean="0">
                <a:solidFill>
                  <a:schemeClr val="accent4">
                    <a:lumMod val="40000"/>
                    <a:lumOff val="60000"/>
                  </a:schemeClr>
                </a:solidFill>
                <a:latin typeface="Arial" panose="020B0604020202020204" pitchFamily="34" charset="0"/>
                <a:cs typeface="Arial" panose="020B0604020202020204" pitchFamily="34" charset="0"/>
              </a:rPr>
              <a:t/>
            </a:r>
            <a:br>
              <a:rPr lang="en-US" sz="4400" dirty="0" smtClean="0">
                <a:solidFill>
                  <a:schemeClr val="accent4">
                    <a:lumMod val="40000"/>
                    <a:lumOff val="60000"/>
                  </a:schemeClr>
                </a:solidFill>
                <a:latin typeface="Arial" panose="020B0604020202020204" pitchFamily="34" charset="0"/>
                <a:cs typeface="Arial" panose="020B0604020202020204" pitchFamily="34" charset="0"/>
              </a:rPr>
            </a:br>
            <a:endParaRPr lang="en-US" dirty="0"/>
          </a:p>
        </p:txBody>
      </p:sp>
      <p:sp>
        <p:nvSpPr>
          <p:cNvPr id="16" name="Subtitle 2"/>
          <p:cNvSpPr>
            <a:spLocks noGrp="1"/>
          </p:cNvSpPr>
          <p:nvPr>
            <p:ph type="subTitle" idx="1" hasCustomPrompt="1"/>
          </p:nvPr>
        </p:nvSpPr>
        <p:spPr>
          <a:xfrm>
            <a:off x="508000" y="5202238"/>
            <a:ext cx="11277600" cy="1655762"/>
          </a:xfrm>
        </p:spPr>
        <p:txBody>
          <a:bodyPr>
            <a:normAutofit/>
          </a:bodyPr>
          <a:lstStyle>
            <a:lvl1pPr marL="0" indent="0" algn="r">
              <a:buNone/>
              <a:defRPr sz="24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04800"/>
            <a:ext cx="5665076" cy="914400"/>
          </a:xfrm>
          <a:prstGeom prst="rect">
            <a:avLst/>
          </a:prstGeom>
        </p:spPr>
      </p:pic>
    </p:spTree>
    <p:extLst>
      <p:ext uri="{BB962C8B-B14F-4D97-AF65-F5344CB8AC3E}">
        <p14:creationId xmlns:p14="http://schemas.microsoft.com/office/powerpoint/2010/main" val="24924681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286000"/>
            <a:ext cx="10972800" cy="1143000"/>
          </a:xfrm>
        </p:spPr>
        <p:txBody>
          <a:bodyPr>
            <a:noAutofit/>
          </a:bodyPr>
          <a:lstStyle>
            <a:lvl1pPr>
              <a:defRPr sz="6000">
                <a:solidFill>
                  <a:srgbClr val="3C0458"/>
                </a:solidFill>
                <a:latin typeface="Arial Black" panose="020B0A04020102020204" pitchFamily="34" charset="0"/>
              </a:defRPr>
            </a:lvl1pPr>
          </a:lstStyle>
          <a:p>
            <a:r>
              <a:rPr lang="en-US" dirty="0" smtClean="0"/>
              <a:t>CLICK TO EDIT TRANSITION SLIDE TEXT</a:t>
            </a:r>
            <a:endParaRPr lang="en-US" dirty="0"/>
          </a:p>
        </p:txBody>
      </p:sp>
      <p:sp>
        <p:nvSpPr>
          <p:cNvPr id="3" name="Date Placeholder 2"/>
          <p:cNvSpPr>
            <a:spLocks noGrp="1"/>
          </p:cNvSpPr>
          <p:nvPr>
            <p:ph type="dt" sz="half" idx="10"/>
          </p:nvPr>
        </p:nvSpPr>
        <p:spPr/>
        <p:txBody>
          <a:bodyPr/>
          <a:lstStyle/>
          <a:p>
            <a:fld id="{F472F273-50FE-41F6-A3C4-D8B038433C7B}" type="datetimeFigureOut">
              <a:rPr lang="en-US" smtClean="0"/>
              <a:t>6/10/2019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024ED9-8A5E-4DD0-96FD-3D63134AB6F6}" type="slidenum">
              <a:rPr lang="en-US" smtClean="0"/>
              <a:t>‹#›</a:t>
            </a:fld>
            <a:endParaRPr lang="en-US"/>
          </a:p>
        </p:txBody>
      </p:sp>
    </p:spTree>
    <p:extLst>
      <p:ext uri="{BB962C8B-B14F-4D97-AF65-F5344CB8AC3E}">
        <p14:creationId xmlns:p14="http://schemas.microsoft.com/office/powerpoint/2010/main" val="30164624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2F273-50FE-41F6-A3C4-D8B038433C7B}" type="datetimeFigureOut">
              <a:rPr lang="en-US" smtClean="0"/>
              <a:t>6/10/2019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024ED9-8A5E-4DD0-96FD-3D63134AB6F6}" type="slidenum">
              <a:rPr lang="en-US" smtClean="0"/>
              <a:t>‹#›</a:t>
            </a:fld>
            <a:endParaRPr lang="en-US"/>
          </a:p>
        </p:txBody>
      </p:sp>
    </p:spTree>
    <p:extLst>
      <p:ext uri="{BB962C8B-B14F-4D97-AF65-F5344CB8AC3E}">
        <p14:creationId xmlns:p14="http://schemas.microsoft.com/office/powerpoint/2010/main" val="300699996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472F273-50FE-41F6-A3C4-D8B038433C7B}" type="datetimeFigureOut">
              <a:rPr lang="en-US" smtClean="0"/>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024ED9-8A5E-4DD0-96FD-3D63134AB6F6}" type="slidenum">
              <a:rPr lang="en-US" smtClean="0"/>
              <a:t>‹#›</a:t>
            </a:fld>
            <a:endParaRPr lang="en-US"/>
          </a:p>
        </p:txBody>
      </p:sp>
    </p:spTree>
    <p:extLst>
      <p:ext uri="{BB962C8B-B14F-4D97-AF65-F5344CB8AC3E}">
        <p14:creationId xmlns:p14="http://schemas.microsoft.com/office/powerpoint/2010/main" val="198493659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472F273-50FE-41F6-A3C4-D8B038433C7B}" type="datetimeFigureOut">
              <a:rPr lang="en-US" smtClean="0"/>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024ED9-8A5E-4DD0-96FD-3D63134AB6F6}" type="slidenum">
              <a:rPr lang="en-US" smtClean="0"/>
              <a:t>‹#›</a:t>
            </a:fld>
            <a:endParaRPr lang="en-US"/>
          </a:p>
        </p:txBody>
      </p:sp>
    </p:spTree>
    <p:extLst>
      <p:ext uri="{BB962C8B-B14F-4D97-AF65-F5344CB8AC3E}">
        <p14:creationId xmlns:p14="http://schemas.microsoft.com/office/powerpoint/2010/main" val="306761453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2F273-50FE-41F6-A3C4-D8B038433C7B}"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24ED9-8A5E-4DD0-96FD-3D63134AB6F6}" type="slidenum">
              <a:rPr lang="en-US" smtClean="0"/>
              <a:t>‹#›</a:t>
            </a:fld>
            <a:endParaRPr lang="en-US"/>
          </a:p>
        </p:txBody>
      </p:sp>
    </p:spTree>
    <p:extLst>
      <p:ext uri="{BB962C8B-B14F-4D97-AF65-F5344CB8AC3E}">
        <p14:creationId xmlns:p14="http://schemas.microsoft.com/office/powerpoint/2010/main" val="307722353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2F273-50FE-41F6-A3C4-D8B038433C7B}"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24ED9-8A5E-4DD0-96FD-3D63134AB6F6}" type="slidenum">
              <a:rPr lang="en-US" smtClean="0"/>
              <a:t>‹#›</a:t>
            </a:fld>
            <a:endParaRPr lang="en-US"/>
          </a:p>
        </p:txBody>
      </p:sp>
    </p:spTree>
    <p:extLst>
      <p:ext uri="{BB962C8B-B14F-4D97-AF65-F5344CB8AC3E}">
        <p14:creationId xmlns:p14="http://schemas.microsoft.com/office/powerpoint/2010/main" val="40197540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Rectangle 12"/>
          <p:cNvSpPr/>
          <p:nvPr userDrawn="1"/>
        </p:nvSpPr>
        <p:spPr>
          <a:xfrm>
            <a:off x="0" y="4"/>
            <a:ext cx="12192000" cy="914399"/>
          </a:xfrm>
          <a:prstGeom prst="rect">
            <a:avLst/>
          </a:prstGeom>
          <a:solidFill>
            <a:srgbClr val="3C04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6000" b="1" dirty="0">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203200" y="76200"/>
            <a:ext cx="11887200" cy="762000"/>
          </a:xfrm>
        </p:spPr>
        <p:txBody>
          <a:bodyPr>
            <a:noAutofit/>
          </a:bodyPr>
          <a:lstStyle>
            <a:lvl1pPr algn="r">
              <a:defRPr sz="5400" b="1">
                <a:solidFill>
                  <a:schemeClr val="bg1"/>
                </a:solidFill>
                <a:latin typeface="Arial Black" panose="020B0A04020102020204" pitchFamily="34" charset="0"/>
                <a:cs typeface="Arial" panose="020B0604020202020204" pitchFamily="34" charset="0"/>
              </a:defRPr>
            </a:lvl1pPr>
          </a:lstStyle>
          <a:p>
            <a:r>
              <a:rPr lang="en-US" dirty="0" smtClean="0"/>
              <a:t>CLICK - EDIT MASTER TITLE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72F273-50FE-41F6-A3C4-D8B038433C7B}"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24ED9-8A5E-4DD0-96FD-3D63134AB6F6}" type="slidenum">
              <a:rPr lang="en-US" smtClean="0"/>
              <a:t>‹#›</a:t>
            </a:fld>
            <a:endParaRPr lang="en-US"/>
          </a:p>
        </p:txBody>
      </p:sp>
    </p:spTree>
    <p:extLst>
      <p:ext uri="{BB962C8B-B14F-4D97-AF65-F5344CB8AC3E}">
        <p14:creationId xmlns:p14="http://schemas.microsoft.com/office/powerpoint/2010/main" val="1749032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3" name="Rectangle 12"/>
          <p:cNvSpPr/>
          <p:nvPr userDrawn="1"/>
        </p:nvSpPr>
        <p:spPr>
          <a:xfrm>
            <a:off x="0" y="4"/>
            <a:ext cx="12192000" cy="914399"/>
          </a:xfrm>
          <a:prstGeom prst="rect">
            <a:avLst/>
          </a:prstGeom>
          <a:solidFill>
            <a:srgbClr val="FEBE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6000" b="1" dirty="0">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203200" y="76200"/>
            <a:ext cx="11887200" cy="762000"/>
          </a:xfrm>
        </p:spPr>
        <p:txBody>
          <a:bodyPr>
            <a:noAutofit/>
          </a:bodyPr>
          <a:lstStyle>
            <a:lvl1pPr algn="r">
              <a:defRPr sz="5400" b="1">
                <a:solidFill>
                  <a:schemeClr val="tx1"/>
                </a:solidFill>
                <a:latin typeface="Arial Black" panose="020B0A04020102020204" pitchFamily="34" charset="0"/>
                <a:cs typeface="Arial" panose="020B0604020202020204" pitchFamily="34" charset="0"/>
              </a:defRPr>
            </a:lvl1pPr>
          </a:lstStyle>
          <a:p>
            <a:r>
              <a:rPr lang="en-US" dirty="0" smtClean="0"/>
              <a:t>CLICK - EDIT MASTER TITLE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72F273-50FE-41F6-A3C4-D8B038433C7B}"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24ED9-8A5E-4DD0-96FD-3D63134AB6F6}" type="slidenum">
              <a:rPr lang="en-US" smtClean="0"/>
              <a:t>‹#›</a:t>
            </a:fld>
            <a:endParaRPr lang="en-US"/>
          </a:p>
        </p:txBody>
      </p:sp>
    </p:spTree>
    <p:extLst>
      <p:ext uri="{BB962C8B-B14F-4D97-AF65-F5344CB8AC3E}">
        <p14:creationId xmlns:p14="http://schemas.microsoft.com/office/powerpoint/2010/main" val="33722109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3" name="Rectangle 12"/>
          <p:cNvSpPr/>
          <p:nvPr userDrawn="1"/>
        </p:nvSpPr>
        <p:spPr>
          <a:xfrm>
            <a:off x="0" y="4"/>
            <a:ext cx="12192000" cy="914399"/>
          </a:xfrm>
          <a:prstGeom prst="rect">
            <a:avLst/>
          </a:prstGeom>
          <a:solidFill>
            <a:srgbClr val="6855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6000" b="1" dirty="0">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203200" y="76200"/>
            <a:ext cx="11887200" cy="762000"/>
          </a:xfrm>
        </p:spPr>
        <p:txBody>
          <a:bodyPr>
            <a:noAutofit/>
          </a:bodyPr>
          <a:lstStyle>
            <a:lvl1pPr algn="r">
              <a:defRPr sz="5400" b="1">
                <a:solidFill>
                  <a:schemeClr val="bg1"/>
                </a:solidFill>
                <a:latin typeface="Arial Black" panose="020B0A04020102020204" pitchFamily="34" charset="0"/>
                <a:cs typeface="Arial" panose="020B0604020202020204" pitchFamily="34" charset="0"/>
              </a:defRPr>
            </a:lvl1pPr>
          </a:lstStyle>
          <a:p>
            <a:r>
              <a:rPr lang="en-US" dirty="0" smtClean="0"/>
              <a:t>CLICK - EDIT MASTER TITLE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72F273-50FE-41F6-A3C4-D8B038433C7B}"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24ED9-8A5E-4DD0-96FD-3D63134AB6F6}" type="slidenum">
              <a:rPr lang="en-US" smtClean="0"/>
              <a:t>‹#›</a:t>
            </a:fld>
            <a:endParaRPr lang="en-US"/>
          </a:p>
        </p:txBody>
      </p:sp>
    </p:spTree>
    <p:extLst>
      <p:ext uri="{BB962C8B-B14F-4D97-AF65-F5344CB8AC3E}">
        <p14:creationId xmlns:p14="http://schemas.microsoft.com/office/powerpoint/2010/main" val="20084322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3" name="Rectangle 12"/>
          <p:cNvSpPr/>
          <p:nvPr userDrawn="1"/>
        </p:nvSpPr>
        <p:spPr>
          <a:xfrm>
            <a:off x="0" y="4"/>
            <a:ext cx="12192000" cy="914399"/>
          </a:xfrm>
          <a:prstGeom prst="rect">
            <a:avLst/>
          </a:prstGeom>
          <a:solidFill>
            <a:srgbClr val="A394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6000" b="1" dirty="0">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203200" y="76200"/>
            <a:ext cx="11887200" cy="762000"/>
          </a:xfrm>
        </p:spPr>
        <p:txBody>
          <a:bodyPr>
            <a:noAutofit/>
          </a:bodyPr>
          <a:lstStyle>
            <a:lvl1pPr algn="r">
              <a:defRPr sz="5400" b="1">
                <a:solidFill>
                  <a:schemeClr val="tx1"/>
                </a:solidFill>
                <a:latin typeface="Arial Black" panose="020B0A04020102020204" pitchFamily="34" charset="0"/>
                <a:cs typeface="Arial" panose="020B0604020202020204" pitchFamily="34" charset="0"/>
              </a:defRPr>
            </a:lvl1pPr>
          </a:lstStyle>
          <a:p>
            <a:r>
              <a:rPr lang="en-US" dirty="0" smtClean="0"/>
              <a:t>CLICK - EDIT MASTER TITLE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72F273-50FE-41F6-A3C4-D8B038433C7B}"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24ED9-8A5E-4DD0-96FD-3D63134AB6F6}" type="slidenum">
              <a:rPr lang="en-US" smtClean="0"/>
              <a:t>‹#›</a:t>
            </a:fld>
            <a:endParaRPr lang="en-US"/>
          </a:p>
        </p:txBody>
      </p:sp>
    </p:spTree>
    <p:extLst>
      <p:ext uri="{BB962C8B-B14F-4D97-AF65-F5344CB8AC3E}">
        <p14:creationId xmlns:p14="http://schemas.microsoft.com/office/powerpoint/2010/main" val="33877619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3" name="Rectangle 12"/>
          <p:cNvSpPr/>
          <p:nvPr userDrawn="1"/>
        </p:nvSpPr>
        <p:spPr>
          <a:xfrm>
            <a:off x="0" y="4"/>
            <a:ext cx="12192000" cy="914399"/>
          </a:xfrm>
          <a:prstGeom prst="rect">
            <a:avLst/>
          </a:prstGeom>
          <a:solidFill>
            <a:srgbClr val="CAC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6000" b="1" dirty="0">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203200" y="76200"/>
            <a:ext cx="11887200" cy="762000"/>
          </a:xfrm>
        </p:spPr>
        <p:txBody>
          <a:bodyPr>
            <a:noAutofit/>
          </a:bodyPr>
          <a:lstStyle>
            <a:lvl1pPr algn="r">
              <a:defRPr sz="5400" b="1">
                <a:solidFill>
                  <a:schemeClr val="tx1"/>
                </a:solidFill>
                <a:latin typeface="Arial Black" panose="020B0A04020102020204" pitchFamily="34" charset="0"/>
                <a:cs typeface="Arial" panose="020B0604020202020204" pitchFamily="34" charset="0"/>
              </a:defRPr>
            </a:lvl1pPr>
          </a:lstStyle>
          <a:p>
            <a:r>
              <a:rPr lang="en-US" dirty="0" smtClean="0"/>
              <a:t>CLICK - EDIT MASTER TITLE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72F273-50FE-41F6-A3C4-D8B038433C7B}"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24ED9-8A5E-4DD0-96FD-3D63134AB6F6}" type="slidenum">
              <a:rPr lang="en-US" smtClean="0"/>
              <a:t>‹#›</a:t>
            </a:fld>
            <a:endParaRPr lang="en-US"/>
          </a:p>
        </p:txBody>
      </p:sp>
    </p:spTree>
    <p:extLst>
      <p:ext uri="{BB962C8B-B14F-4D97-AF65-F5344CB8AC3E}">
        <p14:creationId xmlns:p14="http://schemas.microsoft.com/office/powerpoint/2010/main" val="31137271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72F273-50FE-41F6-A3C4-D8B038433C7B}" type="datetimeFigureOut">
              <a:rPr lang="en-US" smtClean="0"/>
              <a:t>6/10/2019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24ED9-8A5E-4DD0-96FD-3D63134AB6F6}" type="slidenum">
              <a:rPr lang="en-US" smtClean="0"/>
              <a:t>‹#›</a:t>
            </a:fld>
            <a:endParaRPr lang="en-US"/>
          </a:p>
        </p:txBody>
      </p:sp>
    </p:spTree>
    <p:extLst>
      <p:ext uri="{BB962C8B-B14F-4D97-AF65-F5344CB8AC3E}">
        <p14:creationId xmlns:p14="http://schemas.microsoft.com/office/powerpoint/2010/main" val="408652263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72F273-50FE-41F6-A3C4-D8B038433C7B}" type="datetimeFigureOut">
              <a:rPr lang="en-US" smtClean="0"/>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024ED9-8A5E-4DD0-96FD-3D63134AB6F6}" type="slidenum">
              <a:rPr lang="en-US" smtClean="0"/>
              <a:t>‹#›</a:t>
            </a:fld>
            <a:endParaRPr lang="en-US"/>
          </a:p>
        </p:txBody>
      </p:sp>
    </p:spTree>
    <p:extLst>
      <p:ext uri="{BB962C8B-B14F-4D97-AF65-F5344CB8AC3E}">
        <p14:creationId xmlns:p14="http://schemas.microsoft.com/office/powerpoint/2010/main" val="18068549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72F273-50FE-41F6-A3C4-D8B038433C7B}" type="datetimeFigureOut">
              <a:rPr lang="en-US" smtClean="0"/>
              <a:t>6/10/2019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024ED9-8A5E-4DD0-96FD-3D63134AB6F6}" type="slidenum">
              <a:rPr lang="en-US" smtClean="0"/>
              <a:t>‹#›</a:t>
            </a:fld>
            <a:endParaRPr lang="en-US"/>
          </a:p>
        </p:txBody>
      </p:sp>
    </p:spTree>
    <p:extLst>
      <p:ext uri="{BB962C8B-B14F-4D97-AF65-F5344CB8AC3E}">
        <p14:creationId xmlns:p14="http://schemas.microsoft.com/office/powerpoint/2010/main" val="41704409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F472F273-50FE-41F6-A3C4-D8B038433C7B}" type="datetimeFigureOut">
              <a:rPr lang="en-US" smtClean="0"/>
              <a:pPr/>
              <a:t>6/10/2019</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EC024ED9-8A5E-4DD0-96FD-3D63134AB6F6}" type="slidenum">
              <a:rPr lang="en-US" smtClean="0"/>
              <a:pPr/>
              <a:t>‹#›</a:t>
            </a:fld>
            <a:endParaRPr lang="en-US" dirty="0"/>
          </a:p>
        </p:txBody>
      </p:sp>
    </p:spTree>
    <p:extLst>
      <p:ext uri="{BB962C8B-B14F-4D97-AF65-F5344CB8AC3E}">
        <p14:creationId xmlns:p14="http://schemas.microsoft.com/office/powerpoint/2010/main" val="4054493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63"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kingcounty.gov/~/media/depts/community-human-services/VHS-Levy/VSHSL%20Planning/VSHSL_Implementation_Plan_-_Passed_-_Sans_Line_Numbering.ashx?la=en#page=93" TargetMode="External"/><Relationship Id="rId13" Type="http://schemas.openxmlformats.org/officeDocument/2006/relationships/hyperlink" Target="https://www.kingcounty.gov/~/media/depts/community-human-services/VHS-Levy/VSHSL%20Planning/VSHSL_Implementation_Plan_-_Passed_-_Sans_Line_Numbering.ashx?la=en#page=112" TargetMode="External"/><Relationship Id="rId3" Type="http://schemas.openxmlformats.org/officeDocument/2006/relationships/hyperlink" Target="https://www.kingcounty.gov/~/media/depts/community-human-services/VHS-Levy/VSHSL%20Planning/VSHSL_Implementation_Plan_-_Passed_-_Sans_Line_Numbering.ashx?la=en#page=63" TargetMode="External"/><Relationship Id="rId7" Type="http://schemas.openxmlformats.org/officeDocument/2006/relationships/hyperlink" Target="https://www.kingcounty.gov/~/media/depts/community-human-services/VHS-Levy/VSHSL%20Planning/VSHSL_Implementation_Plan_-_Passed_-_Sans_Line_Numbering.ashx?la=en#page=92" TargetMode="External"/><Relationship Id="rId12" Type="http://schemas.openxmlformats.org/officeDocument/2006/relationships/hyperlink" Target="https://www.kingcounty.gov/~/media/depts/community-human-services/VHS-Levy/VSHSL%20Planning/VSHSL_Implementation_Plan_-_Passed_-_Sans_Line_Numbering.ashx?la=en#page=110"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hyperlink" Target="https://www.kingcounty.gov/~/media/depts/community-human-services/VHS-Levy/VSHSL%20Planning/VSHSL_Implementation_Plan_-_Passed_-_Sans_Line_Numbering.ashx?la=en#page=91" TargetMode="External"/><Relationship Id="rId11" Type="http://schemas.openxmlformats.org/officeDocument/2006/relationships/hyperlink" Target="https://www.kingcounty.gov/~/media/depts/community-human-services/VHS-Levy/VSHSL%20Planning/VSHSL_Implementation_Plan_-_Passed_-_Sans_Line_Numbering.ashx?la=en#page=108" TargetMode="External"/><Relationship Id="rId5" Type="http://schemas.openxmlformats.org/officeDocument/2006/relationships/hyperlink" Target="https://www.kingcounty.gov/~/media/depts/community-human-services/VHS-Levy/VSHSL%20Planning/VSHSL_Implementation_Plan_-_Passed_-_Sans_Line_Numbering.ashx?la=en#page=90" TargetMode="External"/><Relationship Id="rId10" Type="http://schemas.openxmlformats.org/officeDocument/2006/relationships/hyperlink" Target="https://www.kingcounty.gov/~/media/depts/community-human-services/VHS-Levy/VSHSL%20Planning/VSHSL_Implementation_Plan_-_Passed_-_Sans_Line_Numbering.ashx?la=en#page=102" TargetMode="External"/><Relationship Id="rId4" Type="http://schemas.openxmlformats.org/officeDocument/2006/relationships/hyperlink" Target="https://www.kingcounty.gov/~/media/depts/community-human-services/VHS-Levy/VSHSL%20Planning/VSHSL_Implementation_Plan_-_Passed_-_Sans_Line_Numbering.ashx?la=en#page=80" TargetMode="External"/><Relationship Id="rId9" Type="http://schemas.openxmlformats.org/officeDocument/2006/relationships/hyperlink" Target="https://www.kingcounty.gov/~/media/depts/community-human-services/VHS-Levy/VSHSL%20Planning/VSHSL_Implementation_Plan_-_Passed_-_Sans_Line_Numbering.ashx?la=en#page=95"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vweihs@kingcounty.gov" TargetMode="External"/><Relationship Id="rId2" Type="http://schemas.openxmlformats.org/officeDocument/2006/relationships/hyperlink" Target="mailto:tadair@kingcounty.gov" TargetMode="External"/><Relationship Id="rId1" Type="http://schemas.openxmlformats.org/officeDocument/2006/relationships/slideLayout" Target="../slideLayouts/slideLayout2.xml"/><Relationship Id="rId4" Type="http://schemas.openxmlformats.org/officeDocument/2006/relationships/hyperlink" Target="mailto:nnguyen@kingcounty.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08000" y="5202238"/>
            <a:ext cx="11684000" cy="1655762"/>
          </a:xfrm>
        </p:spPr>
        <p:txBody>
          <a:bodyPr/>
          <a:lstStyle/>
          <a:p>
            <a:r>
              <a:rPr lang="en-US" dirty="0" smtClean="0"/>
              <a:t> </a:t>
            </a:r>
            <a:endParaRPr lang="en-US" dirty="0"/>
          </a:p>
        </p:txBody>
      </p:sp>
      <p:sp>
        <p:nvSpPr>
          <p:cNvPr id="6" name="TextBox 5"/>
          <p:cNvSpPr txBox="1"/>
          <p:nvPr/>
        </p:nvSpPr>
        <p:spPr>
          <a:xfrm>
            <a:off x="174523" y="3810000"/>
            <a:ext cx="10820400" cy="861774"/>
          </a:xfrm>
          <a:prstGeom prst="rect">
            <a:avLst/>
          </a:prstGeom>
          <a:noFill/>
        </p:spPr>
        <p:txBody>
          <a:bodyPr wrap="square" rtlCol="0">
            <a:spAutoFit/>
          </a:bodyPr>
          <a:lstStyle/>
          <a:p>
            <a:pPr algn="ctr"/>
            <a:r>
              <a:rPr lang="en-US" sz="3200" dirty="0" smtClean="0">
                <a:solidFill>
                  <a:schemeClr val="accent4">
                    <a:lumMod val="40000"/>
                    <a:lumOff val="60000"/>
                  </a:schemeClr>
                </a:solidFill>
                <a:latin typeface="Arial" panose="020B0604020202020204" pitchFamily="34" charset="0"/>
                <a:cs typeface="Arial" panose="020B0604020202020204" pitchFamily="34" charset="0"/>
              </a:rPr>
              <a:t> </a:t>
            </a:r>
            <a:endParaRPr lang="en-US" sz="3200" dirty="0">
              <a:solidFill>
                <a:schemeClr val="accent4">
                  <a:lumMod val="40000"/>
                  <a:lumOff val="60000"/>
                </a:schemeClr>
              </a:solidFill>
              <a:latin typeface="Arial" panose="020B0604020202020204" pitchFamily="34" charset="0"/>
              <a:cs typeface="Arial" panose="020B0604020202020204" pitchFamily="34" charset="0"/>
            </a:endParaRPr>
          </a:p>
          <a:p>
            <a:pPr algn="ctr"/>
            <a:endParaRPr lang="en-US" dirty="0"/>
          </a:p>
        </p:txBody>
      </p:sp>
      <p:sp>
        <p:nvSpPr>
          <p:cNvPr id="3" name="Rectangle 2"/>
          <p:cNvSpPr/>
          <p:nvPr/>
        </p:nvSpPr>
        <p:spPr>
          <a:xfrm>
            <a:off x="1447800" y="2286000"/>
            <a:ext cx="9525000" cy="2246769"/>
          </a:xfrm>
          <a:prstGeom prst="rect">
            <a:avLst/>
          </a:prstGeom>
        </p:spPr>
        <p:txBody>
          <a:bodyPr wrap="square">
            <a:spAutoFit/>
          </a:bodyPr>
          <a:lstStyle/>
          <a:p>
            <a:pPr algn="ctr"/>
            <a:r>
              <a:rPr lang="en-US" sz="4000" b="1" dirty="0">
                <a:solidFill>
                  <a:schemeClr val="bg1"/>
                </a:solidFill>
                <a:latin typeface="Arial Black" panose="020B0A04020102020204" pitchFamily="34" charset="0"/>
              </a:rPr>
              <a:t>VSHSL PRESENTATION FOR COMMUNITY LIVING </a:t>
            </a:r>
            <a:r>
              <a:rPr lang="en-US" sz="4000" b="1" dirty="0" smtClean="0">
                <a:solidFill>
                  <a:schemeClr val="bg1"/>
                </a:solidFill>
                <a:latin typeface="Arial Black" panose="020B0A04020102020204" pitchFamily="34" charset="0"/>
              </a:rPr>
              <a:t>CONNECTIONS </a:t>
            </a:r>
            <a:endParaRPr lang="en-US" sz="4000" b="1" dirty="0" smtClean="0">
              <a:solidFill>
                <a:schemeClr val="bg1"/>
              </a:solidFill>
              <a:latin typeface="Arial Black" panose="020B0A04020102020204" pitchFamily="34" charset="0"/>
            </a:endParaRPr>
          </a:p>
          <a:p>
            <a:pPr algn="ctr"/>
            <a:r>
              <a:rPr lang="en-US" sz="2000" b="1" dirty="0" smtClean="0">
                <a:solidFill>
                  <a:schemeClr val="accent4">
                    <a:lumMod val="40000"/>
                    <a:lumOff val="60000"/>
                  </a:schemeClr>
                </a:solidFill>
                <a:latin typeface="Arial" panose="020B0604020202020204" pitchFamily="34" charset="0"/>
                <a:cs typeface="Arial" panose="020B0604020202020204" pitchFamily="34" charset="0"/>
              </a:rPr>
              <a:t>June </a:t>
            </a:r>
            <a:r>
              <a:rPr lang="en-US" sz="2000" b="1" dirty="0">
                <a:solidFill>
                  <a:schemeClr val="accent4">
                    <a:lumMod val="40000"/>
                    <a:lumOff val="60000"/>
                  </a:schemeClr>
                </a:solidFill>
                <a:latin typeface="Arial" panose="020B0604020202020204" pitchFamily="34" charset="0"/>
                <a:cs typeface="Arial" panose="020B0604020202020204" pitchFamily="34" charset="0"/>
              </a:rPr>
              <a:t>11, 2019</a:t>
            </a:r>
          </a:p>
        </p:txBody>
      </p:sp>
    </p:spTree>
    <p:extLst>
      <p:ext uri="{BB962C8B-B14F-4D97-AF65-F5344CB8AC3E}">
        <p14:creationId xmlns:p14="http://schemas.microsoft.com/office/powerpoint/2010/main" val="2223839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SENIOR INVESTMENTS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8227092"/>
              </p:ext>
            </p:extLst>
          </p:nvPr>
        </p:nvGraphicFramePr>
        <p:xfrm>
          <a:off x="380999" y="1066801"/>
          <a:ext cx="11531601" cy="5591881"/>
        </p:xfrm>
        <a:graphic>
          <a:graphicData uri="http://schemas.openxmlformats.org/drawingml/2006/table">
            <a:tbl>
              <a:tblPr firstRow="1" firstCol="1" bandRow="1">
                <a:tableStyleId>{D27102A9-8310-4765-A935-A1911B00CA55}</a:tableStyleId>
              </a:tblPr>
              <a:tblGrid>
                <a:gridCol w="1795905">
                  <a:extLst>
                    <a:ext uri="{9D8B030D-6E8A-4147-A177-3AD203B41FA5}">
                      <a16:colId xmlns:a16="http://schemas.microsoft.com/office/drawing/2014/main" val="3650247398"/>
                    </a:ext>
                  </a:extLst>
                </a:gridCol>
                <a:gridCol w="7561705">
                  <a:extLst>
                    <a:ext uri="{9D8B030D-6E8A-4147-A177-3AD203B41FA5}">
                      <a16:colId xmlns:a16="http://schemas.microsoft.com/office/drawing/2014/main" val="4286699695"/>
                    </a:ext>
                  </a:extLst>
                </a:gridCol>
                <a:gridCol w="2173991">
                  <a:extLst>
                    <a:ext uri="{9D8B030D-6E8A-4147-A177-3AD203B41FA5}">
                      <a16:colId xmlns:a16="http://schemas.microsoft.com/office/drawing/2014/main" val="834362629"/>
                    </a:ext>
                  </a:extLst>
                </a:gridCol>
              </a:tblGrid>
              <a:tr h="917766">
                <a:tc>
                  <a:txBody>
                    <a:bodyPr/>
                    <a:lstStyle/>
                    <a:p>
                      <a:pPr marL="0" marR="0">
                        <a:lnSpc>
                          <a:spcPct val="107000"/>
                        </a:lnSpc>
                        <a:spcBef>
                          <a:spcPts val="0"/>
                        </a:spcBef>
                        <a:spcAft>
                          <a:spcPts val="0"/>
                        </a:spcAft>
                      </a:pPr>
                      <a:r>
                        <a:rPr lang="en-US" sz="2400" dirty="0">
                          <a:effectLst/>
                        </a:rPr>
                        <a:t>Strategy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Program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Total funding </a:t>
                      </a:r>
                      <a:endParaRPr lang="en-US" sz="2000">
                        <a:effectLst/>
                      </a:endParaRPr>
                    </a:p>
                    <a:p>
                      <a:pPr marL="0" marR="0">
                        <a:lnSpc>
                          <a:spcPct val="107000"/>
                        </a:lnSpc>
                        <a:spcBef>
                          <a:spcPts val="0"/>
                        </a:spcBef>
                        <a:spcAft>
                          <a:spcPts val="0"/>
                        </a:spcAft>
                      </a:pPr>
                      <a:r>
                        <a:rPr lang="en-US" sz="2400">
                          <a:effectLst/>
                        </a:rPr>
                        <a:t>2019 - 2023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8186821"/>
                  </a:ext>
                </a:extLst>
              </a:tr>
              <a:tr h="380309">
                <a:tc>
                  <a:txBody>
                    <a:bodyPr/>
                    <a:lstStyle/>
                    <a:p>
                      <a:pPr marL="0" marR="0">
                        <a:lnSpc>
                          <a:spcPct val="107000"/>
                        </a:lnSpc>
                        <a:spcBef>
                          <a:spcPts val="0"/>
                        </a:spcBef>
                        <a:spcAft>
                          <a:spcPts val="0"/>
                        </a:spcAft>
                      </a:pPr>
                      <a:r>
                        <a:rPr lang="en-US" sz="2400" u="sng" dirty="0">
                          <a:effectLst/>
                          <a:hlinkClick r:id="rId3"/>
                        </a:rPr>
                        <a:t>HS 3B</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Adaptive Devices, Training &amp; Counseling (2019)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$ 1,560,000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7048635"/>
                  </a:ext>
                </a:extLst>
              </a:tr>
              <a:tr h="390346">
                <a:tc>
                  <a:txBody>
                    <a:bodyPr/>
                    <a:lstStyle/>
                    <a:p>
                      <a:pPr marL="0" marR="0">
                        <a:lnSpc>
                          <a:spcPct val="107000"/>
                        </a:lnSpc>
                        <a:spcBef>
                          <a:spcPts val="0"/>
                        </a:spcBef>
                        <a:spcAft>
                          <a:spcPts val="0"/>
                        </a:spcAft>
                      </a:pPr>
                      <a:r>
                        <a:rPr lang="en-US" sz="2400" u="sng" dirty="0">
                          <a:effectLst/>
                          <a:hlinkClick r:id="rId4"/>
                        </a:rPr>
                        <a:t>FS 2</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Promote Financial Literacy (Seniors)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$ 1,700,000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4026117"/>
                  </a:ext>
                </a:extLst>
              </a:tr>
              <a:tr h="390346">
                <a:tc>
                  <a:txBody>
                    <a:bodyPr/>
                    <a:lstStyle/>
                    <a:p>
                      <a:pPr marL="0" marR="0">
                        <a:lnSpc>
                          <a:spcPct val="107000"/>
                        </a:lnSpc>
                        <a:spcBef>
                          <a:spcPts val="0"/>
                        </a:spcBef>
                        <a:spcAft>
                          <a:spcPts val="0"/>
                        </a:spcAft>
                      </a:pPr>
                      <a:r>
                        <a:rPr lang="en-US" sz="2400" u="sng" dirty="0">
                          <a:effectLst/>
                          <a:hlinkClick r:id="rId5"/>
                        </a:rPr>
                        <a:t>SE 2A</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Caregiver Community Building (2020)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$ 2,520,000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9428627"/>
                  </a:ext>
                </a:extLst>
              </a:tr>
              <a:tr h="390346">
                <a:tc>
                  <a:txBody>
                    <a:bodyPr/>
                    <a:lstStyle/>
                    <a:p>
                      <a:pPr marL="0" marR="0">
                        <a:lnSpc>
                          <a:spcPct val="107000"/>
                        </a:lnSpc>
                        <a:spcBef>
                          <a:spcPts val="0"/>
                        </a:spcBef>
                        <a:spcAft>
                          <a:spcPts val="0"/>
                        </a:spcAft>
                      </a:pPr>
                      <a:r>
                        <a:rPr lang="en-US" sz="2400" u="sng" dirty="0">
                          <a:effectLst/>
                          <a:hlinkClick r:id="rId6"/>
                        </a:rPr>
                        <a:t>SE 2B</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Caregiver Respite (2020)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$ 2,430,000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1527042"/>
                  </a:ext>
                </a:extLst>
              </a:tr>
              <a:tr h="390346">
                <a:tc>
                  <a:txBody>
                    <a:bodyPr/>
                    <a:lstStyle/>
                    <a:p>
                      <a:pPr marL="0" marR="0">
                        <a:lnSpc>
                          <a:spcPct val="107000"/>
                        </a:lnSpc>
                        <a:spcBef>
                          <a:spcPts val="0"/>
                        </a:spcBef>
                        <a:spcAft>
                          <a:spcPts val="0"/>
                        </a:spcAft>
                      </a:pPr>
                      <a:r>
                        <a:rPr lang="en-US" sz="2400" u="sng" dirty="0">
                          <a:effectLst/>
                          <a:hlinkClick r:id="rId7"/>
                        </a:rPr>
                        <a:t>SE 2C</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Kinship Care Supports (2020)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$ 950,000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9587407"/>
                  </a:ext>
                </a:extLst>
              </a:tr>
              <a:tr h="390346">
                <a:tc>
                  <a:txBody>
                    <a:bodyPr/>
                    <a:lstStyle/>
                    <a:p>
                      <a:pPr marL="0" marR="0">
                        <a:lnSpc>
                          <a:spcPct val="107000"/>
                        </a:lnSpc>
                        <a:spcBef>
                          <a:spcPts val="0"/>
                        </a:spcBef>
                        <a:spcAft>
                          <a:spcPts val="0"/>
                        </a:spcAft>
                      </a:pPr>
                      <a:r>
                        <a:rPr lang="en-US" sz="2400" u="sng" dirty="0">
                          <a:effectLst/>
                          <a:hlinkClick r:id="rId8"/>
                        </a:rPr>
                        <a:t>SE 3</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Transform Senior Centers (2019)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$ 20,650,000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7614823"/>
                  </a:ext>
                </a:extLst>
              </a:tr>
              <a:tr h="390346">
                <a:tc>
                  <a:txBody>
                    <a:bodyPr/>
                    <a:lstStyle/>
                    <a:p>
                      <a:pPr marL="0" marR="0">
                        <a:lnSpc>
                          <a:spcPct val="107000"/>
                        </a:lnSpc>
                        <a:spcBef>
                          <a:spcPts val="0"/>
                        </a:spcBef>
                        <a:spcAft>
                          <a:spcPts val="0"/>
                        </a:spcAft>
                      </a:pPr>
                      <a:r>
                        <a:rPr lang="en-US" sz="2400" u="sng" dirty="0">
                          <a:effectLst/>
                          <a:hlinkClick r:id="rId9"/>
                        </a:rPr>
                        <a:t>SE 4A</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Senior Virtual Villages (2020)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$ 2,625,000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8032266"/>
                  </a:ext>
                </a:extLst>
              </a:tr>
              <a:tr h="390346">
                <a:tc>
                  <a:txBody>
                    <a:bodyPr/>
                    <a:lstStyle/>
                    <a:p>
                      <a:pPr marL="0" marR="0">
                        <a:lnSpc>
                          <a:spcPct val="107000"/>
                        </a:lnSpc>
                        <a:spcBef>
                          <a:spcPts val="0"/>
                        </a:spcBef>
                        <a:spcAft>
                          <a:spcPts val="0"/>
                        </a:spcAft>
                      </a:pPr>
                      <a:r>
                        <a:rPr lang="en-US" sz="2400" u="sng" dirty="0">
                          <a:effectLst/>
                          <a:hlinkClick r:id="rId10"/>
                        </a:rPr>
                        <a:t>HL 1A</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Senior Depression Intervention/PEARLS (2019)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$ 1,945,000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5619015"/>
                  </a:ext>
                </a:extLst>
              </a:tr>
              <a:tr h="390346">
                <a:tc>
                  <a:txBody>
                    <a:bodyPr/>
                    <a:lstStyle/>
                    <a:p>
                      <a:pPr marL="0" marR="0">
                        <a:lnSpc>
                          <a:spcPct val="107000"/>
                        </a:lnSpc>
                        <a:spcBef>
                          <a:spcPts val="0"/>
                        </a:spcBef>
                        <a:spcAft>
                          <a:spcPts val="0"/>
                        </a:spcAft>
                      </a:pPr>
                      <a:r>
                        <a:rPr lang="en-US" sz="2400" u="sng" dirty="0">
                          <a:effectLst/>
                          <a:hlinkClick r:id="rId11"/>
                        </a:rPr>
                        <a:t>HL 1H</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Geriatric Regional Assessment Team (2019)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$ 1,600,000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3187657"/>
                  </a:ext>
                </a:extLst>
              </a:tr>
              <a:tr h="390346">
                <a:tc>
                  <a:txBody>
                    <a:bodyPr/>
                    <a:lstStyle/>
                    <a:p>
                      <a:pPr marL="0" marR="0">
                        <a:lnSpc>
                          <a:spcPct val="107000"/>
                        </a:lnSpc>
                        <a:spcBef>
                          <a:spcPts val="0"/>
                        </a:spcBef>
                        <a:spcAft>
                          <a:spcPts val="0"/>
                        </a:spcAft>
                      </a:pPr>
                      <a:r>
                        <a:rPr lang="en-US" sz="2400" u="sng" dirty="0">
                          <a:effectLst/>
                          <a:hlinkClick r:id="rId12"/>
                        </a:rPr>
                        <a:t>HL 2A</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Evidence-Based Senior Health Promotion (2020)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$ 6,900,000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8638963"/>
                  </a:ext>
                </a:extLst>
              </a:tr>
              <a:tr h="390346">
                <a:tc>
                  <a:txBody>
                    <a:bodyPr/>
                    <a:lstStyle/>
                    <a:p>
                      <a:pPr marL="0" marR="0">
                        <a:lnSpc>
                          <a:spcPct val="107000"/>
                        </a:lnSpc>
                        <a:spcBef>
                          <a:spcPts val="0"/>
                        </a:spcBef>
                        <a:spcAft>
                          <a:spcPts val="0"/>
                        </a:spcAft>
                      </a:pPr>
                      <a:r>
                        <a:rPr lang="en-US" sz="2400" u="sng" dirty="0">
                          <a:effectLst/>
                          <a:hlinkClick r:id="rId13"/>
                        </a:rPr>
                        <a:t>HL 2C</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Mobile Meal Delivery for Seniors (2020)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$ 1,600,000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5103035"/>
                  </a:ext>
                </a:extLst>
              </a:tr>
              <a:tr h="390346">
                <a:tc>
                  <a:txBody>
                    <a:bodyPr/>
                    <a:lstStyle/>
                    <a:p>
                      <a:pPr marL="0" marR="0">
                        <a:lnSpc>
                          <a:spcPct val="107000"/>
                        </a:lnSpc>
                        <a:spcBef>
                          <a:spcPts val="0"/>
                        </a:spcBef>
                        <a:spcAft>
                          <a:spcPts val="0"/>
                        </a:spcAft>
                      </a:pPr>
                      <a:r>
                        <a:rPr lang="en-US" sz="2400" u="sng" dirty="0">
                          <a:effectLst/>
                          <a:hlinkClick r:id="rId13"/>
                        </a:rPr>
                        <a:t>HL 2D</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Connections to In-Home Care (2019)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$ 2,150,000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5795919"/>
                  </a:ext>
                </a:extLst>
              </a:tr>
            </a:tbl>
          </a:graphicData>
        </a:graphic>
      </p:graphicFrame>
    </p:spTree>
    <p:extLst>
      <p:ext uri="{BB962C8B-B14F-4D97-AF65-F5344CB8AC3E}">
        <p14:creationId xmlns:p14="http://schemas.microsoft.com/office/powerpoint/2010/main" val="2397911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DEFINITIONS</a:t>
            </a:r>
            <a:endParaRPr lang="en-US" dirty="0">
              <a:solidFill>
                <a:schemeClr val="bg1"/>
              </a:solidFill>
            </a:endParaRPr>
          </a:p>
        </p:txBody>
      </p:sp>
      <p:sp>
        <p:nvSpPr>
          <p:cNvPr id="2" name="Content Placeholder 1"/>
          <p:cNvSpPr>
            <a:spLocks noGrp="1"/>
          </p:cNvSpPr>
          <p:nvPr>
            <p:ph idx="1"/>
          </p:nvPr>
        </p:nvSpPr>
        <p:spPr>
          <a:xfrm>
            <a:off x="304800" y="1143000"/>
            <a:ext cx="11582400" cy="5486399"/>
          </a:xfrm>
        </p:spPr>
        <p:txBody>
          <a:bodyPr>
            <a:normAutofit fontScale="92500" lnSpcReduction="20000"/>
          </a:bodyPr>
          <a:lstStyle/>
          <a:p>
            <a:pPr marL="0" indent="0">
              <a:buNone/>
            </a:pPr>
            <a:r>
              <a:rPr lang="en-US" sz="2200" b="1" dirty="0"/>
              <a:t>Caregiver: </a:t>
            </a:r>
            <a:r>
              <a:rPr lang="en-US" sz="2200" dirty="0"/>
              <a:t>Family member or friend who supports an older adult, but is not provided payment for providing those services. </a:t>
            </a:r>
            <a:endParaRPr lang="en-US" sz="2200" dirty="0" smtClean="0"/>
          </a:p>
          <a:p>
            <a:pPr marL="0" indent="0">
              <a:buNone/>
            </a:pPr>
            <a:endParaRPr lang="en-US" sz="2200" b="1" dirty="0" smtClean="0"/>
          </a:p>
          <a:p>
            <a:pPr marL="0" indent="0">
              <a:buNone/>
            </a:pPr>
            <a:r>
              <a:rPr lang="en-US" sz="2200" b="1" dirty="0" smtClean="0"/>
              <a:t>Senior</a:t>
            </a:r>
            <a:r>
              <a:rPr lang="en-US" sz="2200" dirty="0" smtClean="0"/>
              <a:t>: A person who </a:t>
            </a:r>
            <a:r>
              <a:rPr lang="en-US" sz="2200" dirty="0" smtClean="0"/>
              <a:t>is age </a:t>
            </a:r>
            <a:r>
              <a:rPr lang="en-US" sz="2200" dirty="0" smtClean="0"/>
              <a:t>55 </a:t>
            </a:r>
            <a:r>
              <a:rPr lang="en-US" sz="2200" dirty="0" err="1" smtClean="0"/>
              <a:t>yor</a:t>
            </a:r>
            <a:r>
              <a:rPr lang="en-US" sz="2200" dirty="0" smtClean="0"/>
              <a:t> </a:t>
            </a:r>
            <a:r>
              <a:rPr lang="en-US" sz="2200" dirty="0" smtClean="0"/>
              <a:t>older. </a:t>
            </a:r>
          </a:p>
          <a:p>
            <a:pPr marL="0" indent="0">
              <a:buNone/>
            </a:pPr>
            <a:endParaRPr lang="en-US" sz="2200" dirty="0" smtClean="0"/>
          </a:p>
          <a:p>
            <a:pPr marL="0" indent="0">
              <a:buNone/>
            </a:pPr>
            <a:r>
              <a:rPr lang="en-US" sz="2200" b="1" dirty="0"/>
              <a:t>S</a:t>
            </a:r>
            <a:r>
              <a:rPr lang="en-US" sz="2200" b="1" dirty="0" smtClean="0"/>
              <a:t>enior Hub</a:t>
            </a:r>
            <a:r>
              <a:rPr lang="en-US" sz="2200" dirty="0" smtClean="0"/>
              <a:t>: </a:t>
            </a:r>
            <a:r>
              <a:rPr lang="en-US" sz="2200" dirty="0"/>
              <a:t> </a:t>
            </a:r>
            <a:r>
              <a:rPr lang="en-US" sz="2200" dirty="0" smtClean="0"/>
              <a:t>A senior center or set </a:t>
            </a:r>
            <a:r>
              <a:rPr lang="en-US" sz="2200" dirty="0"/>
              <a:t>of partnering senior centers with the staffing, programmatic, and systems capacity to serve as the recognized resource center on aging services and supports for a focused geographic area and/or specific cultural group(s). </a:t>
            </a:r>
            <a:endParaRPr lang="en-US" sz="2200" dirty="0" smtClean="0"/>
          </a:p>
          <a:p>
            <a:pPr marL="0" indent="0">
              <a:buNone/>
            </a:pPr>
            <a:endParaRPr lang="en-US" sz="2200" dirty="0"/>
          </a:p>
          <a:p>
            <a:pPr marL="0" indent="0">
              <a:buNone/>
            </a:pPr>
            <a:r>
              <a:rPr lang="en-US" sz="2200" b="1" dirty="0" err="1"/>
              <a:t>Servicemember</a:t>
            </a:r>
            <a:r>
              <a:rPr lang="en-US" sz="2200" dirty="0"/>
              <a:t>: A person currently serving in a branch of the military, including the National Guard and reservists for any branch of the military. </a:t>
            </a:r>
            <a:endParaRPr lang="en-US" sz="2200" dirty="0" smtClean="0"/>
          </a:p>
          <a:p>
            <a:pPr marL="0" indent="0">
              <a:buNone/>
            </a:pPr>
            <a:endParaRPr lang="en-US" sz="2200" dirty="0" smtClean="0"/>
          </a:p>
          <a:p>
            <a:pPr marL="0" indent="0">
              <a:buNone/>
            </a:pPr>
            <a:r>
              <a:rPr lang="en-US" sz="2200" b="1" dirty="0"/>
              <a:t>Veteran</a:t>
            </a:r>
            <a:r>
              <a:rPr lang="en-US" sz="2200" dirty="0"/>
              <a:t>: A person who has served as either an active duty or a reservist member of the US Army, Navy, Marines, Air Force, or Coast Guard; or a person who has served in the National Guard. </a:t>
            </a:r>
            <a:endParaRPr lang="en-US" sz="2200" dirty="0" smtClean="0"/>
          </a:p>
          <a:p>
            <a:pPr marL="0" indent="0">
              <a:buNone/>
            </a:pPr>
            <a:endParaRPr lang="en-US" sz="2200" dirty="0"/>
          </a:p>
          <a:p>
            <a:pPr marL="0" indent="0">
              <a:buNone/>
            </a:pPr>
            <a:r>
              <a:rPr lang="en-US" sz="2200" b="1" dirty="0"/>
              <a:t>Vulnerable Population: </a:t>
            </a:r>
            <a:r>
              <a:rPr lang="en-US" sz="2200" dirty="0"/>
              <a:t>Those persons or communities that are susceptible to reduced health, housing, financial or social stability outcomes because of current experience of or historical exposure to trauma, violence, poverty, isolation, bias, racism, stigma, discrimination, disability or chronic illness. </a:t>
            </a:r>
          </a:p>
          <a:p>
            <a:pPr marL="0" indent="0">
              <a:buNone/>
            </a:pPr>
            <a:endParaRPr lang="en-US" sz="2000"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37718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VSHSL &amp; CLC</a:t>
            </a:r>
            <a:endParaRPr lang="en-US" dirty="0">
              <a:solidFill>
                <a:schemeClr val="bg1"/>
              </a:solidFill>
            </a:endParaRPr>
          </a:p>
        </p:txBody>
      </p:sp>
      <p:sp>
        <p:nvSpPr>
          <p:cNvPr id="3" name="Content Placeholder 2"/>
          <p:cNvSpPr>
            <a:spLocks noGrp="1"/>
          </p:cNvSpPr>
          <p:nvPr>
            <p:ph idx="1"/>
          </p:nvPr>
        </p:nvSpPr>
        <p:spPr>
          <a:xfrm>
            <a:off x="838200" y="1600200"/>
            <a:ext cx="10591800" cy="4605531"/>
          </a:xfrm>
        </p:spPr>
        <p:txBody>
          <a:bodyPr/>
          <a:lstStyle/>
          <a:p>
            <a:pPr>
              <a:buFontTx/>
              <a:buChar char="-"/>
            </a:pPr>
            <a:r>
              <a:rPr lang="en-US" dirty="0" smtClean="0"/>
              <a:t>Mutual Referrals</a:t>
            </a:r>
          </a:p>
          <a:p>
            <a:pPr>
              <a:buFontTx/>
              <a:buChar char="-"/>
            </a:pPr>
            <a:r>
              <a:rPr lang="en-US" dirty="0" smtClean="0"/>
              <a:t>Collaborative Learning</a:t>
            </a:r>
          </a:p>
          <a:p>
            <a:pPr>
              <a:buFontTx/>
              <a:buChar char="-"/>
            </a:pPr>
            <a:r>
              <a:rPr lang="en-US" dirty="0" smtClean="0"/>
              <a:t>Sharing of Resources</a:t>
            </a:r>
          </a:p>
          <a:p>
            <a:pPr>
              <a:buFontTx/>
              <a:buChar char="-"/>
            </a:pPr>
            <a:r>
              <a:rPr lang="en-US" dirty="0" smtClean="0"/>
              <a:t>Trainings and </a:t>
            </a:r>
            <a:r>
              <a:rPr lang="en-US" dirty="0" smtClean="0"/>
              <a:t>Educations</a:t>
            </a:r>
          </a:p>
          <a:p>
            <a:pPr algn="r">
              <a:buFontTx/>
              <a:buChar char="-"/>
            </a:pPr>
            <a:r>
              <a:rPr lang="en-US" dirty="0" smtClean="0"/>
              <a:t>Let’s Keep Talking….</a:t>
            </a:r>
            <a:endParaRPr lang="en-US"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0" y="4572000"/>
            <a:ext cx="2770638" cy="163373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3600" y="5045965"/>
            <a:ext cx="4248808" cy="685800"/>
          </a:xfrm>
          <a:prstGeom prst="rect">
            <a:avLst/>
          </a:prstGeom>
        </p:spPr>
      </p:pic>
    </p:spTree>
    <p:extLst>
      <p:ext uri="{BB962C8B-B14F-4D97-AF65-F5344CB8AC3E}">
        <p14:creationId xmlns:p14="http://schemas.microsoft.com/office/powerpoint/2010/main" val="4193360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2231" y="1407136"/>
            <a:ext cx="6560369" cy="4917464"/>
          </a:xfrm>
        </p:spPr>
      </p:pic>
    </p:spTree>
    <p:extLst>
      <p:ext uri="{BB962C8B-B14F-4D97-AF65-F5344CB8AC3E}">
        <p14:creationId xmlns:p14="http://schemas.microsoft.com/office/powerpoint/2010/main" val="1586164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a:t>
            </a:r>
            <a:endParaRPr lang="en-US" dirty="0"/>
          </a:p>
        </p:txBody>
      </p:sp>
      <p:sp>
        <p:nvSpPr>
          <p:cNvPr id="4" name="Rectangle 3"/>
          <p:cNvSpPr/>
          <p:nvPr/>
        </p:nvSpPr>
        <p:spPr>
          <a:xfrm>
            <a:off x="762000" y="1219200"/>
            <a:ext cx="11049000" cy="5010731"/>
          </a:xfrm>
          <a:prstGeom prst="rect">
            <a:avLst/>
          </a:prstGeom>
        </p:spPr>
        <p:txBody>
          <a:bodyPr wrap="square">
            <a:spAutoFit/>
          </a:bodyPr>
          <a:lstStyle/>
          <a:p>
            <a:pPr marL="54610" marR="173990" algn="ctr">
              <a:lnSpc>
                <a:spcPct val="107000"/>
              </a:lnSpc>
              <a:spcBef>
                <a:spcPts val="0"/>
              </a:spcBef>
              <a:spcAft>
                <a:spcPts val="600"/>
              </a:spcAft>
            </a:pPr>
            <a:r>
              <a:rPr lang="en-US" sz="3600" dirty="0">
                <a:ea typeface="Calibri" panose="020F0502020204030204" pitchFamily="34" charset="0"/>
                <a:cs typeface="Times New Roman" panose="02020603050405020304" pitchFamily="18" charset="0"/>
              </a:rPr>
              <a:t>Traci Adair, OAHA Program Manager: </a:t>
            </a:r>
            <a:r>
              <a:rPr lang="en-US" sz="3600" b="1" dirty="0" smtClean="0">
                <a:ea typeface="Calibri" panose="020F0502020204030204" pitchFamily="34" charset="0"/>
                <a:cs typeface="Times New Roman" panose="02020603050405020304" pitchFamily="18" charset="0"/>
              </a:rPr>
              <a:t>206.263.3027 </a:t>
            </a:r>
            <a:r>
              <a:rPr lang="en-US" sz="3600" u="sng" dirty="0" smtClean="0">
                <a:solidFill>
                  <a:srgbClr val="4472C4"/>
                </a:solidFill>
                <a:ea typeface="Calibri" panose="020F0502020204030204" pitchFamily="34" charset="0"/>
                <a:cs typeface="Times New Roman" panose="02020603050405020304" pitchFamily="18" charset="0"/>
                <a:hlinkClick r:id="rId2"/>
              </a:rPr>
              <a:t>tadair@kingcounty.gov</a:t>
            </a:r>
            <a:endParaRPr lang="en-US" sz="3600" u="sng" dirty="0" smtClean="0">
              <a:solidFill>
                <a:srgbClr val="4472C4"/>
              </a:solidFill>
              <a:ea typeface="Calibri" panose="020F0502020204030204" pitchFamily="34" charset="0"/>
              <a:cs typeface="Times New Roman" panose="02020603050405020304" pitchFamily="18" charset="0"/>
            </a:endParaRPr>
          </a:p>
          <a:p>
            <a:pPr marL="54610" marR="173990" algn="ctr">
              <a:lnSpc>
                <a:spcPct val="107000"/>
              </a:lnSpc>
              <a:spcBef>
                <a:spcPts val="0"/>
              </a:spcBef>
              <a:spcAft>
                <a:spcPts val="600"/>
              </a:spcAft>
            </a:pPr>
            <a:endParaRPr lang="en-US" sz="3200" dirty="0">
              <a:ea typeface="Calibri" panose="020F0502020204030204" pitchFamily="34" charset="0"/>
              <a:cs typeface="Times New Roman" panose="02020603050405020304" pitchFamily="18" charset="0"/>
            </a:endParaRPr>
          </a:p>
          <a:p>
            <a:pPr marL="54610" marR="173990" algn="ctr">
              <a:lnSpc>
                <a:spcPct val="107000"/>
              </a:lnSpc>
              <a:spcBef>
                <a:spcPts val="0"/>
              </a:spcBef>
              <a:spcAft>
                <a:spcPts val="600"/>
              </a:spcAft>
            </a:pPr>
            <a:r>
              <a:rPr lang="en-US" sz="3600" dirty="0">
                <a:ea typeface="Calibri" panose="020F0502020204030204" pitchFamily="34" charset="0"/>
                <a:cs typeface="Times New Roman" panose="02020603050405020304" pitchFamily="18" charset="0"/>
              </a:rPr>
              <a:t>Virginia Weihs, OAHA Program Specialist: </a:t>
            </a:r>
            <a:r>
              <a:rPr lang="en-US" sz="3600" b="1" dirty="0">
                <a:ea typeface="Calibri" panose="020F0502020204030204" pitchFamily="34" charset="0"/>
                <a:cs typeface="Times New Roman" panose="02020603050405020304" pitchFamily="18" charset="0"/>
              </a:rPr>
              <a:t>206.263.9102</a:t>
            </a:r>
            <a:r>
              <a:rPr lang="en-US" sz="3600" dirty="0">
                <a:ea typeface="Calibri" panose="020F0502020204030204" pitchFamily="34" charset="0"/>
                <a:cs typeface="Times New Roman" panose="02020603050405020304" pitchFamily="18" charset="0"/>
              </a:rPr>
              <a:t> </a:t>
            </a:r>
            <a:r>
              <a:rPr lang="en-US" sz="3600" u="sng" dirty="0" smtClean="0">
                <a:solidFill>
                  <a:srgbClr val="4472C4"/>
                </a:solidFill>
                <a:ea typeface="Calibri" panose="020F0502020204030204" pitchFamily="34" charset="0"/>
                <a:cs typeface="Times New Roman" panose="02020603050405020304" pitchFamily="18" charset="0"/>
                <a:hlinkClick r:id="rId3"/>
              </a:rPr>
              <a:t>vweihs@kingcounty.gov</a:t>
            </a:r>
            <a:endParaRPr lang="en-US" sz="3600" u="sng" dirty="0" smtClean="0">
              <a:solidFill>
                <a:srgbClr val="4472C4"/>
              </a:solidFill>
              <a:ea typeface="Calibri" panose="020F0502020204030204" pitchFamily="34" charset="0"/>
              <a:cs typeface="Times New Roman" panose="02020603050405020304" pitchFamily="18" charset="0"/>
            </a:endParaRPr>
          </a:p>
          <a:p>
            <a:pPr marL="54610" marR="173990" algn="ctr">
              <a:lnSpc>
                <a:spcPct val="107000"/>
              </a:lnSpc>
              <a:spcBef>
                <a:spcPts val="0"/>
              </a:spcBef>
              <a:spcAft>
                <a:spcPts val="600"/>
              </a:spcAft>
            </a:pPr>
            <a:endParaRPr lang="en-US" sz="3200" dirty="0">
              <a:ea typeface="Calibri" panose="020F0502020204030204" pitchFamily="34" charset="0"/>
              <a:cs typeface="Times New Roman" panose="02020603050405020304" pitchFamily="18" charset="0"/>
            </a:endParaRPr>
          </a:p>
          <a:p>
            <a:pPr marL="54610" marR="173990" algn="ctr">
              <a:lnSpc>
                <a:spcPct val="107000"/>
              </a:lnSpc>
              <a:spcBef>
                <a:spcPts val="0"/>
              </a:spcBef>
              <a:spcAft>
                <a:spcPts val="600"/>
              </a:spcAft>
            </a:pPr>
            <a:r>
              <a:rPr lang="en-US" sz="3600" dirty="0">
                <a:ea typeface="Calibri" panose="020F0502020204030204" pitchFamily="34" charset="0"/>
                <a:cs typeface="Times New Roman" panose="02020603050405020304" pitchFamily="18" charset="0"/>
              </a:rPr>
              <a:t>Nikki Nguyen, OAHA Program Specialist: </a:t>
            </a:r>
            <a:r>
              <a:rPr lang="en-US" sz="3600" b="1" dirty="0">
                <a:ea typeface="Calibri" panose="020F0502020204030204" pitchFamily="34" charset="0"/>
                <a:cs typeface="Times New Roman" panose="02020603050405020304" pitchFamily="18" charset="0"/>
              </a:rPr>
              <a:t>206.263.3442</a:t>
            </a:r>
            <a:r>
              <a:rPr lang="en-US" sz="3600" dirty="0">
                <a:ea typeface="Calibri" panose="020F0502020204030204" pitchFamily="34" charset="0"/>
                <a:cs typeface="Times New Roman" panose="02020603050405020304" pitchFamily="18" charset="0"/>
              </a:rPr>
              <a:t> </a:t>
            </a:r>
            <a:r>
              <a:rPr lang="en-US" sz="3600" u="sng" dirty="0" smtClean="0">
                <a:solidFill>
                  <a:srgbClr val="0563C1"/>
                </a:solidFill>
                <a:ea typeface="Calibri" panose="020F0502020204030204" pitchFamily="34" charset="0"/>
                <a:cs typeface="Times New Roman" panose="02020603050405020304" pitchFamily="18" charset="0"/>
                <a:hlinkClick r:id="rId4"/>
              </a:rPr>
              <a:t>nnguyen@kingcounty.gov</a:t>
            </a:r>
            <a:endParaRPr lang="en-US"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2014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000" dirty="0" smtClean="0"/>
              <a:t>WELCOME AND INTRODUCTION</a:t>
            </a:r>
            <a:endParaRPr lang="en-US" sz="5000" dirty="0"/>
          </a:p>
        </p:txBody>
      </p:sp>
      <p:pic>
        <p:nvPicPr>
          <p:cNvPr id="6"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752600" y="1066800"/>
            <a:ext cx="8763000" cy="3905122"/>
          </a:xfrm>
          <a:prstGeom prst="rect">
            <a:avLst/>
          </a:prstGeom>
        </p:spPr>
      </p:pic>
      <p:sp>
        <p:nvSpPr>
          <p:cNvPr id="2" name="Rectangle 1"/>
          <p:cNvSpPr/>
          <p:nvPr/>
        </p:nvSpPr>
        <p:spPr>
          <a:xfrm>
            <a:off x="5562600" y="5562600"/>
            <a:ext cx="6096000" cy="923330"/>
          </a:xfrm>
          <a:prstGeom prst="rect">
            <a:avLst/>
          </a:prstGeom>
        </p:spPr>
        <p:txBody>
          <a:bodyPr>
            <a:spAutoFit/>
          </a:bodyPr>
          <a:lstStyle/>
          <a:p>
            <a:pPr algn="r"/>
            <a:r>
              <a:rPr lang="en-US" b="1" i="1" dirty="0">
                <a:latin typeface="Segoe Script" panose="030B0504020000000003" pitchFamily="66" charset="0"/>
              </a:rPr>
              <a:t>Traci Adair – Program Manager</a:t>
            </a:r>
          </a:p>
          <a:p>
            <a:pPr algn="r"/>
            <a:r>
              <a:rPr lang="en-US" b="1" i="1" dirty="0">
                <a:latin typeface="Segoe Script" panose="030B0504020000000003" pitchFamily="66" charset="0"/>
              </a:rPr>
              <a:t>Nikki Nguyen – Program Specialist</a:t>
            </a:r>
          </a:p>
          <a:p>
            <a:pPr algn="r"/>
            <a:r>
              <a:rPr lang="en-US" b="1" i="1" dirty="0">
                <a:latin typeface="Segoe Script" panose="030B0504020000000003" pitchFamily="66" charset="0"/>
              </a:rPr>
              <a:t>Virginia Weihs – Program Specialist</a:t>
            </a:r>
          </a:p>
        </p:txBody>
      </p:sp>
    </p:spTree>
    <p:extLst>
      <p:ext uri="{BB962C8B-B14F-4D97-AF65-F5344CB8AC3E}">
        <p14:creationId xmlns:p14="http://schemas.microsoft.com/office/powerpoint/2010/main" val="1448971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 QUIZ</a:t>
            </a:r>
            <a:endParaRPr lang="en-US" dirty="0"/>
          </a:p>
        </p:txBody>
      </p:sp>
      <p:sp>
        <p:nvSpPr>
          <p:cNvPr id="3" name="Content Placeholder 2"/>
          <p:cNvSpPr>
            <a:spLocks noGrp="1"/>
          </p:cNvSpPr>
          <p:nvPr>
            <p:ph idx="1"/>
          </p:nvPr>
        </p:nvSpPr>
        <p:spPr>
          <a:xfrm>
            <a:off x="838200" y="1752601"/>
            <a:ext cx="10515600" cy="4267200"/>
          </a:xfrm>
        </p:spPr>
        <p:txBody>
          <a:bodyPr>
            <a:normAutofit/>
          </a:bodyPr>
          <a:lstStyle/>
          <a:p>
            <a:pPr marL="0" indent="0">
              <a:buNone/>
            </a:pPr>
            <a:r>
              <a:rPr lang="en-US" dirty="0" smtClean="0"/>
              <a:t>Question: What does VSHSL stand for?</a:t>
            </a:r>
          </a:p>
          <a:p>
            <a:pPr marL="0" indent="0">
              <a:buNone/>
            </a:pPr>
            <a:endParaRPr lang="en-US" dirty="0"/>
          </a:p>
          <a:p>
            <a:pPr marL="0" indent="0">
              <a:buNone/>
            </a:pPr>
            <a:r>
              <a:rPr lang="en-US" dirty="0" smtClean="0"/>
              <a:t>Answer: Veterans, Seniors, Human Services Levy</a:t>
            </a:r>
          </a:p>
          <a:p>
            <a:pPr marL="0" indent="0">
              <a:buNone/>
            </a:pPr>
            <a:endParaRPr lang="en-US"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178" y="4648200"/>
            <a:ext cx="10437644" cy="1684740"/>
          </a:xfrm>
          <a:prstGeom prst="rect">
            <a:avLst/>
          </a:prstGeom>
        </p:spPr>
      </p:pic>
    </p:spTree>
    <p:extLst>
      <p:ext uri="{BB962C8B-B14F-4D97-AF65-F5344CB8AC3E}">
        <p14:creationId xmlns:p14="http://schemas.microsoft.com/office/powerpoint/2010/main" val="71371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 QUIZ</a:t>
            </a:r>
            <a:endParaRPr lang="en-US" dirty="0"/>
          </a:p>
        </p:txBody>
      </p:sp>
      <p:sp>
        <p:nvSpPr>
          <p:cNvPr id="3" name="Content Placeholder 2"/>
          <p:cNvSpPr>
            <a:spLocks noGrp="1"/>
          </p:cNvSpPr>
          <p:nvPr>
            <p:ph idx="1"/>
          </p:nvPr>
        </p:nvSpPr>
        <p:spPr>
          <a:xfrm>
            <a:off x="914400" y="1600203"/>
            <a:ext cx="10363200" cy="4525963"/>
          </a:xfrm>
        </p:spPr>
        <p:txBody>
          <a:bodyPr/>
          <a:lstStyle/>
          <a:p>
            <a:pPr marL="0" indent="0">
              <a:buNone/>
            </a:pPr>
            <a:r>
              <a:rPr lang="en-US" dirty="0"/>
              <a:t>Question: What are the three </a:t>
            </a:r>
            <a:r>
              <a:rPr lang="en-US" dirty="0" smtClean="0"/>
              <a:t>priority populations served </a:t>
            </a:r>
            <a:r>
              <a:rPr lang="en-US" dirty="0"/>
              <a:t>with the Levy </a:t>
            </a:r>
            <a:r>
              <a:rPr lang="en-US" dirty="0" smtClean="0"/>
              <a:t>money?</a:t>
            </a:r>
            <a:endParaRPr lang="en-US" dirty="0"/>
          </a:p>
          <a:p>
            <a:pPr marL="0" indent="0">
              <a:buNone/>
            </a:pPr>
            <a:endParaRPr lang="en-US" dirty="0"/>
          </a:p>
          <a:p>
            <a:pPr marL="0" indent="0">
              <a:buNone/>
            </a:pPr>
            <a:r>
              <a:rPr lang="en-US" dirty="0"/>
              <a:t>Answer: </a:t>
            </a:r>
            <a:r>
              <a:rPr lang="en-US" dirty="0" smtClean="0"/>
              <a:t> </a:t>
            </a:r>
            <a:r>
              <a:rPr lang="en-US" dirty="0"/>
              <a:t>Veterans, </a:t>
            </a:r>
            <a:r>
              <a:rPr lang="en-US" dirty="0" err="1"/>
              <a:t>Servicemembers</a:t>
            </a:r>
            <a:r>
              <a:rPr lang="en-US" dirty="0"/>
              <a:t> &amp; their Families, Seniors (55+) &amp; their </a:t>
            </a:r>
            <a:r>
              <a:rPr lang="en-US" dirty="0" smtClean="0"/>
              <a:t>Caregiver</a:t>
            </a:r>
            <a:r>
              <a:rPr lang="en-US" dirty="0"/>
              <a:t>, Vulnerable Populations</a:t>
            </a:r>
          </a:p>
          <a:p>
            <a:pPr marL="0" indent="0">
              <a:buNone/>
            </a:pPr>
            <a:endParaRPr lang="en-US" dirty="0" smtClean="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14800" y="4648200"/>
            <a:ext cx="2893022" cy="1688144"/>
          </a:xfrm>
          <a:prstGeom prst="rect">
            <a:avLst/>
          </a:prstGeom>
        </p:spPr>
      </p:pic>
    </p:spTree>
    <p:extLst>
      <p:ext uri="{BB962C8B-B14F-4D97-AF65-F5344CB8AC3E}">
        <p14:creationId xmlns:p14="http://schemas.microsoft.com/office/powerpoint/2010/main" val="381576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 QUIZ</a:t>
            </a:r>
            <a:endParaRPr lang="en-US" dirty="0"/>
          </a:p>
        </p:txBody>
      </p:sp>
      <p:sp>
        <p:nvSpPr>
          <p:cNvPr id="3" name="Content Placeholder 2"/>
          <p:cNvSpPr>
            <a:spLocks noGrp="1"/>
          </p:cNvSpPr>
          <p:nvPr>
            <p:ph idx="1"/>
          </p:nvPr>
        </p:nvSpPr>
        <p:spPr>
          <a:xfrm>
            <a:off x="990600" y="1752600"/>
            <a:ext cx="10287000" cy="4373566"/>
          </a:xfrm>
        </p:spPr>
        <p:txBody>
          <a:bodyPr/>
          <a:lstStyle/>
          <a:p>
            <a:pPr marL="0" indent="0">
              <a:buNone/>
            </a:pPr>
            <a:r>
              <a:rPr lang="en-US" dirty="0" smtClean="0"/>
              <a:t>Question: What is the estimated amount of annual funding allocated for these three populations?</a:t>
            </a:r>
          </a:p>
          <a:p>
            <a:pPr marL="0" indent="0">
              <a:buNone/>
            </a:pPr>
            <a:endParaRPr lang="en-US" dirty="0" smtClean="0"/>
          </a:p>
          <a:p>
            <a:pPr marL="0" indent="0">
              <a:buNone/>
            </a:pPr>
            <a:r>
              <a:rPr lang="en-US" dirty="0" smtClean="0"/>
              <a:t>Answer: About: 55 - 65 million </a:t>
            </a:r>
            <a:r>
              <a:rPr lang="en-US" dirty="0"/>
              <a:t>d</a:t>
            </a:r>
            <a:r>
              <a:rPr lang="en-US" dirty="0" smtClean="0"/>
              <a:t>ollars</a:t>
            </a:r>
            <a:endParaRPr lang="en-US" dirty="0"/>
          </a:p>
          <a:p>
            <a:pPr marL="0" indent="0">
              <a:buNone/>
            </a:pPr>
            <a:endParaRPr lang="en-US" dirty="0"/>
          </a:p>
        </p:txBody>
      </p:sp>
    </p:spTree>
    <p:extLst>
      <p:ext uri="{BB962C8B-B14F-4D97-AF65-F5344CB8AC3E}">
        <p14:creationId xmlns:p14="http://schemas.microsoft.com/office/powerpoint/2010/main" val="1446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VSHSL</a:t>
            </a:r>
            <a:endParaRPr lang="en-US" dirty="0"/>
          </a:p>
        </p:txBody>
      </p:sp>
      <p:sp>
        <p:nvSpPr>
          <p:cNvPr id="3" name="Content Placeholder 2"/>
          <p:cNvSpPr>
            <a:spLocks noGrp="1"/>
          </p:cNvSpPr>
          <p:nvPr>
            <p:ph idx="1"/>
          </p:nvPr>
        </p:nvSpPr>
        <p:spPr>
          <a:xfrm>
            <a:off x="355190" y="1066800"/>
            <a:ext cx="10972800" cy="5029197"/>
          </a:xfrm>
        </p:spPr>
        <p:txBody>
          <a:bodyPr>
            <a:normAutofit/>
          </a:bodyPr>
          <a:lstStyle/>
          <a:p>
            <a:pPr marL="0" indent="0">
              <a:buNone/>
            </a:pPr>
            <a:r>
              <a:rPr lang="en-US" b="1" dirty="0">
                <a:solidFill>
                  <a:srgbClr val="3C0458"/>
                </a:solidFill>
              </a:rPr>
              <a:t>V</a:t>
            </a:r>
            <a:r>
              <a:rPr lang="en-US" dirty="0">
                <a:solidFill>
                  <a:srgbClr val="3C0458"/>
                </a:solidFill>
              </a:rPr>
              <a:t>eterans,</a:t>
            </a:r>
            <a:r>
              <a:rPr lang="en-US" b="1" dirty="0">
                <a:solidFill>
                  <a:srgbClr val="3C0458"/>
                </a:solidFill>
              </a:rPr>
              <a:t> S</a:t>
            </a:r>
            <a:r>
              <a:rPr lang="en-US" dirty="0">
                <a:solidFill>
                  <a:srgbClr val="3C0458"/>
                </a:solidFill>
              </a:rPr>
              <a:t>eniors</a:t>
            </a:r>
            <a:r>
              <a:rPr lang="en-US" b="1" dirty="0">
                <a:solidFill>
                  <a:srgbClr val="3C0458"/>
                </a:solidFill>
              </a:rPr>
              <a:t> </a:t>
            </a:r>
            <a:r>
              <a:rPr lang="en-US" dirty="0">
                <a:solidFill>
                  <a:srgbClr val="3C0458"/>
                </a:solidFill>
              </a:rPr>
              <a:t>and</a:t>
            </a:r>
            <a:r>
              <a:rPr lang="en-US" b="1" dirty="0">
                <a:solidFill>
                  <a:srgbClr val="3C0458"/>
                </a:solidFill>
              </a:rPr>
              <a:t> H</a:t>
            </a:r>
            <a:r>
              <a:rPr lang="en-US" dirty="0">
                <a:solidFill>
                  <a:srgbClr val="3C0458"/>
                </a:solidFill>
              </a:rPr>
              <a:t>uman</a:t>
            </a:r>
            <a:r>
              <a:rPr lang="en-US" b="1" dirty="0">
                <a:solidFill>
                  <a:srgbClr val="3C0458"/>
                </a:solidFill>
              </a:rPr>
              <a:t> S</a:t>
            </a:r>
            <a:r>
              <a:rPr lang="en-US" dirty="0">
                <a:solidFill>
                  <a:srgbClr val="3C0458"/>
                </a:solidFill>
              </a:rPr>
              <a:t>ervices</a:t>
            </a:r>
            <a:r>
              <a:rPr lang="en-US" b="1" dirty="0">
                <a:solidFill>
                  <a:srgbClr val="3C0458"/>
                </a:solidFill>
              </a:rPr>
              <a:t> L</a:t>
            </a:r>
            <a:r>
              <a:rPr lang="en-US" dirty="0">
                <a:solidFill>
                  <a:srgbClr val="3C0458"/>
                </a:solidFill>
              </a:rPr>
              <a:t>evy details</a:t>
            </a:r>
            <a:r>
              <a:rPr lang="en-US" b="1" dirty="0">
                <a:solidFill>
                  <a:srgbClr val="3C0458"/>
                </a:solidFill>
              </a:rPr>
              <a:t>:</a:t>
            </a:r>
            <a:endParaRPr lang="en-US" dirty="0"/>
          </a:p>
          <a:p>
            <a:r>
              <a:rPr lang="en-US" sz="2400" dirty="0"/>
              <a:t>Passed by King County voters in 2017</a:t>
            </a:r>
            <a:r>
              <a:rPr lang="en-US" sz="700" dirty="0"/>
              <a:t/>
            </a:r>
            <a:br>
              <a:rPr lang="en-US" sz="700" dirty="0"/>
            </a:br>
            <a:endParaRPr lang="en-US" sz="1200" dirty="0"/>
          </a:p>
          <a:p>
            <a:r>
              <a:rPr lang="en-US" sz="2400" dirty="0"/>
              <a:t>6-year property tax levy (Jan. 2018 – Dec. 2023)</a:t>
            </a:r>
          </a:p>
          <a:p>
            <a:pPr marL="800100" lvl="1" indent="-342900">
              <a:buFont typeface="Wingdings" panose="05000000000000000000" pitchFamily="2" charset="2"/>
              <a:buChar char="§"/>
            </a:pPr>
            <a:r>
              <a:rPr lang="en-US" sz="2000" dirty="0"/>
              <a:t>10¢ per $1000 assessed value, ~$55-65M annually</a:t>
            </a:r>
            <a:r>
              <a:rPr lang="en-US" sz="2400" dirty="0"/>
              <a:t/>
            </a:r>
            <a:br>
              <a:rPr lang="en-US" sz="2400" dirty="0"/>
            </a:br>
            <a:endParaRPr lang="en-US" sz="1200" dirty="0"/>
          </a:p>
          <a:p>
            <a:pPr lvl="1"/>
            <a:r>
              <a:rPr lang="en-US" sz="2000" i="1" dirty="0"/>
              <a:t>Replaces the former Veterans and Human Services Levy</a:t>
            </a:r>
            <a:endParaRPr lang="en-US" dirty="0"/>
          </a:p>
          <a:p>
            <a:endParaRPr lang="en-US" sz="1200" i="1" dirty="0"/>
          </a:p>
          <a:p>
            <a:r>
              <a:rPr lang="en-US" sz="2400" dirty="0" smtClean="0"/>
              <a:t>VSHSL Implementation Plan passed 2018</a:t>
            </a:r>
          </a:p>
          <a:p>
            <a:pPr marL="800100" lvl="1" indent="-342900">
              <a:buFont typeface="Wingdings" panose="05000000000000000000" pitchFamily="2" charset="2"/>
              <a:buChar char="§"/>
            </a:pPr>
            <a:r>
              <a:rPr lang="en-US" sz="2000" dirty="0" smtClean="0"/>
              <a:t>Informed by continuous community engagement</a:t>
            </a:r>
          </a:p>
          <a:p>
            <a:endParaRPr lang="en-US" sz="2400" dirty="0" smtClean="0"/>
          </a:p>
          <a:p>
            <a:pPr marL="0" indent="0">
              <a:buNone/>
            </a:pPr>
            <a:endParaRPr lang="en-US" dirty="0"/>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0" y="2121854"/>
            <a:ext cx="2893022" cy="1688144"/>
          </a:xfrm>
          <a:prstGeom prst="rect">
            <a:avLst/>
          </a:prstGeom>
        </p:spPr>
      </p:pic>
      <p:sp>
        <p:nvSpPr>
          <p:cNvPr id="17" name="Rectangle 16"/>
          <p:cNvSpPr/>
          <p:nvPr/>
        </p:nvSpPr>
        <p:spPr>
          <a:xfrm>
            <a:off x="7619590" y="3769773"/>
            <a:ext cx="1752600" cy="738664"/>
          </a:xfrm>
          <a:prstGeom prst="rect">
            <a:avLst/>
          </a:prstGeom>
        </p:spPr>
        <p:txBody>
          <a:bodyPr wrap="square">
            <a:spAutoFit/>
          </a:bodyPr>
          <a:lstStyle/>
          <a:p>
            <a:pPr algn="ctr">
              <a:spcAft>
                <a:spcPts val="1200"/>
              </a:spcAft>
            </a:pPr>
            <a:r>
              <a:rPr lang="en-US" b="1" dirty="0">
                <a:latin typeface="Arial" panose="020B0604020202020204" pitchFamily="34" charset="0"/>
                <a:cs typeface="Arial" panose="020B0604020202020204" pitchFamily="34" charset="0"/>
              </a:rPr>
              <a:t>Veterans</a:t>
            </a:r>
            <a:br>
              <a:rPr lang="en-US" b="1" dirty="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a:t>
            </a:r>
            <a:r>
              <a:rPr lang="en-US" sz="1200" dirty="0" err="1" smtClean="0">
                <a:latin typeface="Arial" panose="020B0604020202020204" pitchFamily="34" charset="0"/>
                <a:cs typeface="Arial" panose="020B0604020202020204" pitchFamily="34" charset="0"/>
              </a:rPr>
              <a:t>servicemembers</a:t>
            </a:r>
            <a:r>
              <a:rPr lang="en-US" sz="1200" dirty="0" smtClean="0">
                <a:latin typeface="Arial" panose="020B0604020202020204" pitchFamily="34" charset="0"/>
                <a:cs typeface="Arial" panose="020B0604020202020204" pitchFamily="34" charset="0"/>
              </a:rPr>
              <a:t> &amp; families)</a:t>
            </a:r>
            <a:endParaRPr lang="en-US" baseline="30000" dirty="0">
              <a:latin typeface="Arial" panose="020B0604020202020204" pitchFamily="34" charset="0"/>
              <a:cs typeface="Arial" panose="020B0604020202020204" pitchFamily="34" charset="0"/>
            </a:endParaRPr>
          </a:p>
        </p:txBody>
      </p:sp>
      <p:sp>
        <p:nvSpPr>
          <p:cNvPr id="19" name="Rectangle 18"/>
          <p:cNvSpPr/>
          <p:nvPr/>
        </p:nvSpPr>
        <p:spPr>
          <a:xfrm>
            <a:off x="-22123" y="4901171"/>
            <a:ext cx="12192000" cy="332253"/>
          </a:xfrm>
          <a:prstGeom prst="rect">
            <a:avLst/>
          </a:prstGeom>
          <a:solidFill>
            <a:srgbClr val="FEBE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SERVICES IN 5 RESULT AREAS FOR 3 PRIORITY POPULATIONS </a:t>
            </a:r>
          </a:p>
        </p:txBody>
      </p:sp>
      <p:sp>
        <p:nvSpPr>
          <p:cNvPr id="20" name="Rectangle 19"/>
          <p:cNvSpPr/>
          <p:nvPr/>
        </p:nvSpPr>
        <p:spPr>
          <a:xfrm>
            <a:off x="381000" y="5334197"/>
            <a:ext cx="2194560" cy="1295203"/>
          </a:xfrm>
          <a:prstGeom prst="rect">
            <a:avLst/>
          </a:prstGeom>
          <a:solidFill>
            <a:srgbClr val="3C04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b="1" dirty="0" smtClean="0">
                <a:solidFill>
                  <a:schemeClr val="bg1"/>
                </a:solidFill>
                <a:latin typeface="Arial" panose="020B0604020202020204" pitchFamily="34" charset="0"/>
                <a:cs typeface="Arial" panose="020B0604020202020204" pitchFamily="34" charset="0"/>
              </a:rPr>
              <a:t>Housing Stability</a:t>
            </a:r>
            <a:endParaRPr lang="en-US" b="1" dirty="0">
              <a:solidFill>
                <a:schemeClr val="bg1"/>
              </a:solidFill>
              <a:latin typeface="Arial" panose="020B0604020202020204" pitchFamily="34" charset="0"/>
              <a:cs typeface="Arial" panose="020B0604020202020204" pitchFamily="34" charset="0"/>
            </a:endParaRPr>
          </a:p>
        </p:txBody>
      </p:sp>
      <p:sp>
        <p:nvSpPr>
          <p:cNvPr id="21" name="Rectangle 20"/>
          <p:cNvSpPr/>
          <p:nvPr/>
        </p:nvSpPr>
        <p:spPr>
          <a:xfrm>
            <a:off x="2679675" y="5334198"/>
            <a:ext cx="2194560" cy="1295202"/>
          </a:xfrm>
          <a:prstGeom prst="rect">
            <a:avLst/>
          </a:prstGeom>
          <a:solidFill>
            <a:srgbClr val="6855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b="1">
                <a:solidFill>
                  <a:schemeClr val="bg1"/>
                </a:solidFill>
                <a:latin typeface="Arial" panose="020B0604020202020204" pitchFamily="34" charset="0"/>
                <a:cs typeface="Arial" panose="020B0604020202020204" pitchFamily="34" charset="0"/>
              </a:rPr>
              <a:t>Financial Stability</a:t>
            </a:r>
            <a:endParaRPr lang="en-US" b="1" dirty="0">
              <a:solidFill>
                <a:schemeClr val="bg1"/>
              </a:solidFill>
              <a:latin typeface="Arial" panose="020B0604020202020204" pitchFamily="34" charset="0"/>
              <a:cs typeface="Arial" panose="020B0604020202020204" pitchFamily="34" charset="0"/>
            </a:endParaRPr>
          </a:p>
        </p:txBody>
      </p:sp>
      <p:sp>
        <p:nvSpPr>
          <p:cNvPr id="22" name="Rectangle 21"/>
          <p:cNvSpPr/>
          <p:nvPr/>
        </p:nvSpPr>
        <p:spPr>
          <a:xfrm>
            <a:off x="4978350" y="5330952"/>
            <a:ext cx="2194560" cy="1298448"/>
          </a:xfrm>
          <a:prstGeom prst="rect">
            <a:avLst/>
          </a:prstGeom>
          <a:solidFill>
            <a:srgbClr val="A394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b="1" dirty="0" smtClean="0">
                <a:solidFill>
                  <a:schemeClr val="tx1"/>
                </a:solidFill>
                <a:latin typeface="Arial" panose="020B0604020202020204" pitchFamily="34" charset="0"/>
                <a:cs typeface="Arial" panose="020B0604020202020204" pitchFamily="34" charset="0"/>
              </a:rPr>
              <a:t>Social Engagement</a:t>
            </a:r>
            <a:endParaRPr lang="en-US" b="1" dirty="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7277025" y="5330952"/>
            <a:ext cx="2194560" cy="1298448"/>
          </a:xfrm>
          <a:prstGeom prst="rect">
            <a:avLst/>
          </a:prstGeom>
          <a:solidFill>
            <a:srgbClr val="CAC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b="1" dirty="0">
                <a:solidFill>
                  <a:schemeClr val="tx1"/>
                </a:solidFill>
                <a:latin typeface="Arial" panose="020B0604020202020204" pitchFamily="34" charset="0"/>
                <a:cs typeface="Arial" panose="020B0604020202020204" pitchFamily="34" charset="0"/>
              </a:rPr>
              <a:t>Healthy </a:t>
            </a:r>
            <a:br>
              <a:rPr lang="en-US" b="1" dirty="0">
                <a:solidFill>
                  <a:schemeClr val="tx1"/>
                </a:solidFill>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Living</a:t>
            </a:r>
          </a:p>
        </p:txBody>
      </p:sp>
      <p:sp>
        <p:nvSpPr>
          <p:cNvPr id="24" name="Rectangle 23"/>
          <p:cNvSpPr/>
          <p:nvPr/>
        </p:nvSpPr>
        <p:spPr>
          <a:xfrm>
            <a:off x="9575700" y="5328175"/>
            <a:ext cx="2194560" cy="1301225"/>
          </a:xfrm>
          <a:prstGeom prst="rect">
            <a:avLst/>
          </a:prstGeom>
          <a:solidFill>
            <a:srgbClr val="E6E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b="1" dirty="0">
                <a:solidFill>
                  <a:schemeClr val="tx1"/>
                </a:solidFill>
                <a:latin typeface="Arial" panose="020B0604020202020204" pitchFamily="34" charset="0"/>
                <a:cs typeface="Arial" panose="020B0604020202020204" pitchFamily="34" charset="0"/>
              </a:rPr>
              <a:t>System Access &amp; Improvement</a:t>
            </a:r>
          </a:p>
        </p:txBody>
      </p:sp>
      <p:sp>
        <p:nvSpPr>
          <p:cNvPr id="25" name="TextBox 24"/>
          <p:cNvSpPr txBox="1"/>
          <p:nvPr/>
        </p:nvSpPr>
        <p:spPr>
          <a:xfrm>
            <a:off x="9166737" y="3833400"/>
            <a:ext cx="1247058" cy="738664"/>
          </a:xfrm>
          <a:prstGeom prst="rect">
            <a:avLst/>
          </a:prstGeom>
          <a:noFill/>
        </p:spPr>
        <p:txBody>
          <a:bodyPr wrap="square" rtlCol="0">
            <a:spAutoFit/>
          </a:bodyPr>
          <a:lstStyle/>
          <a:p>
            <a:pPr algn="ctr"/>
            <a:r>
              <a:rPr lang="en-US" b="1" dirty="0" smtClean="0">
                <a:latin typeface="Arial" panose="020B0604020202020204" pitchFamily="34" charset="0"/>
                <a:cs typeface="Arial" panose="020B0604020202020204" pitchFamily="34" charset="0"/>
              </a:rPr>
              <a:t>Seniors</a:t>
            </a:r>
          </a:p>
          <a:p>
            <a:pPr algn="ctr"/>
            <a:r>
              <a:rPr lang="en-US" sz="1200" dirty="0" smtClean="0">
                <a:latin typeface="Arial" panose="020B0604020202020204" pitchFamily="34" charset="0"/>
                <a:cs typeface="Arial" panose="020B0604020202020204" pitchFamily="34" charset="0"/>
              </a:rPr>
              <a:t>(55+) and caregivers</a:t>
            </a:r>
            <a:endParaRPr lang="en-US" sz="1200" dirty="0">
              <a:latin typeface="Arial" panose="020B0604020202020204" pitchFamily="34" charset="0"/>
              <a:cs typeface="Arial" panose="020B0604020202020204" pitchFamily="34" charset="0"/>
            </a:endParaRPr>
          </a:p>
        </p:txBody>
      </p:sp>
      <p:sp>
        <p:nvSpPr>
          <p:cNvPr id="26" name="TextBox 25"/>
          <p:cNvSpPr txBox="1"/>
          <p:nvPr/>
        </p:nvSpPr>
        <p:spPr>
          <a:xfrm>
            <a:off x="10413795" y="3752276"/>
            <a:ext cx="1549400" cy="646331"/>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Vulnerable Populations</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5938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VSHSL</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 </a:t>
            </a:r>
            <a:r>
              <a:rPr lang="en-US" sz="4800" b="1" dirty="0">
                <a:solidFill>
                  <a:srgbClr val="3C0458"/>
                </a:solidFill>
              </a:rPr>
              <a:t>Guiding Principles </a:t>
            </a:r>
            <a:r>
              <a:rPr lang="en-US" sz="2000" b="1" dirty="0">
                <a:solidFill>
                  <a:srgbClr val="3C0458"/>
                </a:solidFill>
              </a:rPr>
              <a:t/>
            </a:r>
            <a:br>
              <a:rPr lang="en-US" sz="2000" b="1" dirty="0">
                <a:solidFill>
                  <a:srgbClr val="3C0458"/>
                </a:solidFill>
              </a:rPr>
            </a:br>
            <a:endParaRPr lang="en-US" sz="2000" b="1" dirty="0">
              <a:solidFill>
                <a:srgbClr val="3C0458"/>
              </a:solidFill>
            </a:endParaRPr>
          </a:p>
          <a:p>
            <a:pPr lvl="1">
              <a:buFont typeface="Arial" panose="020B0604020202020204" pitchFamily="34" charset="0"/>
              <a:buChar char="•"/>
            </a:pPr>
            <a:r>
              <a:rPr lang="en-US" sz="3600" dirty="0"/>
              <a:t>Connection</a:t>
            </a:r>
            <a:br>
              <a:rPr lang="en-US" sz="3600" dirty="0"/>
            </a:br>
            <a:endParaRPr lang="en-US" sz="3600" dirty="0"/>
          </a:p>
          <a:p>
            <a:pPr lvl="1">
              <a:buFont typeface="Arial" panose="020B0604020202020204" pitchFamily="34" charset="0"/>
              <a:buChar char="•"/>
            </a:pPr>
            <a:r>
              <a:rPr lang="en-US" sz="3600" dirty="0"/>
              <a:t>Belonging</a:t>
            </a:r>
          </a:p>
          <a:p>
            <a:pPr lvl="1">
              <a:buFont typeface="Arial" panose="020B0604020202020204" pitchFamily="34" charset="0"/>
              <a:buChar char="•"/>
            </a:pPr>
            <a:endParaRPr lang="en-US" sz="3600" dirty="0"/>
          </a:p>
          <a:p>
            <a:pPr lvl="1">
              <a:buFont typeface="Arial" panose="020B0604020202020204" pitchFamily="34" charset="0"/>
              <a:buChar char="•"/>
            </a:pPr>
            <a:r>
              <a:rPr lang="en-US" sz="3600" dirty="0"/>
              <a:t>What can only </a:t>
            </a:r>
            <a:br>
              <a:rPr lang="en-US" sz="3600" dirty="0"/>
            </a:br>
            <a:r>
              <a:rPr lang="en-US" sz="3600" dirty="0"/>
              <a:t>the VSHSL do?</a:t>
            </a:r>
          </a:p>
          <a:p>
            <a:pPr marL="0" indent="0">
              <a:buNone/>
            </a:pPr>
            <a:endParaRPr lang="en-US" baseline="30000" dirty="0"/>
          </a:p>
          <a:p>
            <a:pPr marL="0" indent="0">
              <a:buNone/>
            </a:pPr>
            <a:endParaRPr lang="en-US" dirty="0"/>
          </a:p>
          <a:p>
            <a:pPr marL="0" indent="0">
              <a:buNone/>
            </a:pPr>
            <a:endParaRPr lang="en-US" dirty="0"/>
          </a:p>
        </p:txBody>
      </p:sp>
      <p:pic>
        <p:nvPicPr>
          <p:cNvPr id="4" name="Picture 3"/>
          <p:cNvPicPr/>
          <p:nvPr/>
        </p:nvPicPr>
        <p:blipFill rotWithShape="1">
          <a:blip r:embed="rId3">
            <a:extLst>
              <a:ext uri="{28A0092B-C50C-407E-A947-70E740481C1C}">
                <a14:useLocalDpi xmlns:a14="http://schemas.microsoft.com/office/drawing/2010/main" val="0"/>
              </a:ext>
            </a:extLst>
          </a:blip>
          <a:srcRect l="10556" t="11111" r="5222" b="3852"/>
          <a:stretch/>
        </p:blipFill>
        <p:spPr bwMode="auto">
          <a:xfrm>
            <a:off x="6248400" y="1619868"/>
            <a:ext cx="5496296" cy="43357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64592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000" dirty="0" smtClean="0"/>
              <a:t>EQUITY AND SOCIAL JUSTICE</a:t>
            </a:r>
            <a:endParaRPr lang="en-US" sz="5000" dirty="0"/>
          </a:p>
        </p:txBody>
      </p:sp>
      <p:sp>
        <p:nvSpPr>
          <p:cNvPr id="5" name="Rectangle 4"/>
          <p:cNvSpPr/>
          <p:nvPr/>
        </p:nvSpPr>
        <p:spPr>
          <a:xfrm>
            <a:off x="762000" y="1066800"/>
            <a:ext cx="10972800" cy="2215991"/>
          </a:xfrm>
          <a:prstGeom prst="rect">
            <a:avLst/>
          </a:prstGeom>
        </p:spPr>
        <p:txBody>
          <a:bodyPr wrap="square">
            <a:spAutoFit/>
          </a:bodyPr>
          <a:lstStyle/>
          <a:p>
            <a:r>
              <a:rPr lang="en-US" sz="2000" b="1" dirty="0">
                <a:latin typeface="Arial" panose="020B0604020202020204" pitchFamily="34" charset="0"/>
                <a:cs typeface="Arial" panose="020B0604020202020204" pitchFamily="34" charset="0"/>
              </a:rPr>
              <a:t>King County is leading with race in our commitment to Equity &amp; Social Justice</a:t>
            </a:r>
          </a:p>
          <a:p>
            <a:pPr lvl="1"/>
            <a:r>
              <a:rPr lang="en-US" dirty="0">
                <a:latin typeface="Arial" panose="020B0604020202020204" pitchFamily="34" charset="0"/>
                <a:cs typeface="Arial" panose="020B0604020202020204" pitchFamily="34" charset="0"/>
              </a:rPr>
              <a:t> </a:t>
            </a:r>
          </a:p>
          <a:p>
            <a:pPr marL="742950" lvl="1" indent="-285750">
              <a:buFont typeface="Wingdings" panose="05000000000000000000" pitchFamily="2" charset="2"/>
              <a:buChar char="ü"/>
            </a:pPr>
            <a:r>
              <a:rPr lang="en-US" sz="2000" b="1" dirty="0">
                <a:latin typeface="Arial" panose="020B0604020202020204" pitchFamily="34" charset="0"/>
                <a:cs typeface="Arial" panose="020B0604020202020204" pitchFamily="34" charset="0"/>
              </a:rPr>
              <a:t>Equity and Social Justice (ESJ) </a:t>
            </a:r>
            <a:r>
              <a:rPr lang="en-US" sz="2000" dirty="0">
                <a:latin typeface="Arial" panose="020B0604020202020204" pitchFamily="34" charset="0"/>
                <a:cs typeface="Arial" panose="020B0604020202020204" pitchFamily="34" charset="0"/>
              </a:rPr>
              <a:t>is an integrated part of the County’s work and foundational to the work of the VSHSL.</a:t>
            </a:r>
          </a:p>
          <a:p>
            <a:pPr lvl="1"/>
            <a:endParaRPr lang="en-US" sz="2000" dirty="0">
              <a:latin typeface="Arial" panose="020B0604020202020204" pitchFamily="34" charset="0"/>
              <a:cs typeface="Arial" panose="020B0604020202020204" pitchFamily="34" charset="0"/>
            </a:endParaRPr>
          </a:p>
          <a:p>
            <a:pPr marL="800100" lvl="1" indent="-342900">
              <a:buFont typeface="Wingdings" panose="05000000000000000000" pitchFamily="2" charset="2"/>
              <a:buChar char="ü"/>
            </a:pPr>
            <a:r>
              <a:rPr lang="en-US" sz="2000" b="1" dirty="0">
                <a:latin typeface="Arial" panose="020B0604020202020204" pitchFamily="34" charset="0"/>
                <a:cs typeface="Arial" panose="020B0604020202020204" pitchFamily="34" charset="0"/>
              </a:rPr>
              <a:t>Our goal </a:t>
            </a:r>
            <a:r>
              <a:rPr lang="en-US" sz="2000" dirty="0">
                <a:latin typeface="Arial" panose="020B0604020202020204" pitchFamily="34" charset="0"/>
                <a:cs typeface="Arial" panose="020B0604020202020204" pitchFamily="34" charset="0"/>
              </a:rPr>
              <a:t>is to ensure that all people have the opportunity to thrive, with full and equal access to opportunities, power, and resources.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130" y="3429000"/>
            <a:ext cx="6728458" cy="3124200"/>
          </a:xfrm>
          <a:prstGeom prst="rect">
            <a:avLst/>
          </a:prstGeom>
        </p:spPr>
      </p:pic>
    </p:spTree>
    <p:extLst>
      <p:ext uri="{BB962C8B-B14F-4D97-AF65-F5344CB8AC3E}">
        <p14:creationId xmlns:p14="http://schemas.microsoft.com/office/powerpoint/2010/main" val="1905244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HUB MODEL</a:t>
            </a:r>
            <a:endParaRPr lang="en-US" dirty="0"/>
          </a:p>
        </p:txBody>
      </p:sp>
      <p:sp>
        <p:nvSpPr>
          <p:cNvPr id="5" name="Content Placeholder 4"/>
          <p:cNvSpPr>
            <a:spLocks noGrp="1"/>
          </p:cNvSpPr>
          <p:nvPr>
            <p:ph idx="1"/>
          </p:nvPr>
        </p:nvSpPr>
        <p:spPr>
          <a:xfrm>
            <a:off x="609600" y="990601"/>
            <a:ext cx="10972800" cy="5135566"/>
          </a:xfrm>
        </p:spPr>
        <p:txBody>
          <a:bodyPr/>
          <a:lstStyle/>
          <a:p>
            <a:pPr lvl="0"/>
            <a:r>
              <a:rPr lang="en-US" dirty="0" smtClean="0">
                <a:solidFill>
                  <a:schemeClr val="bg1"/>
                </a:solidFill>
              </a:rPr>
              <a:t>Veterans Hub</a:t>
            </a:r>
            <a:endParaRPr lang="en-US" dirty="0">
              <a:solidFill>
                <a:schemeClr val="bg1"/>
              </a:solidFill>
            </a:endParaRPr>
          </a:p>
        </p:txBody>
      </p:sp>
      <p:grpSp>
        <p:nvGrpSpPr>
          <p:cNvPr id="6" name="Group 5"/>
          <p:cNvGrpSpPr/>
          <p:nvPr/>
        </p:nvGrpSpPr>
        <p:grpSpPr>
          <a:xfrm>
            <a:off x="1133262" y="2031986"/>
            <a:ext cx="6042915" cy="2653590"/>
            <a:chOff x="-1233119" y="789845"/>
            <a:chExt cx="5077018" cy="2259181"/>
          </a:xfrm>
        </p:grpSpPr>
        <p:sp>
          <p:nvSpPr>
            <p:cNvPr id="7" name="Oval 6"/>
            <p:cNvSpPr/>
            <p:nvPr/>
          </p:nvSpPr>
          <p:spPr>
            <a:xfrm>
              <a:off x="-1233119" y="789845"/>
              <a:ext cx="2318295" cy="2259181"/>
            </a:xfrm>
            <a:prstGeom prst="ellipse">
              <a:avLst/>
            </a:prstGeom>
            <a:solidFill>
              <a:srgbClr val="3C0458"/>
            </a:solidFill>
          </p:spPr>
          <p:style>
            <a:lnRef idx="3">
              <a:schemeClr val="lt1">
                <a:hueOff val="0"/>
                <a:satOff val="0"/>
                <a:lumOff val="0"/>
                <a:alphaOff val="0"/>
              </a:schemeClr>
            </a:lnRef>
            <a:fillRef idx="1">
              <a:scrgbClr r="0" g="0" b="0"/>
            </a:fillRef>
            <a:effectRef idx="0">
              <a:schemeClr val="accent3">
                <a:shade val="80000"/>
                <a:alpha val="50000"/>
                <a:hueOff val="0"/>
                <a:satOff val="0"/>
                <a:lumOff val="0"/>
                <a:alphaOff val="0"/>
              </a:schemeClr>
            </a:effectRef>
            <a:fontRef idx="minor">
              <a:schemeClr val="tx1"/>
            </a:fontRef>
          </p:style>
        </p:sp>
        <p:sp>
          <p:nvSpPr>
            <p:cNvPr id="8" name="Oval 4"/>
            <p:cNvSpPr txBox="1"/>
            <p:nvPr/>
          </p:nvSpPr>
          <p:spPr>
            <a:xfrm>
              <a:off x="2204616" y="1138488"/>
              <a:ext cx="1639283" cy="1597483"/>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a:solidFill>
                    <a:schemeClr val="bg1"/>
                  </a:solidFill>
                </a:rPr>
                <a:t>VSHSL</a:t>
              </a:r>
            </a:p>
          </p:txBody>
        </p:sp>
      </p:grpSp>
      <p:sp>
        <p:nvSpPr>
          <p:cNvPr id="14" name="Oval 13"/>
          <p:cNvSpPr/>
          <p:nvPr/>
        </p:nvSpPr>
        <p:spPr>
          <a:xfrm>
            <a:off x="2900370" y="3223634"/>
            <a:ext cx="1548581" cy="1494503"/>
          </a:xfrm>
          <a:prstGeom prst="ellipse">
            <a:avLst/>
          </a:prstGeom>
          <a:solidFill>
            <a:srgbClr val="FFC000"/>
          </a:solidFill>
          <a:ln w="3175">
            <a:solidFill>
              <a:srgbClr val="3C04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689518" y="1157240"/>
            <a:ext cx="1548581" cy="1494503"/>
          </a:xfrm>
          <a:prstGeom prst="ellipse">
            <a:avLst/>
          </a:prstGeom>
          <a:solidFill>
            <a:schemeClr val="bg1">
              <a:lumMod val="85000"/>
            </a:schemeClr>
          </a:solidFill>
          <a:ln w="3175">
            <a:solidFill>
              <a:srgbClr val="3C04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06964" y="3199754"/>
            <a:ext cx="1548581" cy="1494503"/>
          </a:xfrm>
          <a:prstGeom prst="ellipse">
            <a:avLst/>
          </a:prstGeom>
          <a:solidFill>
            <a:srgbClr val="A394B6"/>
          </a:solidFill>
          <a:ln w="3175">
            <a:solidFill>
              <a:srgbClr val="3C04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526193" y="4630713"/>
            <a:ext cx="266700" cy="266700"/>
          </a:xfrm>
          <a:prstGeom prst="ellipse">
            <a:avLst/>
          </a:prstGeom>
          <a:solidFill>
            <a:srgbClr val="FFC000">
              <a:lumMod val="75000"/>
              <a:alpha val="8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20" name="Oval 19"/>
          <p:cNvSpPr/>
          <p:nvPr/>
        </p:nvSpPr>
        <p:spPr>
          <a:xfrm>
            <a:off x="3979120" y="4513500"/>
            <a:ext cx="266700" cy="266700"/>
          </a:xfrm>
          <a:prstGeom prst="ellipse">
            <a:avLst/>
          </a:prstGeom>
          <a:solidFill>
            <a:srgbClr val="FFC000">
              <a:lumMod val="75000"/>
              <a:alpha val="8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21" name="Oval 20"/>
          <p:cNvSpPr/>
          <p:nvPr/>
        </p:nvSpPr>
        <p:spPr>
          <a:xfrm>
            <a:off x="4278416" y="4214820"/>
            <a:ext cx="266700" cy="266700"/>
          </a:xfrm>
          <a:prstGeom prst="ellipse">
            <a:avLst/>
          </a:prstGeom>
          <a:solidFill>
            <a:srgbClr val="FFC000">
              <a:lumMod val="75000"/>
              <a:alpha val="8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22" name="Oval 21"/>
          <p:cNvSpPr/>
          <p:nvPr/>
        </p:nvSpPr>
        <p:spPr>
          <a:xfrm>
            <a:off x="3120230" y="4502784"/>
            <a:ext cx="266700" cy="266700"/>
          </a:xfrm>
          <a:prstGeom prst="ellipse">
            <a:avLst/>
          </a:prstGeom>
          <a:solidFill>
            <a:srgbClr val="FFC000">
              <a:lumMod val="75000"/>
              <a:alpha val="8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23" name="Oval 22"/>
          <p:cNvSpPr/>
          <p:nvPr/>
        </p:nvSpPr>
        <p:spPr>
          <a:xfrm rot="349751">
            <a:off x="4347001" y="3784508"/>
            <a:ext cx="266700" cy="266700"/>
          </a:xfrm>
          <a:prstGeom prst="ellipse">
            <a:avLst/>
          </a:prstGeom>
          <a:solidFill>
            <a:srgbClr val="FFC000">
              <a:lumMod val="75000"/>
              <a:alpha val="8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24" name="Oval 23"/>
          <p:cNvSpPr/>
          <p:nvPr/>
        </p:nvSpPr>
        <p:spPr>
          <a:xfrm>
            <a:off x="4194572" y="3378553"/>
            <a:ext cx="266700" cy="266700"/>
          </a:xfrm>
          <a:prstGeom prst="ellipse">
            <a:avLst/>
          </a:prstGeom>
          <a:solidFill>
            <a:srgbClr val="FFC000">
              <a:lumMod val="75000"/>
              <a:alpha val="8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25" name="Oval 24"/>
          <p:cNvSpPr/>
          <p:nvPr/>
        </p:nvSpPr>
        <p:spPr>
          <a:xfrm>
            <a:off x="3878059" y="3126356"/>
            <a:ext cx="266700" cy="266700"/>
          </a:xfrm>
          <a:prstGeom prst="ellipse">
            <a:avLst/>
          </a:prstGeom>
          <a:solidFill>
            <a:srgbClr val="FFC000">
              <a:lumMod val="75000"/>
              <a:alpha val="8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26" name="Oval 25"/>
          <p:cNvSpPr/>
          <p:nvPr/>
        </p:nvSpPr>
        <p:spPr>
          <a:xfrm>
            <a:off x="3107924" y="1946219"/>
            <a:ext cx="260350" cy="266700"/>
          </a:xfrm>
          <a:prstGeom prst="ellipse">
            <a:avLst/>
          </a:prstGeom>
          <a:solidFill>
            <a:srgbClr val="A5A5A5">
              <a:alpha val="90000"/>
              <a:hueOff val="0"/>
              <a:satOff val="0"/>
              <a:lumOff val="0"/>
              <a:alphaOff val="-1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27" name="Oval 26"/>
          <p:cNvSpPr/>
          <p:nvPr/>
        </p:nvSpPr>
        <p:spPr>
          <a:xfrm>
            <a:off x="2258156" y="1004704"/>
            <a:ext cx="260350" cy="266700"/>
          </a:xfrm>
          <a:prstGeom prst="ellipse">
            <a:avLst/>
          </a:prstGeom>
          <a:solidFill>
            <a:srgbClr val="A5A5A5">
              <a:alpha val="90000"/>
              <a:hueOff val="0"/>
              <a:satOff val="0"/>
              <a:lumOff val="0"/>
              <a:alphaOff val="-1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28" name="Oval 27"/>
          <p:cNvSpPr/>
          <p:nvPr/>
        </p:nvSpPr>
        <p:spPr>
          <a:xfrm>
            <a:off x="1807692" y="1202386"/>
            <a:ext cx="260350" cy="266700"/>
          </a:xfrm>
          <a:prstGeom prst="ellipse">
            <a:avLst/>
          </a:prstGeom>
          <a:solidFill>
            <a:srgbClr val="A5A5A5">
              <a:alpha val="90000"/>
              <a:hueOff val="0"/>
              <a:satOff val="0"/>
              <a:lumOff val="0"/>
              <a:alphaOff val="-1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29" name="Oval 28"/>
          <p:cNvSpPr/>
          <p:nvPr/>
        </p:nvSpPr>
        <p:spPr>
          <a:xfrm>
            <a:off x="1559343" y="1583727"/>
            <a:ext cx="260350" cy="266700"/>
          </a:xfrm>
          <a:prstGeom prst="ellipse">
            <a:avLst/>
          </a:prstGeom>
          <a:solidFill>
            <a:srgbClr val="A5A5A5">
              <a:alpha val="90000"/>
              <a:hueOff val="0"/>
              <a:satOff val="0"/>
              <a:lumOff val="0"/>
              <a:alphaOff val="-1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30" name="Oval 29"/>
          <p:cNvSpPr/>
          <p:nvPr/>
        </p:nvSpPr>
        <p:spPr>
          <a:xfrm>
            <a:off x="2717261" y="1087941"/>
            <a:ext cx="260350" cy="266700"/>
          </a:xfrm>
          <a:prstGeom prst="ellipse">
            <a:avLst/>
          </a:prstGeom>
          <a:solidFill>
            <a:srgbClr val="A5A5A5">
              <a:alpha val="90000"/>
              <a:hueOff val="0"/>
              <a:satOff val="0"/>
              <a:lumOff val="0"/>
              <a:alphaOff val="-1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31" name="Oval 30"/>
          <p:cNvSpPr/>
          <p:nvPr/>
        </p:nvSpPr>
        <p:spPr>
          <a:xfrm>
            <a:off x="3074910" y="1429907"/>
            <a:ext cx="260350" cy="266700"/>
          </a:xfrm>
          <a:prstGeom prst="ellipse">
            <a:avLst/>
          </a:prstGeom>
          <a:solidFill>
            <a:srgbClr val="A5A5A5">
              <a:alpha val="90000"/>
              <a:hueOff val="0"/>
              <a:satOff val="0"/>
              <a:lumOff val="0"/>
              <a:alphaOff val="-1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32" name="Oval 31"/>
          <p:cNvSpPr/>
          <p:nvPr/>
        </p:nvSpPr>
        <p:spPr>
          <a:xfrm>
            <a:off x="1585220" y="2022607"/>
            <a:ext cx="260350" cy="266700"/>
          </a:xfrm>
          <a:prstGeom prst="ellipse">
            <a:avLst/>
          </a:prstGeom>
          <a:solidFill>
            <a:srgbClr val="A5A5A5">
              <a:alpha val="90000"/>
              <a:hueOff val="0"/>
              <a:satOff val="0"/>
              <a:lumOff val="0"/>
              <a:alphaOff val="-1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33" name="Oval 32"/>
          <p:cNvSpPr/>
          <p:nvPr/>
        </p:nvSpPr>
        <p:spPr>
          <a:xfrm>
            <a:off x="939098" y="4643838"/>
            <a:ext cx="266700" cy="266700"/>
          </a:xfrm>
          <a:prstGeom prst="ellipse">
            <a:avLst/>
          </a:prstGeom>
          <a:solidFill>
            <a:srgbClr val="7030A0">
              <a:alpha val="8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34" name="Oval 33"/>
          <p:cNvSpPr/>
          <p:nvPr/>
        </p:nvSpPr>
        <p:spPr>
          <a:xfrm>
            <a:off x="1448695" y="4485885"/>
            <a:ext cx="266700" cy="266700"/>
          </a:xfrm>
          <a:prstGeom prst="ellipse">
            <a:avLst/>
          </a:prstGeom>
          <a:solidFill>
            <a:srgbClr val="7030A0">
              <a:alpha val="8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35" name="Oval 34"/>
          <p:cNvSpPr/>
          <p:nvPr/>
        </p:nvSpPr>
        <p:spPr>
          <a:xfrm>
            <a:off x="450619" y="4467473"/>
            <a:ext cx="266700" cy="266700"/>
          </a:xfrm>
          <a:prstGeom prst="ellipse">
            <a:avLst/>
          </a:prstGeom>
          <a:solidFill>
            <a:srgbClr val="7030A0">
              <a:alpha val="8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36" name="Oval 35"/>
          <p:cNvSpPr/>
          <p:nvPr/>
        </p:nvSpPr>
        <p:spPr>
          <a:xfrm>
            <a:off x="185327" y="4125515"/>
            <a:ext cx="266700" cy="266700"/>
          </a:xfrm>
          <a:prstGeom prst="ellipse">
            <a:avLst/>
          </a:prstGeom>
          <a:solidFill>
            <a:srgbClr val="7030A0">
              <a:alpha val="8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37" name="Oval 36"/>
          <p:cNvSpPr/>
          <p:nvPr/>
        </p:nvSpPr>
        <p:spPr>
          <a:xfrm>
            <a:off x="165296" y="3680288"/>
            <a:ext cx="266700" cy="266700"/>
          </a:xfrm>
          <a:prstGeom prst="ellipse">
            <a:avLst/>
          </a:prstGeom>
          <a:solidFill>
            <a:srgbClr val="7030A0">
              <a:alpha val="8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38" name="Oval 37"/>
          <p:cNvSpPr/>
          <p:nvPr/>
        </p:nvSpPr>
        <p:spPr>
          <a:xfrm>
            <a:off x="400074" y="3269781"/>
            <a:ext cx="266700" cy="266700"/>
          </a:xfrm>
          <a:prstGeom prst="ellipse">
            <a:avLst/>
          </a:prstGeom>
          <a:solidFill>
            <a:srgbClr val="7030A0">
              <a:alpha val="8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39" name="Oval 38"/>
          <p:cNvSpPr/>
          <p:nvPr/>
        </p:nvSpPr>
        <p:spPr>
          <a:xfrm>
            <a:off x="836359" y="3082702"/>
            <a:ext cx="266700" cy="266700"/>
          </a:xfrm>
          <a:prstGeom prst="ellipse">
            <a:avLst/>
          </a:prstGeom>
          <a:solidFill>
            <a:srgbClr val="7030A0">
              <a:alpha val="80000"/>
            </a:srgbClr>
          </a:solidFill>
          <a:ln w="19050" cap="flat" cmpd="sng" algn="ctr">
            <a:solidFill>
              <a:sysClr val="window" lastClr="FFFFFF">
                <a:hueOff val="0"/>
                <a:satOff val="0"/>
                <a:lumOff val="0"/>
                <a:alphaOff val="0"/>
              </a:sysClr>
            </a:solidFill>
            <a:prstDash val="solid"/>
            <a:miter lim="800000"/>
          </a:ln>
          <a:effectLst/>
        </p:spPr>
        <p:txBody>
          <a:bodyPr/>
          <a:lstStyle/>
          <a:p>
            <a:endParaRPr lang="en-US"/>
          </a:p>
        </p:txBody>
      </p:sp>
      <p:sp>
        <p:nvSpPr>
          <p:cNvPr id="40" name="TextBox 39"/>
          <p:cNvSpPr txBox="1"/>
          <p:nvPr/>
        </p:nvSpPr>
        <p:spPr>
          <a:xfrm>
            <a:off x="1854241" y="1510359"/>
            <a:ext cx="1209834" cy="646331"/>
          </a:xfrm>
          <a:prstGeom prst="rect">
            <a:avLst/>
          </a:prstGeom>
          <a:noFill/>
        </p:spPr>
        <p:txBody>
          <a:bodyPr wrap="square" rtlCol="0">
            <a:spAutoFit/>
          </a:bodyPr>
          <a:lstStyle/>
          <a:p>
            <a:pPr algn="ctr"/>
            <a:r>
              <a:rPr lang="en-US" b="1" dirty="0" smtClean="0"/>
              <a:t>Seniors Hub</a:t>
            </a:r>
            <a:endParaRPr lang="en-US" b="1" dirty="0"/>
          </a:p>
        </p:txBody>
      </p:sp>
      <p:sp>
        <p:nvSpPr>
          <p:cNvPr id="41" name="TextBox 40"/>
          <p:cNvSpPr txBox="1"/>
          <p:nvPr/>
        </p:nvSpPr>
        <p:spPr>
          <a:xfrm>
            <a:off x="431996" y="3646717"/>
            <a:ext cx="1192362" cy="646331"/>
          </a:xfrm>
          <a:prstGeom prst="rect">
            <a:avLst/>
          </a:prstGeom>
          <a:noFill/>
        </p:spPr>
        <p:txBody>
          <a:bodyPr wrap="square" rtlCol="0">
            <a:spAutoFit/>
          </a:bodyPr>
          <a:lstStyle/>
          <a:p>
            <a:pPr algn="ctr"/>
            <a:r>
              <a:rPr lang="en-US" b="1" dirty="0" smtClean="0"/>
              <a:t>Veterans Hub</a:t>
            </a:r>
            <a:endParaRPr lang="en-US" b="1" dirty="0"/>
          </a:p>
        </p:txBody>
      </p:sp>
      <p:sp>
        <p:nvSpPr>
          <p:cNvPr id="42" name="TextBox 41"/>
          <p:cNvSpPr txBox="1"/>
          <p:nvPr/>
        </p:nvSpPr>
        <p:spPr>
          <a:xfrm>
            <a:off x="3033473" y="3680692"/>
            <a:ext cx="1207233" cy="646331"/>
          </a:xfrm>
          <a:prstGeom prst="rect">
            <a:avLst/>
          </a:prstGeom>
          <a:noFill/>
        </p:spPr>
        <p:txBody>
          <a:bodyPr wrap="square" rtlCol="0">
            <a:spAutoFit/>
          </a:bodyPr>
          <a:lstStyle/>
          <a:p>
            <a:pPr algn="ctr"/>
            <a:r>
              <a:rPr lang="en-US" b="1" dirty="0" err="1" smtClean="0"/>
              <a:t>Vuln</a:t>
            </a:r>
            <a:r>
              <a:rPr lang="en-US" b="1" dirty="0" smtClean="0"/>
              <a:t>. Pops Hub</a:t>
            </a:r>
            <a:endParaRPr lang="en-US" b="1" dirty="0"/>
          </a:p>
        </p:txBody>
      </p:sp>
      <p:sp>
        <p:nvSpPr>
          <p:cNvPr id="43" name="TextBox 42"/>
          <p:cNvSpPr txBox="1"/>
          <p:nvPr/>
        </p:nvSpPr>
        <p:spPr>
          <a:xfrm>
            <a:off x="1624358" y="3082702"/>
            <a:ext cx="1483566" cy="584775"/>
          </a:xfrm>
          <a:prstGeom prst="rect">
            <a:avLst/>
          </a:prstGeom>
          <a:noFill/>
        </p:spPr>
        <p:txBody>
          <a:bodyPr wrap="square" rtlCol="0">
            <a:spAutoFit/>
          </a:bodyPr>
          <a:lstStyle/>
          <a:p>
            <a:pPr algn="ctr"/>
            <a:r>
              <a:rPr lang="en-US" sz="3200" b="1" dirty="0" smtClean="0">
                <a:solidFill>
                  <a:schemeClr val="bg1"/>
                </a:solidFill>
              </a:rPr>
              <a:t>VSHSL</a:t>
            </a:r>
            <a:endParaRPr lang="en-US" sz="3200" b="1" dirty="0">
              <a:solidFill>
                <a:schemeClr val="bg1"/>
              </a:solidFill>
            </a:endParaRPr>
          </a:p>
        </p:txBody>
      </p:sp>
      <p:sp>
        <p:nvSpPr>
          <p:cNvPr id="44" name="TextBox 43"/>
          <p:cNvSpPr txBox="1"/>
          <p:nvPr/>
        </p:nvSpPr>
        <p:spPr>
          <a:xfrm>
            <a:off x="4873295" y="1004704"/>
            <a:ext cx="7350305" cy="5632311"/>
          </a:xfrm>
          <a:prstGeom prst="rect">
            <a:avLst/>
          </a:prstGeom>
          <a:noFill/>
        </p:spPr>
        <p:txBody>
          <a:bodyPr wrap="square" rtlCol="0">
            <a:spAutoFit/>
          </a:bodyPr>
          <a:lstStyle/>
          <a:p>
            <a:r>
              <a:rPr lang="en-US" b="1" dirty="0"/>
              <a:t>A Connected Service System: Combining Arms through Hubs</a:t>
            </a:r>
            <a:endParaRPr lang="en-US" dirty="0"/>
          </a:p>
          <a:p>
            <a:r>
              <a:rPr lang="en-US" dirty="0"/>
              <a:t>Human services investments are more effective and efficient when connected. The Veterans, Seniors and Human Services Levy (VSHSL) takes a combined arms approach by making thoughtful combinations of programs available through a system of hubs in which the programs amplify their mutual effects and mitigate each other’s weaknesses. Our goal is to better connect individuals to services and providers to each other</a:t>
            </a:r>
            <a:r>
              <a:rPr lang="en-US" dirty="0" smtClean="0"/>
              <a:t>.</a:t>
            </a:r>
          </a:p>
          <a:p>
            <a:endParaRPr lang="en-US" i="1" dirty="0"/>
          </a:p>
          <a:p>
            <a:r>
              <a:rPr lang="en-US" i="1" u="sng" dirty="0"/>
              <a:t>Three Hubs for Three VSHSL Populations</a:t>
            </a:r>
            <a:r>
              <a:rPr lang="en-US" i="1" u="sng" dirty="0" smtClean="0"/>
              <a:t>:</a:t>
            </a:r>
          </a:p>
          <a:p>
            <a:endParaRPr lang="en-US" dirty="0"/>
          </a:p>
          <a:p>
            <a:pPr lvl="0"/>
            <a:r>
              <a:rPr lang="en-US" b="1" dirty="0"/>
              <a:t>Veterans Hub</a:t>
            </a:r>
            <a:r>
              <a:rPr lang="en-US" dirty="0"/>
              <a:t>: The King County Veterans Program will serve as a new hub for multiple levy-funded services. Together, this will strengthen our ability to support veterans, </a:t>
            </a:r>
            <a:r>
              <a:rPr lang="en-US" dirty="0" err="1"/>
              <a:t>servicemembers</a:t>
            </a:r>
            <a:r>
              <a:rPr lang="en-US" dirty="0"/>
              <a:t>, and their families. </a:t>
            </a:r>
            <a:endParaRPr lang="en-US" dirty="0" smtClean="0"/>
          </a:p>
          <a:p>
            <a:pPr lvl="0"/>
            <a:endParaRPr lang="en-US" dirty="0"/>
          </a:p>
          <a:p>
            <a:pPr lvl="0"/>
            <a:r>
              <a:rPr lang="en-US" b="1" dirty="0"/>
              <a:t>Seniors Hub</a:t>
            </a:r>
            <a:r>
              <a:rPr lang="en-US" dirty="0"/>
              <a:t>: Senior centers and virtual villages will serve as hubs of service for our seniors and their caregivers</a:t>
            </a:r>
            <a:r>
              <a:rPr lang="en-US" dirty="0" smtClean="0"/>
              <a:t>.</a:t>
            </a:r>
          </a:p>
          <a:p>
            <a:pPr lvl="0"/>
            <a:endParaRPr lang="en-US" dirty="0"/>
          </a:p>
          <a:p>
            <a:pPr lvl="0"/>
            <a:r>
              <a:rPr lang="en-US" b="1" dirty="0"/>
              <a:t>Vulnerable Populations Hub:</a:t>
            </a:r>
            <a:r>
              <a:rPr lang="en-US" dirty="0"/>
              <a:t> Program hubs will connect and empower vulnerable populations. We will also invest in connectivity itself, through a consolidated domestic violence hotline and outreach teams.</a:t>
            </a:r>
          </a:p>
        </p:txBody>
      </p:sp>
    </p:spTree>
    <p:extLst>
      <p:ext uri="{BB962C8B-B14F-4D97-AF65-F5344CB8AC3E}">
        <p14:creationId xmlns:p14="http://schemas.microsoft.com/office/powerpoint/2010/main" val="772421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VSHSL PowerPoint Template.pptx" id="{A89184C8-DB69-440C-B82F-591DFF7E3C53}" vid="{A1B4B439-F9E0-4403-9476-113F35C150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E1BF83A676A3C489CA92F292D48F2AD" ma:contentTypeVersion="2" ma:contentTypeDescription="Create a new document." ma:contentTypeScope="" ma:versionID="0dfb3fa9fddf845eb6d23aba7d9fe178">
  <xsd:schema xmlns:xsd="http://www.w3.org/2001/XMLSchema" xmlns:xs="http://www.w3.org/2001/XMLSchema" xmlns:p="http://schemas.microsoft.com/office/2006/metadata/properties" xmlns:ns2="4183a484-0928-4c68-8d3f-09f10f40fa7b" targetNamespace="http://schemas.microsoft.com/office/2006/metadata/properties" ma:root="true" ma:fieldsID="f61f9610563d59b857fbf3bc66dd35cc" ns2:_="">
    <xsd:import namespace="4183a484-0928-4c68-8d3f-09f10f40fa7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83a484-0928-4c68-8d3f-09f10f40fa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7DF83D-DD79-496B-8637-A121ED4D6B61}">
  <ds:schemaRefs>
    <ds:schemaRef ds:uri="http://schemas.microsoft.com/sharepoint/v3/contenttype/forms"/>
  </ds:schemaRefs>
</ds:datastoreItem>
</file>

<file path=customXml/itemProps2.xml><?xml version="1.0" encoding="utf-8"?>
<ds:datastoreItem xmlns:ds="http://schemas.openxmlformats.org/officeDocument/2006/customXml" ds:itemID="{6949D244-99C1-4391-AA8C-CE25250553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83a484-0928-4c68-8d3f-09f10f40fa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ADDAF60-5F49-4E7E-AF47-BECAF93AE66B}">
  <ds:schemaRefs>
    <ds:schemaRef ds:uri="4183a484-0928-4c68-8d3f-09f10f40fa7b"/>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VSHSL PowerPoint Template</Template>
  <TotalTime>14731</TotalTime>
  <Words>803</Words>
  <Application>Microsoft Office PowerPoint</Application>
  <PresentationFormat>Widescreen</PresentationFormat>
  <Paragraphs>143</Paragraphs>
  <Slides>14</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Black</vt:lpstr>
      <vt:lpstr>Calibri</vt:lpstr>
      <vt:lpstr>Segoe Script</vt:lpstr>
      <vt:lpstr>Times New Roman</vt:lpstr>
      <vt:lpstr>Wingdings</vt:lpstr>
      <vt:lpstr>Office Theme</vt:lpstr>
      <vt:lpstr>PowerPoint Presentation</vt:lpstr>
      <vt:lpstr>WELCOME AND INTRODUCTION</vt:lpstr>
      <vt:lpstr>POP QUIZ</vt:lpstr>
      <vt:lpstr>POP QUIZ</vt:lpstr>
      <vt:lpstr>POP QUIZ</vt:lpstr>
      <vt:lpstr>VSHSL</vt:lpstr>
      <vt:lpstr>VSHSL</vt:lpstr>
      <vt:lpstr>EQUITY AND SOCIAL JUSTICE</vt:lpstr>
      <vt:lpstr>HUB MODEL</vt:lpstr>
      <vt:lpstr>SENIOR INVESTMENTS</vt:lpstr>
      <vt:lpstr>DEFINITIONS</vt:lpstr>
      <vt:lpstr>VSHSL &amp; CLC</vt:lpstr>
      <vt:lpstr>Q&amp;A</vt:lpstr>
      <vt:lpstr>Contacts</vt:lpstr>
    </vt:vector>
  </TitlesOfParts>
  <Company>King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Masters, Anne</dc:creator>
  <cp:lastModifiedBy>Adair, Traci</cp:lastModifiedBy>
  <cp:revision>249</cp:revision>
  <cp:lastPrinted>2019-06-11T00:01:31Z</cp:lastPrinted>
  <dcterms:created xsi:type="dcterms:W3CDTF">2019-03-20T21:27:10Z</dcterms:created>
  <dcterms:modified xsi:type="dcterms:W3CDTF">2019-06-11T00:12:04Z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0x0101003E1BF83A676A3C489CA92F292D48F2AD</vt:lpwstr>
  </property>
</Properties>
</file>