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26" r:id="rId1"/>
    <p:sldMasterId id="2147484138" r:id="rId2"/>
  </p:sldMasterIdLst>
  <p:notesMasterIdLst>
    <p:notesMasterId r:id="rId15"/>
  </p:notesMasterIdLst>
  <p:sldIdLst>
    <p:sldId id="309" r:id="rId3"/>
    <p:sldId id="257" r:id="rId4"/>
    <p:sldId id="315" r:id="rId5"/>
    <p:sldId id="316" r:id="rId6"/>
    <p:sldId id="317" r:id="rId7"/>
    <p:sldId id="319" r:id="rId8"/>
    <p:sldId id="321" r:id="rId9"/>
    <p:sldId id="318" r:id="rId10"/>
    <p:sldId id="323" r:id="rId11"/>
    <p:sldId id="322" r:id="rId12"/>
    <p:sldId id="324" r:id="rId13"/>
    <p:sldId id="310" r:id="rId14"/>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2" autoAdjust="0"/>
    <p:restoredTop sz="94660"/>
  </p:normalViewPr>
  <p:slideViewPr>
    <p:cSldViewPr snapToGrid="0">
      <p:cViewPr varScale="1">
        <p:scale>
          <a:sx n="67" d="100"/>
          <a:sy n="67" d="100"/>
        </p:scale>
        <p:origin x="488" y="4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92D4A86-019A-4997-86EA-8A344EFC7E49}" type="datetimeFigureOut">
              <a:rPr lang="en-US" smtClean="0"/>
              <a:t>9/24/2021</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4FDE455F-93A2-4234-904A-E32B31F8059B}" type="slidenum">
              <a:rPr lang="en-US" smtClean="0"/>
              <a:t>‹#›</a:t>
            </a:fld>
            <a:endParaRPr lang="en-US"/>
          </a:p>
        </p:txBody>
      </p:sp>
    </p:spTree>
    <p:extLst>
      <p:ext uri="{BB962C8B-B14F-4D97-AF65-F5344CB8AC3E}">
        <p14:creationId xmlns:p14="http://schemas.microsoft.com/office/powerpoint/2010/main" val="522605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930827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26546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14804839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33400" y="5115656"/>
            <a:ext cx="11125200" cy="914400"/>
          </a:xfrm>
        </p:spPr>
        <p:txBody>
          <a:bodyPr anchor="b">
            <a:normAutofit/>
          </a:bodyPr>
          <a:lstStyle>
            <a:lvl1pPr algn="ctr">
              <a:defRPr sz="4400" spc="-50"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Picture Placeholder 2"/>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3" name="Picture Placeholder 2"/>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4" name="Picture Placeholder 2"/>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97670989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accent1"/>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1850" y="2514600"/>
            <a:ext cx="10515600" cy="2743200"/>
          </a:xfrm>
        </p:spPr>
        <p:txBody>
          <a:bodyPr anchor="b">
            <a:normAutofit/>
          </a:bodyPr>
          <a:lstStyle>
            <a:lvl1pPr algn="ctr">
              <a:defRPr sz="4400" spc="-5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5257800"/>
            <a:ext cx="10515600"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70440141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1812" y="1714498"/>
            <a:ext cx="3506788" cy="2880360"/>
          </a:xfrm>
        </p:spPr>
        <p:txBody>
          <a:bodyPr anchor="b">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761013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532813" y="1714500"/>
            <a:ext cx="3125787" cy="2877260"/>
          </a:xfrm>
        </p:spPr>
        <p:txBody>
          <a:bodyPr anchor="b">
            <a:normAutofit/>
          </a:bodyPr>
          <a:lstStyle>
            <a:lvl1pPr>
              <a:defRPr sz="3000">
                <a:solidFill>
                  <a:schemeClr val="bg1"/>
                </a:solidFill>
              </a:defRPr>
            </a:lvl1pPr>
          </a:lstStyle>
          <a:p>
            <a:r>
              <a:rPr lang="en-US"/>
              <a:t>Click to edit Master title style</a:t>
            </a:r>
          </a:p>
        </p:txBody>
      </p:sp>
      <p:sp>
        <p:nvSpPr>
          <p:cNvPr id="6" name="Picture Placeholder 2"/>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009477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72324735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71071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1160EA64-D806-43AC-9DF2-F8C432F32B4C}" type="datetimeFigureOut">
              <a:rPr lang="en-US" smtClean="0"/>
              <a:t>9/24/2021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958475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6148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327712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9/24/2021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74886884"/>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03279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9/24/2021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51211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6140687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16520149"/>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838773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7C6F52A-A82B-47A2-A83A-8C4C91F2D59F}" type="datetimeFigureOut">
              <a:rPr lang="en-US" smtClean="0"/>
              <a:t>9/24/2021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672199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79712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CC0096-1860-4642-9CD2-0079EA5E7CD1}"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1615422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9/24/2021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3918730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CC0096-1860-4642-9CD2-0079EA5E7CD1}" type="datetimeFigureOut">
              <a:rPr lang="en-US" smtClean="0"/>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28597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57002E4-6836-46D1-9DBB-3C27C0DD3A89}" type="datetimeFigureOut">
              <a:rPr lang="en-US" smtClean="0"/>
              <a:t>9/24/2021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5235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CC0096-1860-4642-9CD2-0079EA5E7CD1}" type="datetimeFigureOut">
              <a:rPr lang="en-US" smtClean="0"/>
              <a:t>9/24/2021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31375A4-56A4-47D6-9801-1991572033F7}" type="slidenum">
              <a:rPr lang="en-US" smtClean="0"/>
              <a:t>‹#›</a:t>
            </a:fld>
            <a:endParaRPr lang="en-US" dirty="0"/>
          </a:p>
        </p:txBody>
      </p:sp>
    </p:spTree>
    <p:extLst>
      <p:ext uri="{BB962C8B-B14F-4D97-AF65-F5344CB8AC3E}">
        <p14:creationId xmlns:p14="http://schemas.microsoft.com/office/powerpoint/2010/main" val="83587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7461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9/24/2021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84039"/>
      </p:ext>
    </p:extLst>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 id="2147483989" r:id="rId12"/>
    <p:sldLayoutId id="2147483991" r:id="rId13"/>
    <p:sldLayoutId id="2147483996" r:id="rId14"/>
    <p:sldLayoutId id="2147483997" r:id="rId15"/>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1160EA64-D806-43AC-9DF2-F8C432F32B4C}" type="datetimeFigureOut">
              <a:rPr lang="en-US" smtClean="0"/>
              <a:t>9/24/2021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89623926"/>
      </p:ext>
    </p:extLst>
  </p:cSld>
  <p:clrMap bg1="dk1" tx1="lt1" bg2="dk2" tx2="lt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hyperlink" Target="https://www.solid-ground.org/get-help/hous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TenantLawCenter@ccsww.org" TargetMode="External"/><Relationship Id="rId2" Type="http://schemas.openxmlformats.org/officeDocument/2006/relationships/hyperlink" Target="mailto:AnneMj@ccsww.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prap-prod.powerappsportals.us/tena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50774" y="4606506"/>
            <a:ext cx="5890452" cy="985932"/>
          </a:xfrm>
        </p:spPr>
        <p:txBody>
          <a:bodyPr>
            <a:normAutofit lnSpcReduction="10000"/>
          </a:bodyPr>
          <a:lstStyle/>
          <a:p>
            <a:r>
              <a:rPr lang="en-US" sz="2400" dirty="0">
                <a:latin typeface="Gill Sans MT" panose="020B0502020104020203" pitchFamily="34" charset="0"/>
              </a:rPr>
              <a:t>Civil Legal Representation for low income tenants at risk of losing their housing or subsidy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0774" y="866012"/>
            <a:ext cx="5890452" cy="3300381"/>
          </a:xfrm>
          <a:prstGeom prst="rect">
            <a:avLst/>
          </a:prstGeom>
          <a:noFill/>
          <a:ln w="381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243015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475127" cy="1450757"/>
          </a:xfrm>
        </p:spPr>
        <p:txBody>
          <a:bodyPr>
            <a:normAutofit/>
          </a:bodyPr>
          <a:lstStyle/>
          <a:p>
            <a:pPr algn="ctr"/>
            <a:r>
              <a:rPr lang="en-US" sz="4400" dirty="0">
                <a:solidFill>
                  <a:schemeClr val="tx1"/>
                </a:solidFill>
              </a:rPr>
              <a:t>Sources of Assistance and Referrals</a:t>
            </a:r>
          </a:p>
        </p:txBody>
      </p:sp>
      <p:sp>
        <p:nvSpPr>
          <p:cNvPr id="3" name="Content Placeholder 2"/>
          <p:cNvSpPr>
            <a:spLocks noGrp="1"/>
          </p:cNvSpPr>
          <p:nvPr>
            <p:ph idx="1"/>
          </p:nvPr>
        </p:nvSpPr>
        <p:spPr>
          <a:xfrm>
            <a:off x="1097280" y="2046514"/>
            <a:ext cx="10145170" cy="4354286"/>
          </a:xfrm>
        </p:spPr>
        <p:txBody>
          <a:bodyPr>
            <a:normAutofit/>
          </a:bodyPr>
          <a:lstStyle/>
          <a:p>
            <a:pPr marL="0" indent="0">
              <a:buNone/>
            </a:pPr>
            <a:r>
              <a:rPr lang="en-US" sz="2800" dirty="0">
                <a:solidFill>
                  <a:schemeClr val="tx1"/>
                </a:solidFill>
              </a:rPr>
              <a:t>Tenant Law Center: 206-324-6890</a:t>
            </a:r>
          </a:p>
          <a:p>
            <a:pPr marL="0" indent="0">
              <a:buNone/>
            </a:pPr>
            <a:r>
              <a:rPr lang="en-US" sz="2800" dirty="0">
                <a:solidFill>
                  <a:schemeClr val="tx1"/>
                </a:solidFill>
              </a:rPr>
              <a:t>Housing Justice Project: 206-267-7069 </a:t>
            </a:r>
          </a:p>
          <a:p>
            <a:pPr marL="0" indent="0">
              <a:buNone/>
            </a:pPr>
            <a:r>
              <a:rPr lang="en-US" sz="2800" dirty="0">
                <a:solidFill>
                  <a:schemeClr val="tx1"/>
                </a:solidFill>
              </a:rPr>
              <a:t>Northwest Justice Project (Call 211 and ask to be referred)</a:t>
            </a:r>
          </a:p>
          <a:p>
            <a:pPr marL="0" indent="0">
              <a:buNone/>
            </a:pPr>
            <a:r>
              <a:rPr lang="en-US" sz="2800" dirty="0">
                <a:solidFill>
                  <a:schemeClr val="tx1"/>
                </a:solidFill>
              </a:rPr>
              <a:t>Solid Ground for information and advocacy: 206-934-6160 and </a:t>
            </a:r>
            <a:r>
              <a:rPr lang="en-US" sz="2800" dirty="0">
                <a:solidFill>
                  <a:schemeClr val="tx1"/>
                </a:solidFill>
                <a:hlinkClick r:id="rId2"/>
              </a:rPr>
              <a:t>https://www.solid-ground.org/get-help/housing/</a:t>
            </a:r>
            <a:endParaRPr lang="en-US" sz="2800" dirty="0">
              <a:solidFill>
                <a:schemeClr val="tx1"/>
              </a:solidFill>
            </a:endParaRPr>
          </a:p>
          <a:p>
            <a:pPr marL="0" indent="0">
              <a:buNone/>
            </a:pPr>
            <a:r>
              <a:rPr lang="en-US" sz="2800" dirty="0">
                <a:solidFill>
                  <a:schemeClr val="tx1"/>
                </a:solidFill>
              </a:rPr>
              <a:t>Seattle Dept. of Construction and Inspection (habitability and enforcement of Seattle Just Cause Ordinance) 206-615-0808.</a:t>
            </a: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400" dirty="0">
              <a:solidFill>
                <a:schemeClr val="tx1"/>
              </a:solidFill>
            </a:endParaRPr>
          </a:p>
          <a:p>
            <a:pPr>
              <a:buFont typeface="Arial" panose="020B0604020202020204" pitchFamily="34" charset="0"/>
              <a:buChar char="•"/>
            </a:pPr>
            <a:endParaRPr lang="en-US" sz="2800" b="1" i="1" dirty="0"/>
          </a:p>
          <a:p>
            <a:pPr marL="0" indent="0">
              <a:buNone/>
            </a:pPr>
            <a:endParaRPr lang="en-US" dirty="0"/>
          </a:p>
          <a:p>
            <a:endParaRPr lang="en-US" dirty="0"/>
          </a:p>
        </p:txBody>
      </p:sp>
    </p:spTree>
    <p:extLst>
      <p:ext uri="{BB962C8B-B14F-4D97-AF65-F5344CB8AC3E}">
        <p14:creationId xmlns:p14="http://schemas.microsoft.com/office/powerpoint/2010/main" val="1536954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475127" cy="1450757"/>
          </a:xfrm>
        </p:spPr>
        <p:txBody>
          <a:bodyPr>
            <a:normAutofit/>
          </a:bodyPr>
          <a:lstStyle/>
          <a:p>
            <a:pPr algn="ctr"/>
            <a:r>
              <a:rPr lang="en-US" sz="4400" dirty="0">
                <a:solidFill>
                  <a:schemeClr val="tx1"/>
                </a:solidFill>
              </a:rPr>
              <a:t>Tenant Law Center</a:t>
            </a:r>
          </a:p>
        </p:txBody>
      </p:sp>
      <p:sp>
        <p:nvSpPr>
          <p:cNvPr id="3" name="Content Placeholder 2"/>
          <p:cNvSpPr>
            <a:spLocks noGrp="1"/>
          </p:cNvSpPr>
          <p:nvPr>
            <p:ph idx="1"/>
          </p:nvPr>
        </p:nvSpPr>
        <p:spPr>
          <a:xfrm>
            <a:off x="1097280" y="2046514"/>
            <a:ext cx="10145170" cy="4354286"/>
          </a:xfrm>
        </p:spPr>
        <p:txBody>
          <a:bodyPr>
            <a:normAutofit/>
          </a:bodyPr>
          <a:lstStyle/>
          <a:p>
            <a:pPr marL="0" indent="0">
              <a:buNone/>
            </a:pPr>
            <a:endParaRPr lang="en-US" sz="2800" dirty="0">
              <a:solidFill>
                <a:schemeClr val="tx1"/>
              </a:solidFill>
            </a:endParaRPr>
          </a:p>
          <a:p>
            <a:pPr marL="0" indent="0">
              <a:buNone/>
            </a:pPr>
            <a:r>
              <a:rPr lang="en-US" sz="4000" dirty="0">
                <a:solidFill>
                  <a:schemeClr val="tx1"/>
                </a:solidFill>
              </a:rPr>
              <a:t>Refer tenants to our intake line:  206-324-6890</a:t>
            </a:r>
          </a:p>
          <a:p>
            <a:pPr marL="0" indent="0">
              <a:buNone/>
            </a:pPr>
            <a:endParaRPr lang="en-US" sz="2800" dirty="0">
              <a:solidFill>
                <a:schemeClr val="tx1"/>
              </a:solidFill>
            </a:endParaRPr>
          </a:p>
          <a:p>
            <a:pPr marL="0" indent="0">
              <a:buNone/>
            </a:pPr>
            <a:r>
              <a:rPr lang="en-US" sz="2800" dirty="0">
                <a:solidFill>
                  <a:schemeClr val="tx1"/>
                </a:solidFill>
              </a:rPr>
              <a:t>Community partners with questions or concerns can contact us directly:</a:t>
            </a:r>
          </a:p>
          <a:p>
            <a:pPr marL="0" indent="0">
              <a:buNone/>
            </a:pPr>
            <a:r>
              <a:rPr lang="en-US" sz="2800" dirty="0">
                <a:solidFill>
                  <a:schemeClr val="tx1"/>
                </a:solidFill>
              </a:rPr>
              <a:t>Anne Mjaatvedt 206-328-5936, </a:t>
            </a:r>
            <a:r>
              <a:rPr lang="en-US" sz="2800" dirty="0">
                <a:solidFill>
                  <a:schemeClr val="tx1"/>
                </a:solidFill>
                <a:hlinkClick r:id="rId2"/>
              </a:rPr>
              <a:t>AnneMj@ccsww.org</a:t>
            </a:r>
            <a:endParaRPr lang="en-US" sz="2800" dirty="0">
              <a:solidFill>
                <a:schemeClr val="tx1"/>
              </a:solidFill>
            </a:endParaRPr>
          </a:p>
          <a:p>
            <a:pPr marL="0" indent="0">
              <a:buNone/>
            </a:pPr>
            <a:r>
              <a:rPr lang="en-US" sz="2800" dirty="0">
                <a:solidFill>
                  <a:schemeClr val="tx1"/>
                </a:solidFill>
              </a:rPr>
              <a:t>Tenant Law Center inbox</a:t>
            </a:r>
            <a:r>
              <a:rPr lang="en-US" sz="2800">
                <a:solidFill>
                  <a:schemeClr val="tx1"/>
                </a:solidFill>
              </a:rPr>
              <a:t>: </a:t>
            </a:r>
            <a:r>
              <a:rPr lang="en-US" sz="2800">
                <a:solidFill>
                  <a:schemeClr val="tx1"/>
                </a:solidFill>
                <a:hlinkClick r:id="rId3"/>
              </a:rPr>
              <a:t>TenantLawCenter@ccsww.org</a:t>
            </a:r>
            <a:r>
              <a:rPr lang="en-US" sz="2800">
                <a:solidFill>
                  <a:schemeClr val="tx1"/>
                </a:solidFill>
              </a:rPr>
              <a:t> </a:t>
            </a: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400" dirty="0">
              <a:solidFill>
                <a:schemeClr val="tx1"/>
              </a:solidFill>
            </a:endParaRPr>
          </a:p>
          <a:p>
            <a:pPr>
              <a:buFont typeface="Arial" panose="020B0604020202020204" pitchFamily="34" charset="0"/>
              <a:buChar char="•"/>
            </a:pPr>
            <a:endParaRPr lang="en-US" sz="2800" b="1" i="1" dirty="0"/>
          </a:p>
          <a:p>
            <a:pPr marL="0" indent="0">
              <a:buNone/>
            </a:pPr>
            <a:endParaRPr lang="en-US" dirty="0"/>
          </a:p>
          <a:p>
            <a:endParaRPr lang="en-US" dirty="0"/>
          </a:p>
        </p:txBody>
      </p:sp>
    </p:spTree>
    <p:extLst>
      <p:ext uri="{BB962C8B-B14F-4D97-AF65-F5344CB8AC3E}">
        <p14:creationId xmlns:p14="http://schemas.microsoft.com/office/powerpoint/2010/main" val="332841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1369" y="284176"/>
            <a:ext cx="3393831" cy="1508760"/>
          </a:xfrm>
        </p:spPr>
        <p:txBody>
          <a:bodyPr>
            <a:normAutofit/>
          </a:bodyPr>
          <a:lstStyle/>
          <a:p>
            <a:r>
              <a:rPr lang="en-US" sz="4400" dirty="0">
                <a:solidFill>
                  <a:schemeClr val="bg1"/>
                </a:solidFill>
                <a:latin typeface="Gill Sans MT" panose="020B0502020104020203" pitchFamily="34" charset="0"/>
              </a:rPr>
              <a:t>Questions</a:t>
            </a:r>
          </a:p>
        </p:txBody>
      </p:sp>
      <p:pic>
        <p:nvPicPr>
          <p:cNvPr id="8" name="Content Placeholder 7" descr="January | 2012 | Louisa May Alcott is My Passion"/>
          <p:cNvPicPr>
            <a:picLocks noGrp="1" noChangeAspect="1"/>
          </p:cNvPicPr>
          <p:nvPr>
            <p:ph idx="1"/>
          </p:nvPr>
        </p:nvPicPr>
        <p:blipFill>
          <a:blip r:embed="rId2">
            <a:clrChange>
              <a:clrFrom>
                <a:srgbClr val="FDFDFE"/>
              </a:clrFrom>
              <a:clrTo>
                <a:srgbClr val="FDFDFE">
                  <a:alpha val="0"/>
                </a:srgbClr>
              </a:clrTo>
            </a:clrChange>
            <a:extLst>
              <a:ext uri="{28A0092B-C50C-407E-A947-70E740481C1C}">
                <a14:useLocalDpi xmlns:a14="http://schemas.microsoft.com/office/drawing/2010/main" val="0"/>
              </a:ext>
            </a:extLst>
          </a:blip>
          <a:stretch>
            <a:fillRect/>
          </a:stretch>
        </p:blipFill>
        <p:spPr>
          <a:xfrm>
            <a:off x="3921369" y="2078266"/>
            <a:ext cx="4000878" cy="3240963"/>
          </a:xfrm>
        </p:spPr>
      </p:pic>
    </p:spTree>
    <p:extLst>
      <p:ext uri="{BB962C8B-B14F-4D97-AF65-F5344CB8AC3E}">
        <p14:creationId xmlns:p14="http://schemas.microsoft.com/office/powerpoint/2010/main" val="74752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solidFill>
              </a:rPr>
              <a:t>Who Are We</a:t>
            </a:r>
          </a:p>
        </p:txBody>
      </p:sp>
      <p:sp>
        <p:nvSpPr>
          <p:cNvPr id="3" name="Content Placeholder 2"/>
          <p:cNvSpPr>
            <a:spLocks noGrp="1"/>
          </p:cNvSpPr>
          <p:nvPr>
            <p:ph idx="1"/>
          </p:nvPr>
        </p:nvSpPr>
        <p:spPr>
          <a:xfrm>
            <a:off x="1097280" y="2046514"/>
            <a:ext cx="10145170" cy="4354286"/>
          </a:xfrm>
        </p:spPr>
        <p:txBody>
          <a:bodyPr>
            <a:normAutofit/>
          </a:bodyPr>
          <a:lstStyle/>
          <a:p>
            <a:pPr marL="0" indent="0">
              <a:lnSpc>
                <a:spcPct val="100000"/>
              </a:lnSpc>
              <a:spcBef>
                <a:spcPts val="0"/>
              </a:spcBef>
              <a:spcAft>
                <a:spcPts val="1200"/>
              </a:spcAft>
              <a:buNone/>
            </a:pPr>
            <a:r>
              <a:rPr lang="en-US" sz="2400" dirty="0">
                <a:solidFill>
                  <a:schemeClr val="tx1"/>
                </a:solidFill>
              </a:rPr>
              <a:t>The Tenant Law Center is a non-profit law firm located within Catholic Community Services of Western Washington.</a:t>
            </a:r>
          </a:p>
          <a:p>
            <a:pPr marL="0" indent="0">
              <a:lnSpc>
                <a:spcPct val="100000"/>
              </a:lnSpc>
              <a:spcBef>
                <a:spcPts val="0"/>
              </a:spcBef>
              <a:spcAft>
                <a:spcPts val="1200"/>
              </a:spcAft>
              <a:buNone/>
            </a:pPr>
            <a:r>
              <a:rPr lang="en-US" sz="2400" dirty="0">
                <a:solidFill>
                  <a:schemeClr val="tx1"/>
                </a:solidFill>
              </a:rPr>
              <a:t>We provide ongoing legal representation to low-income tenants in Seattle and King County:</a:t>
            </a:r>
          </a:p>
          <a:p>
            <a:pPr marL="292608" lvl="1">
              <a:lnSpc>
                <a:spcPct val="100000"/>
              </a:lnSpc>
              <a:spcBef>
                <a:spcPts val="0"/>
              </a:spcBef>
              <a:spcAft>
                <a:spcPts val="1200"/>
              </a:spcAft>
              <a:buFont typeface="Arial" panose="020B0604020202020204" pitchFamily="34" charset="0"/>
              <a:buChar char="•"/>
            </a:pPr>
            <a:r>
              <a:rPr lang="en-US" sz="2200" dirty="0">
                <a:solidFill>
                  <a:schemeClr val="tx1"/>
                </a:solidFill>
              </a:rPr>
              <a:t>Homeless prevention: full, ongoing representation in evictions and subsidy terminations;</a:t>
            </a:r>
            <a:endParaRPr lang="en-US" sz="1800" dirty="0">
              <a:solidFill>
                <a:schemeClr val="tx1"/>
              </a:solidFill>
            </a:endParaRPr>
          </a:p>
          <a:p>
            <a:pPr marL="292608" lvl="1">
              <a:lnSpc>
                <a:spcPct val="100000"/>
              </a:lnSpc>
              <a:spcBef>
                <a:spcPts val="0"/>
              </a:spcBef>
              <a:spcAft>
                <a:spcPts val="1200"/>
              </a:spcAft>
              <a:buFont typeface="Arial" panose="020B0604020202020204" pitchFamily="34" charset="0"/>
              <a:buChar char="•"/>
            </a:pPr>
            <a:r>
              <a:rPr lang="en-US" sz="2200" dirty="0">
                <a:solidFill>
                  <a:schemeClr val="tx1"/>
                </a:solidFill>
              </a:rPr>
              <a:t>Counsel and advice, advocacy: to Seattle residents and through referrals from community partners;</a:t>
            </a:r>
          </a:p>
          <a:p>
            <a:pPr marL="292608" lvl="1">
              <a:lnSpc>
                <a:spcPct val="100000"/>
              </a:lnSpc>
              <a:spcBef>
                <a:spcPts val="0"/>
              </a:spcBef>
              <a:spcAft>
                <a:spcPts val="1200"/>
              </a:spcAft>
              <a:buFont typeface="Arial" panose="020B0604020202020204" pitchFamily="34" charset="0"/>
              <a:buChar char="•"/>
            </a:pPr>
            <a:r>
              <a:rPr lang="en-US" sz="2200" dirty="0">
                <a:solidFill>
                  <a:schemeClr val="tx1"/>
                </a:solidFill>
              </a:rPr>
              <a:t>Rapid Rehousing: assisting CCS program clients in removing barriers to obtaining permanent housing.</a:t>
            </a:r>
          </a:p>
          <a:p>
            <a:pPr marL="0" indent="0">
              <a:buNone/>
            </a:pPr>
            <a:endParaRPr lang="en-US" dirty="0"/>
          </a:p>
          <a:p>
            <a:endParaRPr lang="en-US" dirty="0"/>
          </a:p>
        </p:txBody>
      </p:sp>
    </p:spTree>
    <p:extLst>
      <p:ext uri="{BB962C8B-B14F-4D97-AF65-F5344CB8AC3E}">
        <p14:creationId xmlns:p14="http://schemas.microsoft.com/office/powerpoint/2010/main" val="217214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solidFill>
              </a:rPr>
              <a:t>Homeless Prevention</a:t>
            </a:r>
          </a:p>
        </p:txBody>
      </p:sp>
      <p:sp>
        <p:nvSpPr>
          <p:cNvPr id="3" name="Content Placeholder 2"/>
          <p:cNvSpPr>
            <a:spLocks noGrp="1"/>
          </p:cNvSpPr>
          <p:nvPr>
            <p:ph idx="1"/>
          </p:nvPr>
        </p:nvSpPr>
        <p:spPr>
          <a:xfrm>
            <a:off x="1097280" y="2046514"/>
            <a:ext cx="10145170" cy="4354286"/>
          </a:xfrm>
        </p:spPr>
        <p:txBody>
          <a:bodyPr>
            <a:normAutofit/>
          </a:bodyPr>
          <a:lstStyle/>
          <a:p>
            <a:pPr marL="0" indent="0">
              <a:buNone/>
            </a:pPr>
            <a:r>
              <a:rPr lang="en-US" sz="2800" dirty="0">
                <a:solidFill>
                  <a:schemeClr val="tx1"/>
                </a:solidFill>
              </a:rPr>
              <a:t>We assist tenants in stabilizing their housing by providing full, ongoing representation in:</a:t>
            </a:r>
          </a:p>
          <a:p>
            <a:pPr marL="182880" indent="-182880">
              <a:buFont typeface="Arial" panose="020B0604020202020204" pitchFamily="34" charset="0"/>
              <a:buChar char="•"/>
            </a:pPr>
            <a:r>
              <a:rPr lang="en-US" sz="2800" dirty="0">
                <a:solidFill>
                  <a:schemeClr val="tx1"/>
                </a:solidFill>
              </a:rPr>
              <a:t> Evictions;</a:t>
            </a:r>
          </a:p>
          <a:p>
            <a:pPr marL="182880" indent="-182880">
              <a:buFont typeface="Arial" panose="020B0604020202020204" pitchFamily="34" charset="0"/>
              <a:buChar char="•"/>
            </a:pPr>
            <a:r>
              <a:rPr lang="en-US" sz="2800" dirty="0">
                <a:solidFill>
                  <a:schemeClr val="tx1"/>
                </a:solidFill>
              </a:rPr>
              <a:t>Subsidy terminations;</a:t>
            </a:r>
          </a:p>
          <a:p>
            <a:pPr marL="182880" indent="-182880">
              <a:buFont typeface="Arial" panose="020B0604020202020204" pitchFamily="34" charset="0"/>
              <a:buChar char="•"/>
            </a:pPr>
            <a:r>
              <a:rPr lang="en-US" sz="2800" dirty="0">
                <a:solidFill>
                  <a:schemeClr val="tx1"/>
                </a:solidFill>
              </a:rPr>
              <a:t>Reasonable accommodation requests where disabilities may be affecting housing stability;</a:t>
            </a:r>
          </a:p>
          <a:p>
            <a:pPr marL="182880" indent="-182880">
              <a:buFont typeface="Arial" panose="020B0604020202020204" pitchFamily="34" charset="0"/>
              <a:buChar char="•"/>
            </a:pPr>
            <a:r>
              <a:rPr lang="en-US" sz="2800" dirty="0">
                <a:solidFill>
                  <a:schemeClr val="tx1"/>
                </a:solidFill>
              </a:rPr>
              <a:t>Statutory lease breaks (Domestic violence, Military service members, Disability related).</a:t>
            </a:r>
          </a:p>
        </p:txBody>
      </p:sp>
    </p:spTree>
    <p:extLst>
      <p:ext uri="{BB962C8B-B14F-4D97-AF65-F5344CB8AC3E}">
        <p14:creationId xmlns:p14="http://schemas.microsoft.com/office/powerpoint/2010/main" val="402946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solidFill>
              </a:rPr>
              <a:t>Eviction prevention strategy</a:t>
            </a:r>
          </a:p>
        </p:txBody>
      </p:sp>
      <p:sp>
        <p:nvSpPr>
          <p:cNvPr id="3" name="Content Placeholder 2"/>
          <p:cNvSpPr>
            <a:spLocks noGrp="1"/>
          </p:cNvSpPr>
          <p:nvPr>
            <p:ph idx="1"/>
          </p:nvPr>
        </p:nvSpPr>
        <p:spPr>
          <a:xfrm>
            <a:off x="1097280" y="2046514"/>
            <a:ext cx="10145170" cy="4354286"/>
          </a:xfrm>
        </p:spPr>
        <p:txBody>
          <a:bodyPr>
            <a:normAutofit/>
          </a:bodyPr>
          <a:lstStyle/>
          <a:p>
            <a:pPr marL="0" indent="0">
              <a:buNone/>
            </a:pPr>
            <a:r>
              <a:rPr lang="en-US" sz="2400" dirty="0">
                <a:solidFill>
                  <a:schemeClr val="tx1"/>
                </a:solidFill>
              </a:rPr>
              <a:t>TLC attorneys represent tenants in court, grievance hearings, and negotiations;</a:t>
            </a:r>
          </a:p>
          <a:p>
            <a:pPr>
              <a:buFont typeface="Arial" panose="020B0604020202020204" pitchFamily="34" charset="0"/>
              <a:buChar char="•"/>
            </a:pPr>
            <a:r>
              <a:rPr lang="en-US" sz="2400" dirty="0">
                <a:solidFill>
                  <a:schemeClr val="tx1"/>
                </a:solidFill>
              </a:rPr>
              <a:t>Best result for the tenant is when we get involved prior to a court action being filed and postpone the court/hearing process; </a:t>
            </a:r>
          </a:p>
          <a:p>
            <a:pPr>
              <a:buFont typeface="Arial" panose="020B0604020202020204" pitchFamily="34" charset="0"/>
              <a:buChar char="•"/>
            </a:pPr>
            <a:r>
              <a:rPr lang="en-US" sz="2400" dirty="0">
                <a:solidFill>
                  <a:schemeClr val="tx1"/>
                </a:solidFill>
              </a:rPr>
              <a:t>Negotiate resolutions that preserve tenant housing, preserve subsidies, or negotiate for more time for relocation to suitable housing without the stigma of eviction;</a:t>
            </a:r>
          </a:p>
          <a:p>
            <a:pPr>
              <a:buFont typeface="Arial" panose="020B0604020202020204" pitchFamily="34" charset="0"/>
              <a:buChar char="•"/>
            </a:pPr>
            <a:r>
              <a:rPr lang="en-US" sz="2400" dirty="0">
                <a:solidFill>
                  <a:schemeClr val="tx1"/>
                </a:solidFill>
              </a:rPr>
              <a:t>Work with community partners, social workers, treatment centers, hospital staff, housing authorities and financial assistance organizations to address the issues raised by the landlord or subsidy provider to preserve the tenancy and/or subsidy. </a:t>
            </a:r>
          </a:p>
          <a:p>
            <a:pPr marL="0" indent="0">
              <a:buNone/>
            </a:pPr>
            <a:endParaRPr lang="en-US" sz="2800" b="1" i="1" dirty="0"/>
          </a:p>
          <a:p>
            <a:pPr marL="0" indent="0">
              <a:buNone/>
            </a:pPr>
            <a:endParaRPr lang="en-US" dirty="0"/>
          </a:p>
          <a:p>
            <a:endParaRPr lang="en-US" dirty="0"/>
          </a:p>
        </p:txBody>
      </p:sp>
    </p:spTree>
    <p:extLst>
      <p:ext uri="{BB962C8B-B14F-4D97-AF65-F5344CB8AC3E}">
        <p14:creationId xmlns:p14="http://schemas.microsoft.com/office/powerpoint/2010/main" val="133079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solidFill>
              </a:rPr>
              <a:t>Moratoria</a:t>
            </a:r>
          </a:p>
        </p:txBody>
      </p:sp>
      <p:sp>
        <p:nvSpPr>
          <p:cNvPr id="3" name="Content Placeholder 2"/>
          <p:cNvSpPr>
            <a:spLocks noGrp="1"/>
          </p:cNvSpPr>
          <p:nvPr>
            <p:ph idx="1"/>
          </p:nvPr>
        </p:nvSpPr>
        <p:spPr>
          <a:xfrm>
            <a:off x="1097280" y="1737360"/>
            <a:ext cx="10145170" cy="4354286"/>
          </a:xfrm>
        </p:spPr>
        <p:txBody>
          <a:bodyPr>
            <a:normAutofit/>
          </a:bodyPr>
          <a:lstStyle/>
          <a:p>
            <a:pPr marL="0" indent="0">
              <a:buNone/>
            </a:pPr>
            <a:endParaRPr lang="en-US" sz="2400" dirty="0">
              <a:solidFill>
                <a:schemeClr val="tx1"/>
              </a:solidFill>
            </a:endParaRPr>
          </a:p>
          <a:p>
            <a:pPr>
              <a:buFont typeface="Arial" panose="020B0604020202020204" pitchFamily="34" charset="0"/>
              <a:buChar char="•"/>
            </a:pPr>
            <a:r>
              <a:rPr lang="en-US" sz="2400" dirty="0">
                <a:solidFill>
                  <a:schemeClr val="tx1"/>
                </a:solidFill>
              </a:rPr>
              <a:t>Washington Bridge Moratorium: Ends Sept. 30, 2021 with certain ongoing conditions.</a:t>
            </a:r>
          </a:p>
          <a:p>
            <a:pPr>
              <a:buFont typeface="Arial" panose="020B0604020202020204" pitchFamily="34" charset="0"/>
              <a:buChar char="•"/>
            </a:pPr>
            <a:r>
              <a:rPr lang="en-US" sz="2400" dirty="0">
                <a:solidFill>
                  <a:schemeClr val="tx1"/>
                </a:solidFill>
              </a:rPr>
              <a:t>Seattle moratoria: 	</a:t>
            </a:r>
          </a:p>
          <a:p>
            <a:pPr lvl="1">
              <a:buFont typeface="Arial" panose="020B0604020202020204" pitchFamily="34" charset="0"/>
              <a:buChar char="•"/>
            </a:pPr>
            <a:r>
              <a:rPr lang="en-US" sz="2200" dirty="0">
                <a:solidFill>
                  <a:schemeClr val="tx1"/>
                </a:solidFill>
              </a:rPr>
              <a:t>Ends January 15, 2022 (Exec order signed 9/21/21)!!!</a:t>
            </a:r>
          </a:p>
          <a:p>
            <a:pPr lvl="1">
              <a:buFont typeface="Arial" panose="020B0604020202020204" pitchFamily="34" charset="0"/>
              <a:buChar char="•"/>
            </a:pPr>
            <a:r>
              <a:rPr lang="en-US" sz="2200" dirty="0">
                <a:solidFill>
                  <a:schemeClr val="tx1"/>
                </a:solidFill>
              </a:rPr>
              <a:t>Seattle School year moratorium: School year, Seattle students or employees except under limited circumstances</a:t>
            </a:r>
          </a:p>
          <a:p>
            <a:pPr lvl="1">
              <a:buFont typeface="Arial" panose="020B0604020202020204" pitchFamily="34" charset="0"/>
              <a:buChar char="•"/>
            </a:pPr>
            <a:r>
              <a:rPr lang="en-US" sz="2200" dirty="0">
                <a:solidFill>
                  <a:schemeClr val="tx1"/>
                </a:solidFill>
              </a:rPr>
              <a:t>Winter moratorium: Dec. 1-March 1 (properties &gt; 4 units)</a:t>
            </a:r>
          </a:p>
          <a:p>
            <a:pPr>
              <a:buFont typeface="Arial" panose="020B0604020202020204" pitchFamily="34" charset="0"/>
              <a:buChar char="•"/>
            </a:pPr>
            <a:r>
              <a:rPr lang="en-US" sz="2400" dirty="0">
                <a:solidFill>
                  <a:schemeClr val="tx1"/>
                </a:solidFill>
              </a:rPr>
              <a:t>CDC moratorium; ends Oct. 3, 2021, prohibits only non-pay evictions</a:t>
            </a:r>
          </a:p>
          <a:p>
            <a:pPr>
              <a:buFont typeface="Arial" panose="020B0604020202020204" pitchFamily="34" charset="0"/>
              <a:buChar char="•"/>
            </a:pPr>
            <a:r>
              <a:rPr lang="en-US" sz="2400" dirty="0">
                <a:solidFill>
                  <a:schemeClr val="tx1"/>
                </a:solidFill>
              </a:rPr>
              <a:t>Other King County municipalities may also be extending (e.g. Burien)</a:t>
            </a:r>
          </a:p>
          <a:p>
            <a:pPr marL="0" indent="0">
              <a:buNone/>
            </a:pPr>
            <a:endParaRPr lang="en-US" sz="2800" b="1" i="1" dirty="0"/>
          </a:p>
          <a:p>
            <a:pPr marL="0" indent="0">
              <a:buNone/>
            </a:pPr>
            <a:endParaRPr lang="en-US" dirty="0"/>
          </a:p>
          <a:p>
            <a:endParaRPr lang="en-US" dirty="0"/>
          </a:p>
        </p:txBody>
      </p:sp>
    </p:spTree>
    <p:extLst>
      <p:ext uri="{BB962C8B-B14F-4D97-AF65-F5344CB8AC3E}">
        <p14:creationId xmlns:p14="http://schemas.microsoft.com/office/powerpoint/2010/main" val="113520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475127" cy="1450757"/>
          </a:xfrm>
        </p:spPr>
        <p:txBody>
          <a:bodyPr>
            <a:normAutofit/>
          </a:bodyPr>
          <a:lstStyle/>
          <a:p>
            <a:pPr algn="ctr"/>
            <a:r>
              <a:rPr lang="en-US" sz="4400" dirty="0">
                <a:solidFill>
                  <a:schemeClr val="tx1"/>
                </a:solidFill>
              </a:rPr>
              <a:t>King County Eviction Prevention Program $$</a:t>
            </a:r>
          </a:p>
        </p:txBody>
      </p:sp>
      <p:sp>
        <p:nvSpPr>
          <p:cNvPr id="3" name="Content Placeholder 2"/>
          <p:cNvSpPr>
            <a:spLocks noGrp="1"/>
          </p:cNvSpPr>
          <p:nvPr>
            <p:ph idx="1"/>
          </p:nvPr>
        </p:nvSpPr>
        <p:spPr>
          <a:xfrm>
            <a:off x="1097280" y="2046514"/>
            <a:ext cx="10145170" cy="4354286"/>
          </a:xfrm>
        </p:spPr>
        <p:txBody>
          <a:bodyPr>
            <a:normAutofit/>
          </a:bodyPr>
          <a:lstStyle/>
          <a:p>
            <a:pPr marL="0" indent="0">
              <a:buNone/>
            </a:pPr>
            <a:r>
              <a:rPr lang="en-US" sz="2800" dirty="0">
                <a:solidFill>
                  <a:schemeClr val="tx1"/>
                </a:solidFill>
              </a:rPr>
              <a:t>EPRAP funded from CARES act, King County, and Seattle City through community partners;</a:t>
            </a:r>
          </a:p>
          <a:p>
            <a:pPr marL="0" indent="0">
              <a:buNone/>
            </a:pPr>
            <a:r>
              <a:rPr lang="en-US" sz="2800" dirty="0">
                <a:solidFill>
                  <a:schemeClr val="tx1"/>
                </a:solidFill>
              </a:rPr>
              <a:t>Eligible tenants: at or below 50% AMI, rent owed since March 2020;</a:t>
            </a:r>
          </a:p>
          <a:p>
            <a:pPr marL="0" indent="0">
              <a:buNone/>
            </a:pPr>
            <a:r>
              <a:rPr lang="en-US" sz="2800" dirty="0">
                <a:solidFill>
                  <a:schemeClr val="tx1"/>
                </a:solidFill>
              </a:rPr>
              <a:t>Provides up to 9 months back rent and 3 months front rent directly to the landlord;</a:t>
            </a:r>
          </a:p>
          <a:p>
            <a:pPr marL="0" indent="0">
              <a:buNone/>
            </a:pPr>
            <a:r>
              <a:rPr lang="en-US" sz="2800" dirty="0">
                <a:solidFill>
                  <a:schemeClr val="tx1"/>
                </a:solidFill>
              </a:rPr>
              <a:t>Pre-register through: </a:t>
            </a:r>
            <a:r>
              <a:rPr lang="en-US" sz="2800" dirty="0">
                <a:solidFill>
                  <a:schemeClr val="tx1"/>
                </a:solidFill>
                <a:hlinkClick r:id="rId2"/>
              </a:rPr>
              <a:t>https://eprap-prod.powerappsportals.us/tenant/</a:t>
            </a:r>
            <a:endParaRPr lang="en-US" sz="2800" dirty="0">
              <a:solidFill>
                <a:schemeClr val="tx1"/>
              </a:solidFill>
            </a:endParaRPr>
          </a:p>
          <a:p>
            <a:pPr marL="0" indent="0">
              <a:buNone/>
            </a:pPr>
            <a:r>
              <a:rPr lang="en-US" sz="2800" dirty="0">
                <a:solidFill>
                  <a:schemeClr val="tx1"/>
                </a:solidFill>
              </a:rPr>
              <a:t>Or call: 206-477-1331, access for tenants without email/internet. </a:t>
            </a:r>
          </a:p>
          <a:p>
            <a:pPr marL="0" indent="0">
              <a:buNone/>
            </a:pPr>
            <a:endParaRPr lang="en-US" sz="2400" dirty="0">
              <a:solidFill>
                <a:schemeClr val="tx1"/>
              </a:solidFill>
            </a:endParaRPr>
          </a:p>
          <a:p>
            <a:pPr>
              <a:buFont typeface="Arial" panose="020B0604020202020204" pitchFamily="34" charset="0"/>
              <a:buChar char="•"/>
            </a:pPr>
            <a:endParaRPr lang="en-US" sz="2800" b="1" i="1" dirty="0"/>
          </a:p>
          <a:p>
            <a:pPr marL="0" indent="0">
              <a:buNone/>
            </a:pPr>
            <a:endParaRPr lang="en-US" dirty="0"/>
          </a:p>
          <a:p>
            <a:endParaRPr lang="en-US" dirty="0"/>
          </a:p>
        </p:txBody>
      </p:sp>
    </p:spTree>
    <p:extLst>
      <p:ext uri="{BB962C8B-B14F-4D97-AF65-F5344CB8AC3E}">
        <p14:creationId xmlns:p14="http://schemas.microsoft.com/office/powerpoint/2010/main" val="36721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475127" cy="1450757"/>
          </a:xfrm>
        </p:spPr>
        <p:txBody>
          <a:bodyPr>
            <a:normAutofit/>
          </a:bodyPr>
          <a:lstStyle/>
          <a:p>
            <a:pPr algn="ctr"/>
            <a:r>
              <a:rPr lang="en-US" sz="4400" dirty="0">
                <a:solidFill>
                  <a:schemeClr val="tx1"/>
                </a:solidFill>
              </a:rPr>
              <a:t>Eviction Resolution Pilot Program</a:t>
            </a:r>
          </a:p>
        </p:txBody>
      </p:sp>
      <p:sp>
        <p:nvSpPr>
          <p:cNvPr id="3" name="Content Placeholder 2"/>
          <p:cNvSpPr>
            <a:spLocks noGrp="1"/>
          </p:cNvSpPr>
          <p:nvPr>
            <p:ph idx="1"/>
          </p:nvPr>
        </p:nvSpPr>
        <p:spPr>
          <a:xfrm>
            <a:off x="1097280" y="2046514"/>
            <a:ext cx="10145170" cy="4354286"/>
          </a:xfrm>
        </p:spPr>
        <p:txBody>
          <a:bodyPr>
            <a:normAutofit/>
          </a:bodyPr>
          <a:lstStyle/>
          <a:p>
            <a:pPr marL="0" indent="0">
              <a:buNone/>
            </a:pPr>
            <a:r>
              <a:rPr lang="en-US" sz="2800" dirty="0">
                <a:solidFill>
                  <a:schemeClr val="tx1"/>
                </a:solidFill>
              </a:rPr>
              <a:t>Prior to issuing any notice for non-payment of rent (pay or vacate):</a:t>
            </a:r>
          </a:p>
          <a:p>
            <a:pPr marL="0" indent="0">
              <a:buNone/>
            </a:pPr>
            <a:r>
              <a:rPr lang="en-US" sz="2800" dirty="0">
                <a:solidFill>
                  <a:schemeClr val="tx1"/>
                </a:solidFill>
              </a:rPr>
              <a:t>A landlord MUST serve the tenant with an Eviction Resolution Pilot Program (ERPP) notice directing the tenant to the Dispute Resolution Center of King County</a:t>
            </a:r>
          </a:p>
          <a:p>
            <a:pPr marL="0" indent="0">
              <a:buNone/>
            </a:pPr>
            <a:r>
              <a:rPr lang="en-US" sz="2800" dirty="0">
                <a:solidFill>
                  <a:schemeClr val="tx1"/>
                </a:solidFill>
              </a:rPr>
              <a:t>The tenant must respond as indicated on the notice within 14 days!</a:t>
            </a:r>
          </a:p>
          <a:p>
            <a:pPr marL="0" indent="0">
              <a:buNone/>
            </a:pPr>
            <a:r>
              <a:rPr lang="en-US" sz="2800" u="sng" dirty="0">
                <a:solidFill>
                  <a:schemeClr val="tx1"/>
                </a:solidFill>
              </a:rPr>
              <a:t>If they are in the dispute resolution process or in the EPRAP financial assistance application process</a:t>
            </a:r>
            <a:r>
              <a:rPr lang="en-US" sz="2800" dirty="0">
                <a:solidFill>
                  <a:schemeClr val="tx1"/>
                </a:solidFill>
              </a:rPr>
              <a:t>, the Commissioners in King County will most likely defer the eviction hearing.</a:t>
            </a:r>
          </a:p>
          <a:p>
            <a:pPr marL="0" indent="0">
              <a:buNone/>
            </a:pPr>
            <a:r>
              <a:rPr lang="en-US" sz="2800" dirty="0">
                <a:solidFill>
                  <a:schemeClr val="tx1"/>
                </a:solidFill>
              </a:rPr>
              <a:t>EPRAP assistance can be part of the repayment agreement.</a:t>
            </a:r>
          </a:p>
          <a:p>
            <a:pPr marL="0" indent="0">
              <a:buNone/>
            </a:pPr>
            <a:endParaRPr lang="en-US" sz="2800" dirty="0">
              <a:solidFill>
                <a:schemeClr val="tx1"/>
              </a:solidFill>
            </a:endParaRPr>
          </a:p>
          <a:p>
            <a:pPr marL="0" indent="0">
              <a:buNone/>
            </a:pPr>
            <a:endParaRPr lang="en-US" sz="2400" dirty="0">
              <a:solidFill>
                <a:schemeClr val="tx1"/>
              </a:solidFill>
            </a:endParaRPr>
          </a:p>
          <a:p>
            <a:pPr>
              <a:buFont typeface="Arial" panose="020B0604020202020204" pitchFamily="34" charset="0"/>
              <a:buChar char="•"/>
            </a:pPr>
            <a:endParaRPr lang="en-US" sz="2800" b="1" i="1" dirty="0"/>
          </a:p>
          <a:p>
            <a:pPr marL="0" indent="0">
              <a:buNone/>
            </a:pPr>
            <a:endParaRPr lang="en-US" dirty="0"/>
          </a:p>
          <a:p>
            <a:endParaRPr lang="en-US" dirty="0"/>
          </a:p>
        </p:txBody>
      </p:sp>
    </p:spTree>
    <p:extLst>
      <p:ext uri="{BB962C8B-B14F-4D97-AF65-F5344CB8AC3E}">
        <p14:creationId xmlns:p14="http://schemas.microsoft.com/office/powerpoint/2010/main" val="120139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solidFill>
              </a:rPr>
              <a:t>New Washington Just Cause Laws</a:t>
            </a:r>
          </a:p>
        </p:txBody>
      </p:sp>
      <p:sp>
        <p:nvSpPr>
          <p:cNvPr id="3" name="Content Placeholder 2"/>
          <p:cNvSpPr>
            <a:spLocks noGrp="1"/>
          </p:cNvSpPr>
          <p:nvPr>
            <p:ph idx="1"/>
          </p:nvPr>
        </p:nvSpPr>
        <p:spPr>
          <a:xfrm>
            <a:off x="1097280" y="2046514"/>
            <a:ext cx="10145170" cy="4354286"/>
          </a:xfrm>
        </p:spPr>
        <p:txBody>
          <a:bodyPr>
            <a:normAutofit/>
          </a:bodyPr>
          <a:lstStyle/>
          <a:p>
            <a:pPr marL="0" indent="0">
              <a:buNone/>
            </a:pPr>
            <a:r>
              <a:rPr lang="en-US" sz="2800" dirty="0">
                <a:solidFill>
                  <a:schemeClr val="tx1"/>
                </a:solidFill>
              </a:rPr>
              <a:t>Effective May 2021;  a landlord must have just cause to terminate a month to month tenancy and follow new rules if refusing to provide a new lease!</a:t>
            </a:r>
          </a:p>
          <a:p>
            <a:pPr lvl="1">
              <a:lnSpc>
                <a:spcPct val="100000"/>
              </a:lnSpc>
              <a:spcBef>
                <a:spcPts val="0"/>
              </a:spcBef>
              <a:spcAft>
                <a:spcPts val="1200"/>
              </a:spcAft>
              <a:buFont typeface="Arial" panose="020B0604020202020204" pitchFamily="34" charset="0"/>
              <a:buChar char="•"/>
            </a:pPr>
            <a:r>
              <a:rPr lang="en-US" sz="2400" dirty="0">
                <a:solidFill>
                  <a:schemeClr val="tx1"/>
                </a:solidFill>
              </a:rPr>
              <a:t>Prior law: outside of certain municipalities landlord could evict a month to month tenant with only 20 days notice before the end of the month;</a:t>
            </a:r>
          </a:p>
          <a:p>
            <a:pPr lvl="1">
              <a:lnSpc>
                <a:spcPct val="100000"/>
              </a:lnSpc>
              <a:spcBef>
                <a:spcPts val="0"/>
              </a:spcBef>
              <a:spcAft>
                <a:spcPts val="1200"/>
              </a:spcAft>
              <a:buFont typeface="Arial" panose="020B0604020202020204" pitchFamily="34" charset="0"/>
              <a:buChar char="•"/>
            </a:pPr>
            <a:r>
              <a:rPr lang="en-US" sz="2800" u="sng" dirty="0">
                <a:solidFill>
                  <a:schemeClr val="tx1"/>
                </a:solidFill>
              </a:rPr>
              <a:t>New Just Cause laws</a:t>
            </a:r>
            <a:r>
              <a:rPr lang="en-US" sz="2800" dirty="0">
                <a:solidFill>
                  <a:schemeClr val="tx1"/>
                </a:solidFill>
              </a:rPr>
              <a:t>: landlord can only terminate a tenancy for specified reasons, longer notice periods for almost all reasons; </a:t>
            </a:r>
          </a:p>
          <a:p>
            <a:pPr lvl="1">
              <a:lnSpc>
                <a:spcPct val="100000"/>
              </a:lnSpc>
              <a:spcBef>
                <a:spcPts val="0"/>
              </a:spcBef>
              <a:spcAft>
                <a:spcPts val="1200"/>
              </a:spcAft>
              <a:buFont typeface="Arial" panose="020B0604020202020204" pitchFamily="34" charset="0"/>
              <a:buChar char="•"/>
            </a:pPr>
            <a:r>
              <a:rPr lang="en-US" sz="2800" u="sng" dirty="0">
                <a:solidFill>
                  <a:schemeClr val="tx1"/>
                </a:solidFill>
              </a:rPr>
              <a:t>New laws regarding leases</a:t>
            </a:r>
            <a:r>
              <a:rPr lang="en-US" sz="2800" dirty="0">
                <a:solidFill>
                  <a:schemeClr val="tx1"/>
                </a:solidFill>
              </a:rPr>
              <a:t>, notices, information provided in notices and pleadings, and requirement allow negotiation of payment plans.</a:t>
            </a:r>
            <a:endParaRPr lang="en-US" sz="2800" dirty="0"/>
          </a:p>
          <a:p>
            <a:endParaRPr lang="en-US" dirty="0"/>
          </a:p>
        </p:txBody>
      </p:sp>
    </p:spTree>
    <p:extLst>
      <p:ext uri="{BB962C8B-B14F-4D97-AF65-F5344CB8AC3E}">
        <p14:creationId xmlns:p14="http://schemas.microsoft.com/office/powerpoint/2010/main" val="3771554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475127" cy="1450757"/>
          </a:xfrm>
        </p:spPr>
        <p:txBody>
          <a:bodyPr>
            <a:normAutofit/>
          </a:bodyPr>
          <a:lstStyle/>
          <a:p>
            <a:pPr algn="ctr"/>
            <a:r>
              <a:rPr lang="en-US" sz="4400" dirty="0">
                <a:solidFill>
                  <a:schemeClr val="tx1"/>
                </a:solidFill>
              </a:rPr>
              <a:t>Right to Counsel Law</a:t>
            </a:r>
          </a:p>
        </p:txBody>
      </p:sp>
      <p:sp>
        <p:nvSpPr>
          <p:cNvPr id="3" name="Content Placeholder 2"/>
          <p:cNvSpPr>
            <a:spLocks noGrp="1"/>
          </p:cNvSpPr>
          <p:nvPr>
            <p:ph idx="1"/>
          </p:nvPr>
        </p:nvSpPr>
        <p:spPr>
          <a:xfrm>
            <a:off x="1097280" y="2046514"/>
            <a:ext cx="10145170" cy="4354286"/>
          </a:xfrm>
        </p:spPr>
        <p:txBody>
          <a:bodyPr>
            <a:normAutofit/>
          </a:bodyPr>
          <a:lstStyle/>
          <a:p>
            <a:pPr marL="0" indent="0">
              <a:buNone/>
            </a:pPr>
            <a:r>
              <a:rPr lang="en-US" sz="2800" dirty="0">
                <a:solidFill>
                  <a:schemeClr val="tx1"/>
                </a:solidFill>
              </a:rPr>
              <a:t>Indigent tenants now have a right to counsel statewide, usually starts when they receive a summons and complaint which should state the phone number to call:</a:t>
            </a:r>
          </a:p>
          <a:p>
            <a:pPr marL="0" indent="0">
              <a:buNone/>
            </a:pPr>
            <a:r>
              <a:rPr lang="en-US" sz="2800" dirty="0">
                <a:solidFill>
                  <a:schemeClr val="tx1"/>
                </a:solidFill>
              </a:rPr>
              <a:t>Statewide: 855-657-8387</a:t>
            </a:r>
          </a:p>
          <a:p>
            <a:pPr marL="0" indent="0">
              <a:buNone/>
            </a:pPr>
            <a:r>
              <a:rPr lang="en-US" sz="2800" dirty="0">
                <a:solidFill>
                  <a:schemeClr val="tx1"/>
                </a:solidFill>
              </a:rPr>
              <a:t>Or they can call the sources of legal assistance and information that are already available in King County (next slide).</a:t>
            </a:r>
            <a:endParaRPr lang="en-US" sz="2400" dirty="0">
              <a:solidFill>
                <a:schemeClr val="tx1"/>
              </a:solidFill>
            </a:endParaRPr>
          </a:p>
          <a:p>
            <a:pPr>
              <a:buFont typeface="Arial" panose="020B0604020202020204" pitchFamily="34" charset="0"/>
              <a:buChar char="•"/>
            </a:pPr>
            <a:endParaRPr lang="en-US" sz="2800" b="1" i="1" dirty="0"/>
          </a:p>
          <a:p>
            <a:pPr marL="0" indent="0">
              <a:buNone/>
            </a:pPr>
            <a:endParaRPr lang="en-US" dirty="0"/>
          </a:p>
          <a:p>
            <a:endParaRPr lang="en-US" dirty="0"/>
          </a:p>
        </p:txBody>
      </p:sp>
    </p:spTree>
    <p:extLst>
      <p:ext uri="{BB962C8B-B14F-4D97-AF65-F5344CB8AC3E}">
        <p14:creationId xmlns:p14="http://schemas.microsoft.com/office/powerpoint/2010/main" val="371637685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Retrospect">
  <a:themeElements>
    <a:clrScheme name="Custom 3">
      <a:dk1>
        <a:sysClr val="windowText" lastClr="000000"/>
      </a:dk1>
      <a:lt1>
        <a:sysClr val="window" lastClr="FFFFFF"/>
      </a:lt1>
      <a:dk2>
        <a:srgbClr val="000000"/>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Banded">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2119</TotalTime>
  <Words>789</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Corbel</vt:lpstr>
      <vt:lpstr>Gill Sans MT</vt:lpstr>
      <vt:lpstr>Wingdings</vt:lpstr>
      <vt:lpstr>Retrospect</vt:lpstr>
      <vt:lpstr>Banded</vt:lpstr>
      <vt:lpstr>PowerPoint Presentation</vt:lpstr>
      <vt:lpstr>Who Are We</vt:lpstr>
      <vt:lpstr>Homeless Prevention</vt:lpstr>
      <vt:lpstr>Eviction prevention strategy</vt:lpstr>
      <vt:lpstr>Moratoria</vt:lpstr>
      <vt:lpstr>King County Eviction Prevention Program $$</vt:lpstr>
      <vt:lpstr>Eviction Resolution Pilot Program</vt:lpstr>
      <vt:lpstr>New Washington Just Cause Laws</vt:lpstr>
      <vt:lpstr>Right to Counsel Law</vt:lpstr>
      <vt:lpstr>Sources of Assistance and Referrals</vt:lpstr>
      <vt:lpstr>Tenant Law Center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Tenant Law Center</dc:title>
  <dc:creator>Vanessa Shaughnessy</dc:creator>
  <cp:lastModifiedBy>Tanya McGee</cp:lastModifiedBy>
  <cp:revision>203</cp:revision>
  <cp:lastPrinted>2019-07-30T17:08:33Z</cp:lastPrinted>
  <dcterms:created xsi:type="dcterms:W3CDTF">2018-12-11T21:21:14Z</dcterms:created>
  <dcterms:modified xsi:type="dcterms:W3CDTF">2021-09-24T19:53:13Z</dcterms:modified>
</cp:coreProperties>
</file>