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83" r:id="rId5"/>
    <p:sldId id="289" r:id="rId6"/>
    <p:sldId id="288" r:id="rId7"/>
    <p:sldId id="263" r:id="rId8"/>
    <p:sldId id="273" r:id="rId9"/>
    <p:sldId id="274" r:id="rId10"/>
    <p:sldId id="281" r:id="rId11"/>
    <p:sldId id="275" r:id="rId12"/>
    <p:sldId id="284" r:id="rId13"/>
    <p:sldId id="285" r:id="rId14"/>
    <p:sldId id="286" r:id="rId15"/>
    <p:sldId id="287" r:id="rId16"/>
    <p:sldId id="277" r:id="rId17"/>
    <p:sldId id="282" r:id="rId18"/>
    <p:sldId id="279" r:id="rId19"/>
    <p:sldId id="266" r:id="rId20"/>
    <p:sldId id="261" r:id="rId21"/>
    <p:sldId id="270" r:id="rId22"/>
    <p:sldId id="272" r:id="rId23"/>
    <p:sldId id="268" r:id="rId24"/>
    <p:sldId id="276"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05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525A1-1B5C-489C-ACDA-23B68991CEA9}" v="95" dt="2021-06-21T16:34:42.844"/>
    <p1510:client id="{2B4A58D7-155C-4510-8C0E-040FC44B8DE7}" v="12" dt="2020-07-06T20:35:04.964"/>
    <p1510:client id="{456314E9-3230-C8FD-BDC9-C07B35BDDA6B}" v="20" dt="2021-01-07T22:56:00.807"/>
    <p1510:client id="{97347F07-9B01-4682-83E0-9267377ECDD8}" v="11" dt="2021-06-21T16:38:19.630"/>
    <p1510:client id="{A88D259C-522E-4941-A765-726BF6833EE3}" v="6" dt="2021-06-21T16:30:42.685"/>
    <p1510:client id="{AE6AE151-756A-42A4-BF58-6E30E08F373E}" v="6" dt="2021-06-21T16:39:33.327"/>
    <p1510:client id="{C54F7AB7-790C-761B-9771-6647E7BD1E38}" v="92" dt="2020-12-08T01:56:04.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7484408-4C96-4517-B8AF-B08B876560B0}" type="datetimeFigureOut">
              <a:rPr lang="en-US" smtClean="0"/>
              <a:t>6/25/2021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E46ABA7-5AD2-4C6A-9B5C-838C87D16E5D}" type="slidenum">
              <a:rPr lang="en-US" smtClean="0"/>
              <a:t>‹#›</a:t>
            </a:fld>
            <a:endParaRPr lang="en-US"/>
          </a:p>
        </p:txBody>
      </p:sp>
    </p:spTree>
    <p:extLst>
      <p:ext uri="{BB962C8B-B14F-4D97-AF65-F5344CB8AC3E}">
        <p14:creationId xmlns:p14="http://schemas.microsoft.com/office/powerpoint/2010/main" val="405393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translated and trans-created the I&amp;Q resources into over a dozen languages, crafted talking points, and presented on I&amp;Q to dozens of representatives (“Community Navigators”) from diverse communities in King County. Community Navigators then distributed these resources and information amongst their </a:t>
            </a:r>
            <a:r>
              <a:rPr lang="en-US" sz="1200" kern="1200">
                <a:solidFill>
                  <a:schemeClr val="tx1"/>
                </a:solidFill>
                <a:effectLst/>
                <a:latin typeface="+mn-lt"/>
                <a:ea typeface="+mn-ea"/>
                <a:cs typeface="+mn-cs"/>
              </a:rPr>
              <a:t>networks. </a:t>
            </a:r>
            <a:r>
              <a:rPr lang="en-US" sz="1200" kern="1200" dirty="0">
                <a:solidFill>
                  <a:schemeClr val="tx1"/>
                </a:solidFill>
                <a:effectLst/>
                <a:latin typeface="+mn-lt"/>
                <a:ea typeface="+mn-ea"/>
                <a:cs typeface="+mn-cs"/>
              </a:rPr>
              <a:t>We distributed resources on I&amp;Q to hundreds of healthcare providers with particular attention to reaching diverse, limited English-speaking patients</a:t>
            </a:r>
            <a:endParaRPr lang="en-US" dirty="0"/>
          </a:p>
        </p:txBody>
      </p:sp>
      <p:sp>
        <p:nvSpPr>
          <p:cNvPr id="4" name="Slide Number Placeholder 3"/>
          <p:cNvSpPr>
            <a:spLocks noGrp="1"/>
          </p:cNvSpPr>
          <p:nvPr>
            <p:ph type="sldNum" sz="quarter" idx="10"/>
          </p:nvPr>
        </p:nvSpPr>
        <p:spPr/>
        <p:txBody>
          <a:bodyPr/>
          <a:lstStyle/>
          <a:p>
            <a:fld id="{3E46ABA7-5AD2-4C6A-9B5C-838C87D16E5D}" type="slidenum">
              <a:rPr lang="en-US" smtClean="0"/>
              <a:t>1</a:t>
            </a:fld>
            <a:endParaRPr lang="en-US"/>
          </a:p>
        </p:txBody>
      </p:sp>
    </p:spTree>
    <p:extLst>
      <p:ext uri="{BB962C8B-B14F-4D97-AF65-F5344CB8AC3E}">
        <p14:creationId xmlns:p14="http://schemas.microsoft.com/office/powerpoint/2010/main" val="120889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a:t>
            </a:r>
            <a:r>
              <a:rPr lang="en-US" baseline="0" dirty="0"/>
              <a:t> in 10 languages</a:t>
            </a:r>
            <a:endParaRPr lang="en-US" dirty="0"/>
          </a:p>
        </p:txBody>
      </p:sp>
      <p:sp>
        <p:nvSpPr>
          <p:cNvPr id="4" name="Slide Number Placeholder 3"/>
          <p:cNvSpPr>
            <a:spLocks noGrp="1"/>
          </p:cNvSpPr>
          <p:nvPr>
            <p:ph type="sldNum" sz="quarter" idx="10"/>
          </p:nvPr>
        </p:nvSpPr>
        <p:spPr/>
        <p:txBody>
          <a:bodyPr/>
          <a:lstStyle/>
          <a:p>
            <a:fld id="{3E46ABA7-5AD2-4C6A-9B5C-838C87D16E5D}" type="slidenum">
              <a:rPr lang="en-US" smtClean="0"/>
              <a:t>2</a:t>
            </a:fld>
            <a:endParaRPr lang="en-US"/>
          </a:p>
        </p:txBody>
      </p:sp>
    </p:spTree>
    <p:extLst>
      <p:ext uri="{BB962C8B-B14F-4D97-AF65-F5344CB8AC3E}">
        <p14:creationId xmlns:p14="http://schemas.microsoft.com/office/powerpoint/2010/main" val="197415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6ABA7-5AD2-4C6A-9B5C-838C87D16E5D}" type="slidenum">
              <a:rPr lang="en-US" smtClean="0"/>
              <a:t>3</a:t>
            </a:fld>
            <a:endParaRPr lang="en-US"/>
          </a:p>
        </p:txBody>
      </p:sp>
    </p:spTree>
    <p:extLst>
      <p:ext uri="{BB962C8B-B14F-4D97-AF65-F5344CB8AC3E}">
        <p14:creationId xmlns:p14="http://schemas.microsoft.com/office/powerpoint/2010/main" val="313531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6ABA7-5AD2-4C6A-9B5C-838C87D16E5D}" type="slidenum">
              <a:rPr lang="en-US" smtClean="0"/>
              <a:t>6</a:t>
            </a:fld>
            <a:endParaRPr lang="en-US"/>
          </a:p>
        </p:txBody>
      </p:sp>
    </p:spTree>
    <p:extLst>
      <p:ext uri="{BB962C8B-B14F-4D97-AF65-F5344CB8AC3E}">
        <p14:creationId xmlns:p14="http://schemas.microsoft.com/office/powerpoint/2010/main" val="4559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JBG Presents</a:t>
            </a:r>
          </a:p>
        </p:txBody>
      </p:sp>
      <p:sp>
        <p:nvSpPr>
          <p:cNvPr id="4" name="Slide Number Placeholder 3"/>
          <p:cNvSpPr>
            <a:spLocks noGrp="1"/>
          </p:cNvSpPr>
          <p:nvPr>
            <p:ph type="sldNum" sz="quarter" idx="5"/>
          </p:nvPr>
        </p:nvSpPr>
        <p:spPr/>
        <p:txBody>
          <a:bodyPr/>
          <a:lstStyle/>
          <a:p>
            <a:fld id="{35210D04-6D04-4C03-B3B5-E826B89A869A}" type="slidenum">
              <a:rPr lang="en-US" smtClean="0"/>
              <a:t>10</a:t>
            </a:fld>
            <a:endParaRPr lang="en-US"/>
          </a:p>
        </p:txBody>
      </p:sp>
    </p:spTree>
    <p:extLst>
      <p:ext uri="{BB962C8B-B14F-4D97-AF65-F5344CB8AC3E}">
        <p14:creationId xmlns:p14="http://schemas.microsoft.com/office/powerpoint/2010/main" val="148555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6ABA7-5AD2-4C6A-9B5C-838C87D16E5D}" type="slidenum">
              <a:rPr lang="en-US" smtClean="0"/>
              <a:t>21</a:t>
            </a:fld>
            <a:endParaRPr lang="en-US"/>
          </a:p>
        </p:txBody>
      </p:sp>
    </p:spTree>
    <p:extLst>
      <p:ext uri="{BB962C8B-B14F-4D97-AF65-F5344CB8AC3E}">
        <p14:creationId xmlns:p14="http://schemas.microsoft.com/office/powerpoint/2010/main" val="2107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C590-E833-994F-8C62-3A30FB280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4984EE-9E36-4648-B4DB-2FF8F2146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9CC89E-230D-1540-97B6-99964A508177}"/>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5" name="Footer Placeholder 4">
            <a:extLst>
              <a:ext uri="{FF2B5EF4-FFF2-40B4-BE49-F238E27FC236}">
                <a16:creationId xmlns:a16="http://schemas.microsoft.com/office/drawing/2014/main" id="{D7B364B4-9871-7D4D-BF1D-E0FC9B562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8B21C-D450-4E4F-B5ED-6DE45EDCAD32}"/>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194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101F-3636-444D-B0E3-37F86B6280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0224E-D6E5-CC44-9853-D7706D9BB3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54954-2BED-1144-BD22-D16272D7C7AB}"/>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5" name="Footer Placeholder 4">
            <a:extLst>
              <a:ext uri="{FF2B5EF4-FFF2-40B4-BE49-F238E27FC236}">
                <a16:creationId xmlns:a16="http://schemas.microsoft.com/office/drawing/2014/main" id="{22C22001-CBF1-444E-ADF2-48F52115B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04CB-882C-4C41-8F30-1B0D54E42AA4}"/>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307613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4570B-369F-5C4B-9579-D35AAB8E6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10EC6-DE50-7041-9097-3160DEF76A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1ECD3-CDF8-0847-8AEF-7A52EABA8528}"/>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5" name="Footer Placeholder 4">
            <a:extLst>
              <a:ext uri="{FF2B5EF4-FFF2-40B4-BE49-F238E27FC236}">
                <a16:creationId xmlns:a16="http://schemas.microsoft.com/office/drawing/2014/main" id="{6ECB470A-B0A0-0F40-BEE7-09CC61872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738EA-1DE6-4546-B871-F1616AC48142}"/>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88394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E446-375C-5249-AF4C-C5485BE80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AAAA5-4F8C-3645-B074-AE4F5A5AD0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B11A3-4492-0843-935A-32999F1717AF}"/>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5" name="Footer Placeholder 4">
            <a:extLst>
              <a:ext uri="{FF2B5EF4-FFF2-40B4-BE49-F238E27FC236}">
                <a16:creationId xmlns:a16="http://schemas.microsoft.com/office/drawing/2014/main" id="{019D2B8D-5760-5643-84A1-BB79BFCF0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72330-5F58-194D-9DDE-1FC5CA1F17B9}"/>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324625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6DE3-BB71-F244-8C8D-57E5AA4B6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E067B1-FCB9-AD48-990E-8D8A4493F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D42135-0DCA-9340-9595-655A6D72FC17}"/>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5" name="Footer Placeholder 4">
            <a:extLst>
              <a:ext uri="{FF2B5EF4-FFF2-40B4-BE49-F238E27FC236}">
                <a16:creationId xmlns:a16="http://schemas.microsoft.com/office/drawing/2014/main" id="{BF57BC55-C9E8-0B4B-9D77-E31512938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296F9-5BA1-854D-934F-3965567807DC}"/>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42527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B8BD-AEAD-5940-9F6D-A16565791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26D324-EED9-8843-A513-3277E2EDDB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AB8139-F2E5-6846-85EF-79ECBB3022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34620-8F7E-ED42-B5E7-767454699F92}"/>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6" name="Footer Placeholder 5">
            <a:extLst>
              <a:ext uri="{FF2B5EF4-FFF2-40B4-BE49-F238E27FC236}">
                <a16:creationId xmlns:a16="http://schemas.microsoft.com/office/drawing/2014/main" id="{E4E114B6-62BB-9042-BF7A-0B6690C96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34974-5002-F24D-A686-47471442BE8C}"/>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284037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F026-3FF1-B245-8C51-0B4DA7FB2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750423-86BC-1C45-BA1E-32FB830E5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C15E44-86A3-5042-9523-322B717379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0DAA05-9D3C-B742-8BFD-0C3B76555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95446C-4417-DF4C-84A3-28B1923C91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BC630F-05DF-6846-80CA-E19A5A00394A}"/>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8" name="Footer Placeholder 7">
            <a:extLst>
              <a:ext uri="{FF2B5EF4-FFF2-40B4-BE49-F238E27FC236}">
                <a16:creationId xmlns:a16="http://schemas.microsoft.com/office/drawing/2014/main" id="{2C634826-112F-EA41-B54D-DC0FE8A533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931EFC-7E89-3940-A135-A0C65A4B8E3B}"/>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187772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E35F-E682-F04F-85F2-243618472A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5F6A6C-EEB1-FF42-8761-959E15DFBC96}"/>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4" name="Footer Placeholder 3">
            <a:extLst>
              <a:ext uri="{FF2B5EF4-FFF2-40B4-BE49-F238E27FC236}">
                <a16:creationId xmlns:a16="http://schemas.microsoft.com/office/drawing/2014/main" id="{A9A60B9C-0432-BC4F-BE9F-B5F5DA4507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6B7415-E893-6C4F-8386-1D5FF2DB8902}"/>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423723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DE59C-24C0-7548-9D6E-40B14B19117D}"/>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3" name="Footer Placeholder 2">
            <a:extLst>
              <a:ext uri="{FF2B5EF4-FFF2-40B4-BE49-F238E27FC236}">
                <a16:creationId xmlns:a16="http://schemas.microsoft.com/office/drawing/2014/main" id="{239EA4EE-1FDA-224D-8F82-793CAE40A5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1B9735-2797-114E-8D23-EAF25E3DF405}"/>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203905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A451-2F1C-9940-8281-D1FA33C94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FE5374-4452-6046-AC2E-2686270B31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4B1141-2529-E54A-B39C-1FBE850F4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B289F1-E517-7945-AE20-1473E7CEA349}"/>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6" name="Footer Placeholder 5">
            <a:extLst>
              <a:ext uri="{FF2B5EF4-FFF2-40B4-BE49-F238E27FC236}">
                <a16:creationId xmlns:a16="http://schemas.microsoft.com/office/drawing/2014/main" id="{481135CE-3178-E549-9E9E-5C204D6B0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D3EC2-7CC6-264A-8BC0-308C319C51A8}"/>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115382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4BB9-FC40-6441-B1C2-3616E50E2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237972-7238-2E42-9BA1-DFBDBE9EC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0B726-3E79-A749-819A-36027AA7F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0DABD-AB0E-0345-B085-58EC60747C26}"/>
              </a:ext>
            </a:extLst>
          </p:cNvPr>
          <p:cNvSpPr>
            <a:spLocks noGrp="1"/>
          </p:cNvSpPr>
          <p:nvPr>
            <p:ph type="dt" sz="half" idx="10"/>
          </p:nvPr>
        </p:nvSpPr>
        <p:spPr/>
        <p:txBody>
          <a:bodyPr/>
          <a:lstStyle/>
          <a:p>
            <a:fld id="{1520617E-A3AD-E042-92FD-5BA12C73168A}" type="datetimeFigureOut">
              <a:rPr lang="en-US" smtClean="0"/>
              <a:t>6/25/2021</a:t>
            </a:fld>
            <a:endParaRPr lang="en-US"/>
          </a:p>
        </p:txBody>
      </p:sp>
      <p:sp>
        <p:nvSpPr>
          <p:cNvPr id="6" name="Footer Placeholder 5">
            <a:extLst>
              <a:ext uri="{FF2B5EF4-FFF2-40B4-BE49-F238E27FC236}">
                <a16:creationId xmlns:a16="http://schemas.microsoft.com/office/drawing/2014/main" id="{667E9DD9-ACAC-E643-A185-5ABDCC4D3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B7D01-0734-7B4F-AA08-C97BE9120372}"/>
              </a:ext>
            </a:extLst>
          </p:cNvPr>
          <p:cNvSpPr>
            <a:spLocks noGrp="1"/>
          </p:cNvSpPr>
          <p:nvPr>
            <p:ph type="sldNum" sz="quarter" idx="12"/>
          </p:nvPr>
        </p:nvSpPr>
        <p:spPr/>
        <p:txBody>
          <a:bodyPr/>
          <a:lstStyle/>
          <a:p>
            <a:fld id="{A3A87835-0EB7-AC4D-A361-47EC92B26053}" type="slidenum">
              <a:rPr lang="en-US" smtClean="0"/>
              <a:t>‹#›</a:t>
            </a:fld>
            <a:endParaRPr lang="en-US"/>
          </a:p>
        </p:txBody>
      </p:sp>
    </p:spTree>
    <p:extLst>
      <p:ext uri="{BB962C8B-B14F-4D97-AF65-F5344CB8AC3E}">
        <p14:creationId xmlns:p14="http://schemas.microsoft.com/office/powerpoint/2010/main" val="3305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74E03-B6CD-E647-9692-F410F1252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B06E44-A3B8-3747-B3D1-0EF3A10D2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437A0-540F-234F-B507-CAA0B9249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0617E-A3AD-E042-92FD-5BA12C73168A}" type="datetimeFigureOut">
              <a:rPr lang="en-US" smtClean="0"/>
              <a:t>6/25/2021</a:t>
            </a:fld>
            <a:endParaRPr lang="en-US"/>
          </a:p>
        </p:txBody>
      </p:sp>
      <p:sp>
        <p:nvSpPr>
          <p:cNvPr id="5" name="Footer Placeholder 4">
            <a:extLst>
              <a:ext uri="{FF2B5EF4-FFF2-40B4-BE49-F238E27FC236}">
                <a16:creationId xmlns:a16="http://schemas.microsoft.com/office/drawing/2014/main" id="{199D356E-12E5-B248-9BD6-D31508EE3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93D86-DCEC-4247-B5E5-6235C28C6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87835-0EB7-AC4D-A361-47EC92B26053}" type="slidenum">
              <a:rPr lang="en-US" smtClean="0"/>
              <a:t>‹#›</a:t>
            </a:fld>
            <a:endParaRPr lang="en-US"/>
          </a:p>
        </p:txBody>
      </p:sp>
    </p:spTree>
    <p:extLst>
      <p:ext uri="{BB962C8B-B14F-4D97-AF65-F5344CB8AC3E}">
        <p14:creationId xmlns:p14="http://schemas.microsoft.com/office/powerpoint/2010/main" val="220544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kingcounty.gov/depts/health/covid-19/languages.asp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cdc.gov/coronavirus/2019-ncov/symptoms-testing/symptom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need-extra-precautions/people-at-higher-risk.htm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13870"/>
          </a:xfrm>
          <a:prstGeom prst="rect">
            <a:avLst/>
          </a:prstGeom>
        </p:spPr>
      </p:pic>
    </p:spTree>
    <p:extLst>
      <p:ext uri="{BB962C8B-B14F-4D97-AF65-F5344CB8AC3E}">
        <p14:creationId xmlns:p14="http://schemas.microsoft.com/office/powerpoint/2010/main" val="259727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 name="TextBox 1269">
            <a:extLst>
              <a:ext uri="{FF2B5EF4-FFF2-40B4-BE49-F238E27FC236}">
                <a16:creationId xmlns:a16="http://schemas.microsoft.com/office/drawing/2014/main" id="{ED371B97-4239-4944-82D9-925BE5C8C413}"/>
              </a:ext>
            </a:extLst>
          </p:cNvPr>
          <p:cNvSpPr txBox="1"/>
          <p:nvPr/>
        </p:nvSpPr>
        <p:spPr>
          <a:xfrm>
            <a:off x="-162560" y="1507571"/>
            <a:ext cx="867664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chemeClr val="bg2">
                    <a:lumMod val="50000"/>
                  </a:schemeClr>
                </a:solidFill>
                <a:latin typeface="Californian FB"/>
              </a:rPr>
              <a:t>Isolation &amp; Quarantine Locations</a:t>
            </a:r>
          </a:p>
        </p:txBody>
      </p:sp>
      <p:pic>
        <p:nvPicPr>
          <p:cNvPr id="3" name="Picture 2">
            <a:extLst>
              <a:ext uri="{FF2B5EF4-FFF2-40B4-BE49-F238E27FC236}">
                <a16:creationId xmlns:a16="http://schemas.microsoft.com/office/drawing/2014/main" id="{54E353A5-2158-425D-9B75-AAECB5D6DD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9205" y="4128552"/>
            <a:ext cx="3633378" cy="2426037"/>
          </a:xfrm>
          <a:prstGeom prst="rect">
            <a:avLst/>
          </a:prstGeom>
        </p:spPr>
      </p:pic>
      <p:pic>
        <p:nvPicPr>
          <p:cNvPr id="11" name="Picture 10">
            <a:extLst>
              <a:ext uri="{FF2B5EF4-FFF2-40B4-BE49-F238E27FC236}">
                <a16:creationId xmlns:a16="http://schemas.microsoft.com/office/drawing/2014/main" id="{54215799-2A8D-4CB5-BC2B-E8507DA97B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52747" y="4128552"/>
            <a:ext cx="3637281" cy="2428642"/>
          </a:xfrm>
          <a:prstGeom prst="rect">
            <a:avLst/>
          </a:prstGeom>
        </p:spPr>
      </p:pic>
      <p:pic>
        <p:nvPicPr>
          <p:cNvPr id="15" name="Picture 14">
            <a:extLst>
              <a:ext uri="{FF2B5EF4-FFF2-40B4-BE49-F238E27FC236}">
                <a16:creationId xmlns:a16="http://schemas.microsoft.com/office/drawing/2014/main" id="{E69046A9-BAE8-4B08-A657-D265D99B12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62476" y="750451"/>
            <a:ext cx="3637280" cy="2428641"/>
          </a:xfrm>
          <a:prstGeom prst="rect">
            <a:avLst/>
          </a:prstGeom>
        </p:spPr>
      </p:pic>
      <p:pic>
        <p:nvPicPr>
          <p:cNvPr id="16" name="Picture 15">
            <a:extLst>
              <a:ext uri="{FF2B5EF4-FFF2-40B4-BE49-F238E27FC236}">
                <a16:creationId xmlns:a16="http://schemas.microsoft.com/office/drawing/2014/main" id="{118680EB-66FB-47AB-8BDC-F1FA4D18DB02}"/>
              </a:ext>
            </a:extLst>
          </p:cNvPr>
          <p:cNvPicPr>
            <a:picLocks noChangeAspect="1"/>
          </p:cNvPicPr>
          <p:nvPr/>
        </p:nvPicPr>
        <p:blipFill>
          <a:blip r:embed="rId6"/>
          <a:stretch>
            <a:fillRect/>
          </a:stretch>
        </p:blipFill>
        <p:spPr>
          <a:xfrm>
            <a:off x="4070258" y="4128552"/>
            <a:ext cx="3637280" cy="2426037"/>
          </a:xfrm>
          <a:prstGeom prst="rect">
            <a:avLst/>
          </a:prstGeom>
        </p:spPr>
      </p:pic>
    </p:spTree>
    <p:extLst>
      <p:ext uri="{BB962C8B-B14F-4D97-AF65-F5344CB8AC3E}">
        <p14:creationId xmlns:p14="http://schemas.microsoft.com/office/powerpoint/2010/main" val="95895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0615" y="326517"/>
            <a:ext cx="4212907" cy="2814486"/>
          </a:xfrm>
          <a:prstGeom prst="rect">
            <a:avLst/>
          </a:prstGeom>
        </p:spPr>
      </p:pic>
      <p:pic>
        <p:nvPicPr>
          <p:cNvPr id="3" name="Picture 2"/>
          <p:cNvPicPr>
            <a:picLocks noChangeAspect="1"/>
          </p:cNvPicPr>
          <p:nvPr/>
        </p:nvPicPr>
        <p:blipFill>
          <a:blip r:embed="rId3"/>
          <a:stretch>
            <a:fillRect/>
          </a:stretch>
        </p:blipFill>
        <p:spPr>
          <a:xfrm>
            <a:off x="6205154" y="326518"/>
            <a:ext cx="4212906" cy="2814486"/>
          </a:xfrm>
          <a:prstGeom prst="rect">
            <a:avLst/>
          </a:prstGeom>
        </p:spPr>
      </p:pic>
      <p:pic>
        <p:nvPicPr>
          <p:cNvPr id="4" name="Picture 3"/>
          <p:cNvPicPr>
            <a:picLocks noChangeAspect="1"/>
          </p:cNvPicPr>
          <p:nvPr/>
        </p:nvPicPr>
        <p:blipFill>
          <a:blip r:embed="rId4"/>
          <a:stretch>
            <a:fillRect/>
          </a:stretch>
        </p:blipFill>
        <p:spPr>
          <a:xfrm>
            <a:off x="750615" y="3867911"/>
            <a:ext cx="4206004" cy="2809875"/>
          </a:xfrm>
          <a:prstGeom prst="rect">
            <a:avLst/>
          </a:prstGeom>
        </p:spPr>
      </p:pic>
      <p:pic>
        <p:nvPicPr>
          <p:cNvPr id="5" name="Picture 4"/>
          <p:cNvPicPr>
            <a:picLocks noChangeAspect="1"/>
          </p:cNvPicPr>
          <p:nvPr/>
        </p:nvPicPr>
        <p:blipFill>
          <a:blip r:embed="rId5"/>
          <a:stretch>
            <a:fillRect/>
          </a:stretch>
        </p:blipFill>
        <p:spPr>
          <a:xfrm>
            <a:off x="6205154" y="3364991"/>
            <a:ext cx="4232283" cy="3172969"/>
          </a:xfrm>
          <a:prstGeom prst="rect">
            <a:avLst/>
          </a:prstGeom>
        </p:spPr>
      </p:pic>
    </p:spTree>
    <p:extLst>
      <p:ext uri="{BB962C8B-B14F-4D97-AF65-F5344CB8AC3E}">
        <p14:creationId xmlns:p14="http://schemas.microsoft.com/office/powerpoint/2010/main" val="352784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315" t="4524"/>
          <a:stretch/>
        </p:blipFill>
        <p:spPr>
          <a:xfrm>
            <a:off x="1106001" y="3776472"/>
            <a:ext cx="4042980" cy="3081528"/>
          </a:xfrm>
          <a:prstGeom prst="rect">
            <a:avLst/>
          </a:prstGeom>
        </p:spPr>
      </p:pic>
      <p:pic>
        <p:nvPicPr>
          <p:cNvPr id="5" name="Picture 4"/>
          <p:cNvPicPr>
            <a:picLocks noChangeAspect="1"/>
          </p:cNvPicPr>
          <p:nvPr/>
        </p:nvPicPr>
        <p:blipFill rotWithShape="1">
          <a:blip r:embed="rId3"/>
          <a:srcRect l="13342" t="12232" r="15487"/>
          <a:stretch/>
        </p:blipFill>
        <p:spPr>
          <a:xfrm>
            <a:off x="6472448" y="3246120"/>
            <a:ext cx="4198657" cy="3459098"/>
          </a:xfrm>
          <a:prstGeom prst="rect">
            <a:avLst/>
          </a:prstGeom>
        </p:spPr>
      </p:pic>
      <p:pic>
        <p:nvPicPr>
          <p:cNvPr id="7" name="Picture 6"/>
          <p:cNvPicPr>
            <a:picLocks noChangeAspect="1"/>
          </p:cNvPicPr>
          <p:nvPr/>
        </p:nvPicPr>
        <p:blipFill rotWithShape="1">
          <a:blip r:embed="rId4"/>
          <a:srcRect t="59246" r="56702"/>
          <a:stretch/>
        </p:blipFill>
        <p:spPr>
          <a:xfrm>
            <a:off x="1106001" y="603504"/>
            <a:ext cx="3938588" cy="2476590"/>
          </a:xfrm>
          <a:prstGeom prst="rect">
            <a:avLst/>
          </a:prstGeom>
        </p:spPr>
      </p:pic>
      <p:pic>
        <p:nvPicPr>
          <p:cNvPr id="9" name="Picture 8"/>
          <p:cNvPicPr>
            <a:picLocks noChangeAspect="1"/>
          </p:cNvPicPr>
          <p:nvPr/>
        </p:nvPicPr>
        <p:blipFill>
          <a:blip r:embed="rId5"/>
          <a:stretch>
            <a:fillRect/>
          </a:stretch>
        </p:blipFill>
        <p:spPr>
          <a:xfrm>
            <a:off x="6013704" y="376428"/>
            <a:ext cx="4286250" cy="876300"/>
          </a:xfrm>
          <a:prstGeom prst="rect">
            <a:avLst/>
          </a:prstGeom>
        </p:spPr>
      </p:pic>
      <p:sp>
        <p:nvSpPr>
          <p:cNvPr id="10" name="TextBox 9"/>
          <p:cNvSpPr txBox="1"/>
          <p:nvPr/>
        </p:nvSpPr>
        <p:spPr>
          <a:xfrm>
            <a:off x="6291072" y="1700784"/>
            <a:ext cx="4919472" cy="923330"/>
          </a:xfrm>
          <a:prstGeom prst="rect">
            <a:avLst/>
          </a:prstGeom>
          <a:noFill/>
        </p:spPr>
        <p:txBody>
          <a:bodyPr wrap="square" rtlCol="0">
            <a:spAutoFit/>
          </a:bodyPr>
          <a:lstStyle/>
          <a:p>
            <a:r>
              <a:rPr lang="en-US" dirty="0"/>
              <a:t>Catering by Fare Start for 3 meals per day, </a:t>
            </a:r>
          </a:p>
          <a:p>
            <a:endParaRPr lang="en-US" dirty="0"/>
          </a:p>
          <a:p>
            <a:r>
              <a:rPr lang="en-US" dirty="0"/>
              <a:t>plus lot of snacks!</a:t>
            </a:r>
          </a:p>
        </p:txBody>
      </p:sp>
    </p:spTree>
    <p:extLst>
      <p:ext uri="{BB962C8B-B14F-4D97-AF65-F5344CB8AC3E}">
        <p14:creationId xmlns:p14="http://schemas.microsoft.com/office/powerpoint/2010/main" val="56625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pic>
        <p:nvPicPr>
          <p:cNvPr id="2" name="Picture 2">
            <a:extLst>
              <a:ext uri="{FF2B5EF4-FFF2-40B4-BE49-F238E27FC236}">
                <a16:creationId xmlns:a16="http://schemas.microsoft.com/office/drawing/2014/main" id="{3C1DAB76-4AA1-4805-8EF5-B0FA8D3FAE04}"/>
              </a:ext>
            </a:extLst>
          </p:cNvPr>
          <p:cNvPicPr>
            <a:picLocks noChangeAspect="1"/>
          </p:cNvPicPr>
          <p:nvPr/>
        </p:nvPicPr>
        <p:blipFill>
          <a:blip r:embed="rId3"/>
          <a:stretch>
            <a:fillRect/>
          </a:stretch>
        </p:blipFill>
        <p:spPr>
          <a:xfrm>
            <a:off x="3007057" y="1029977"/>
            <a:ext cx="5848065" cy="5742016"/>
          </a:xfrm>
          <a:prstGeom prst="rect">
            <a:avLst/>
          </a:prstGeom>
        </p:spPr>
      </p:pic>
    </p:spTree>
    <p:extLst>
      <p:ext uri="{BB962C8B-B14F-4D97-AF65-F5344CB8AC3E}">
        <p14:creationId xmlns:p14="http://schemas.microsoft.com/office/powerpoint/2010/main" val="1203737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
        <p:nvSpPr>
          <p:cNvPr id="6" name="TextBox 5"/>
          <p:cNvSpPr txBox="1"/>
          <p:nvPr/>
        </p:nvSpPr>
        <p:spPr>
          <a:xfrm>
            <a:off x="740664" y="1165375"/>
            <a:ext cx="10890504" cy="5066130"/>
          </a:xfrm>
          <a:prstGeom prst="rect">
            <a:avLst/>
          </a:prstGeom>
          <a:noFill/>
        </p:spPr>
        <p:txBody>
          <a:bodyPr wrap="square" lIns="91440" tIns="45720" rIns="91440" bIns="45720" rtlCol="0" anchor="t">
            <a:spAutoFit/>
          </a:bodyPr>
          <a:lstStyle/>
          <a:p>
            <a:r>
              <a:rPr lang="en-US" sz="2000" b="1" dirty="0">
                <a:latin typeface="Gotham Medium"/>
              </a:rPr>
              <a:t>All are welcome, no matter race, religion, gender identity, sexual orientation, immigration status, or disability</a:t>
            </a:r>
            <a:endParaRPr lang="en-US" sz="2000" b="1" dirty="0"/>
          </a:p>
          <a:p>
            <a:endParaRPr lang="en-US" sz="2000" b="1" dirty="0">
              <a:latin typeface="Gotham Medium"/>
            </a:endParaRPr>
          </a:p>
          <a:p>
            <a:r>
              <a:rPr lang="en-US" sz="2000" b="1" dirty="0">
                <a:latin typeface="Gotham Medium"/>
              </a:rPr>
              <a:t>More about I&amp;Q centers:</a:t>
            </a:r>
          </a:p>
          <a:p>
            <a:pPr marL="285750" indent="-285750">
              <a:lnSpc>
                <a:spcPct val="150000"/>
              </a:lnSpc>
              <a:buFont typeface="Arial" panose="020B0604020202020204" pitchFamily="34" charset="0"/>
              <a:buChar char="•"/>
            </a:pPr>
            <a:r>
              <a:rPr lang="en-US" dirty="0">
                <a:latin typeface="Gotham Medium"/>
              </a:rPr>
              <a:t>Family/friends may drop off care packages, belongings, clothes, etc., however no visitors are allowed.</a:t>
            </a:r>
          </a:p>
          <a:p>
            <a:pPr marL="285750" indent="-285750">
              <a:lnSpc>
                <a:spcPct val="150000"/>
              </a:lnSpc>
              <a:buFont typeface="Arial" panose="020B0604020202020204" pitchFamily="34" charset="0"/>
              <a:buChar char="•"/>
            </a:pPr>
            <a:r>
              <a:rPr lang="en-US" dirty="0">
                <a:latin typeface="Gotham Medium"/>
              </a:rPr>
              <a:t>Language supports are available via phone-based interpretation services</a:t>
            </a:r>
          </a:p>
          <a:p>
            <a:pPr marL="285750" indent="-285750">
              <a:lnSpc>
                <a:spcPct val="150000"/>
              </a:lnSpc>
              <a:buFont typeface="Arial" panose="020B0604020202020204" pitchFamily="34" charset="0"/>
              <a:buChar char="•"/>
            </a:pPr>
            <a:r>
              <a:rPr lang="en-US" dirty="0">
                <a:latin typeface="Gotham Medium"/>
              </a:rPr>
              <a:t>Multiple household members, including children, may be roomed together in many cases.</a:t>
            </a:r>
          </a:p>
          <a:p>
            <a:pPr marL="285750" indent="-285750">
              <a:lnSpc>
                <a:spcPct val="150000"/>
              </a:lnSpc>
              <a:buFont typeface="Arial" panose="020B0604020202020204" pitchFamily="34" charset="0"/>
              <a:buChar char="•"/>
            </a:pPr>
            <a:r>
              <a:rPr lang="en-US" dirty="0">
                <a:latin typeface="Gotham Medium"/>
              </a:rPr>
              <a:t>I&amp;Q is free for everyone and is not reported as public charge.</a:t>
            </a:r>
          </a:p>
          <a:p>
            <a:pPr marL="285750" indent="-285750">
              <a:lnSpc>
                <a:spcPct val="150000"/>
              </a:lnSpc>
              <a:buFont typeface="Arial" panose="020B0604020202020204" pitchFamily="34" charset="0"/>
              <a:buChar char="•"/>
            </a:pPr>
            <a:r>
              <a:rPr lang="en-US" dirty="0">
                <a:latin typeface="Gotham Medium"/>
              </a:rPr>
              <a:t>Documentation status is not collected. </a:t>
            </a:r>
          </a:p>
          <a:p>
            <a:pPr marL="285750" indent="-285750">
              <a:lnSpc>
                <a:spcPct val="150000"/>
              </a:lnSpc>
              <a:buFont typeface="Arial" panose="020B0604020202020204" pitchFamily="34" charset="0"/>
              <a:buChar char="•"/>
            </a:pPr>
            <a:r>
              <a:rPr lang="en-US" dirty="0">
                <a:latin typeface="Gotham Medium"/>
              </a:rPr>
              <a:t>Government-issued identification is not needed.</a:t>
            </a:r>
          </a:p>
          <a:p>
            <a:pPr marL="285750" indent="-285750">
              <a:lnSpc>
                <a:spcPct val="150000"/>
              </a:lnSpc>
              <a:buFont typeface="Arial" panose="020B0604020202020204" pitchFamily="34" charset="0"/>
              <a:buChar char="•"/>
            </a:pPr>
            <a:r>
              <a:rPr lang="en-US" dirty="0">
                <a:latin typeface="Gotham Medium"/>
              </a:rPr>
              <a:t>King County does not permit law enforcement to enter the facility without a signed judicial warrant</a:t>
            </a:r>
            <a:r>
              <a:rPr lang="en-US" sz="2000" dirty="0">
                <a:latin typeface="Gotham Medium"/>
              </a:rPr>
              <a:t>.</a:t>
            </a:r>
          </a:p>
          <a:p>
            <a:pPr marL="285750" indent="-285750">
              <a:lnSpc>
                <a:spcPct val="150000"/>
              </a:lnSpc>
              <a:buFont typeface="Arial" panose="020B0604020202020204" pitchFamily="34" charset="0"/>
              <a:buChar char="•"/>
            </a:pPr>
            <a:r>
              <a:rPr lang="en-US" dirty="0">
                <a:latin typeface="Gotham Medium"/>
              </a:rPr>
              <a:t>CPAP/BiPAP and nebulizer machines can be accommodated (at Aurora site).</a:t>
            </a:r>
          </a:p>
          <a:p>
            <a:pPr marL="285750" indent="-285750">
              <a:lnSpc>
                <a:spcPct val="150000"/>
              </a:lnSpc>
              <a:buFont typeface="Arial" panose="020B0604020202020204" pitchFamily="34" charset="0"/>
              <a:buChar char="•"/>
            </a:pPr>
            <a:r>
              <a:rPr lang="en-US" dirty="0">
                <a:latin typeface="Gotham Medium"/>
              </a:rPr>
              <a:t>ADA accessible</a:t>
            </a:r>
            <a:endParaRPr lang="en-US" sz="2000" dirty="0">
              <a:latin typeface="Gotham Medium"/>
            </a:endParaRPr>
          </a:p>
        </p:txBody>
      </p:sp>
    </p:spTree>
    <p:extLst>
      <p:ext uri="{BB962C8B-B14F-4D97-AF65-F5344CB8AC3E}">
        <p14:creationId xmlns:p14="http://schemas.microsoft.com/office/powerpoint/2010/main" val="112641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
        <p:nvSpPr>
          <p:cNvPr id="6" name="TextBox 5"/>
          <p:cNvSpPr txBox="1"/>
          <p:nvPr/>
        </p:nvSpPr>
        <p:spPr>
          <a:xfrm>
            <a:off x="740664" y="1165375"/>
            <a:ext cx="10890504" cy="4031873"/>
          </a:xfrm>
          <a:prstGeom prst="rect">
            <a:avLst/>
          </a:prstGeom>
          <a:noFill/>
        </p:spPr>
        <p:txBody>
          <a:bodyPr wrap="square" rtlCol="0">
            <a:spAutoFit/>
          </a:bodyPr>
          <a:lstStyle/>
          <a:p>
            <a:r>
              <a:rPr lang="en-US" sz="2000" b="1" dirty="0">
                <a:latin typeface="Gotham Medium"/>
              </a:rPr>
              <a:t>Even more about I&amp;Q centers:</a:t>
            </a:r>
          </a:p>
          <a:p>
            <a:endParaRPr lang="en-US" sz="2000" b="1" dirty="0">
              <a:latin typeface="Gotham Medium"/>
            </a:endParaRPr>
          </a:p>
          <a:p>
            <a:pPr marL="285750" indent="-285750">
              <a:buFont typeface="Arial" panose="020B0604020202020204" pitchFamily="34" charset="0"/>
              <a:buChar char="•"/>
            </a:pPr>
            <a:r>
              <a:rPr lang="en-US" dirty="0">
                <a:latin typeface="Gotham Medium"/>
              </a:rPr>
              <a:t>Guests can bring all of their belongings.</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Treatment for substance use disorder and alcohol use disorder -including </a:t>
            </a:r>
            <a:r>
              <a:rPr lang="en-US" dirty="0" err="1">
                <a:latin typeface="Gotham Medium"/>
              </a:rPr>
              <a:t>Suboxone</a:t>
            </a:r>
            <a:r>
              <a:rPr lang="en-US" dirty="0">
                <a:latin typeface="Gotham Medium"/>
              </a:rPr>
              <a:t>- is available onsite.</a:t>
            </a:r>
          </a:p>
          <a:p>
            <a:endParaRPr lang="en-US" dirty="0">
              <a:latin typeface="Gotham Medium"/>
            </a:endParaRPr>
          </a:p>
          <a:p>
            <a:pPr marL="285750" indent="-285750">
              <a:buFont typeface="Arial" panose="020B0604020202020204" pitchFamily="34" charset="0"/>
              <a:buChar char="•"/>
            </a:pPr>
            <a:r>
              <a:rPr lang="en-US" dirty="0">
                <a:latin typeface="Gotham Medium"/>
              </a:rPr>
              <a:t>Smoking is permitted in designated smoking areas.</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Service and emotional support animals are welcome, pet food is supplied. Other pets can be housed by the animal shelter until the patient is discharged.</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Phones are provided to ensure that guests can stay connected with friends, family, and case managers.</a:t>
            </a:r>
          </a:p>
          <a:p>
            <a:endParaRPr lang="en-US" b="1" dirty="0">
              <a:latin typeface="Gotham Medium"/>
            </a:endParaRPr>
          </a:p>
          <a:p>
            <a:r>
              <a:rPr lang="en-US" b="1" dirty="0">
                <a:latin typeface="Gotham Medium"/>
              </a:rPr>
              <a:t>All are welcome, no matter race, religion, gender identity, sexual orientation, immigration status, or disability</a:t>
            </a:r>
            <a:endParaRPr lang="en-US" b="1" dirty="0"/>
          </a:p>
        </p:txBody>
      </p:sp>
    </p:spTree>
    <p:extLst>
      <p:ext uri="{BB962C8B-B14F-4D97-AF65-F5344CB8AC3E}">
        <p14:creationId xmlns:p14="http://schemas.microsoft.com/office/powerpoint/2010/main" val="210337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4539704"/>
          </a:xfrm>
          <a:prstGeom prst="rect">
            <a:avLst/>
          </a:prstGeom>
          <a:noFill/>
        </p:spPr>
        <p:txBody>
          <a:bodyPr wrap="square" rtlCol="0">
            <a:spAutoFit/>
          </a:bodyPr>
          <a:lstStyle/>
          <a:p>
            <a:r>
              <a:rPr lang="en-US" b="1" dirty="0">
                <a:solidFill>
                  <a:srgbClr val="404040"/>
                </a:solidFill>
                <a:latin typeface="Gotham Medium"/>
                <a:cs typeface="Gotham Medium" pitchFamily="2" charset="0"/>
              </a:rPr>
              <a:t>First Steps for Connecting to I&amp;Q</a:t>
            </a:r>
          </a:p>
          <a:p>
            <a:endParaRPr lang="en-US" dirty="0">
              <a:latin typeface="Gotham Medium"/>
            </a:endParaRPr>
          </a:p>
          <a:p>
            <a:pPr marL="285750" indent="-285750">
              <a:buFont typeface="Arial" panose="020B0604020202020204" pitchFamily="34" charset="0"/>
              <a:buChar char="•"/>
            </a:pPr>
            <a:r>
              <a:rPr lang="en-US" dirty="0">
                <a:latin typeface="Gotham Medium"/>
              </a:rPr>
              <a:t>Coronavirus Call Center is the first point of contact for providers to connect patients with King County I&amp;Q facilities</a:t>
            </a:r>
          </a:p>
          <a:p>
            <a:pPr algn="ctr"/>
            <a:endParaRPr lang="en-US" b="1" dirty="0">
              <a:latin typeface="Gotham Medium"/>
            </a:endParaRPr>
          </a:p>
          <a:p>
            <a:pPr algn="ctr"/>
            <a:r>
              <a:rPr lang="en-US" b="1" dirty="0">
                <a:latin typeface="Gotham Medium"/>
              </a:rPr>
              <a:t>Coronavirus Call Center: 206-477-3977</a:t>
            </a:r>
          </a:p>
          <a:p>
            <a:pPr lvl="0"/>
            <a:endParaRPr lang="en-US" dirty="0">
              <a:latin typeface="Gotham Medium"/>
            </a:endParaRPr>
          </a:p>
          <a:p>
            <a:pPr marL="285750" lvl="0" indent="-285750">
              <a:buFont typeface="Arial" panose="020B0604020202020204" pitchFamily="34" charset="0"/>
              <a:buChar char="•"/>
            </a:pPr>
            <a:r>
              <a:rPr lang="en-US" dirty="0">
                <a:latin typeface="Gotham Medium"/>
              </a:rPr>
              <a:t>Call Center operates from 8am to 10pm, 7 days per week</a:t>
            </a:r>
          </a:p>
          <a:p>
            <a:pPr lvl="0"/>
            <a:endParaRPr lang="en-US" dirty="0">
              <a:latin typeface="Gotham Medium"/>
            </a:endParaRPr>
          </a:p>
          <a:p>
            <a:pPr marL="285750" lvl="0" indent="-285750">
              <a:buFont typeface="Arial" panose="020B0604020202020204" pitchFamily="34" charset="0"/>
              <a:buChar char="•"/>
            </a:pPr>
            <a:r>
              <a:rPr lang="en-US" dirty="0">
                <a:latin typeface="Gotham Medium"/>
              </a:rPr>
              <a:t>Call Center will forward contact information to an I&amp;Q Coordinator who will contact you within two hours (depending on call volume)</a:t>
            </a:r>
          </a:p>
          <a:p>
            <a:pPr marL="285750" lvl="0" indent="-285750">
              <a:buFont typeface="Arial" panose="020B0604020202020204" pitchFamily="34" charset="0"/>
              <a:buChar char="•"/>
            </a:pPr>
            <a:endParaRPr lang="en-US" dirty="0">
              <a:latin typeface="Gotham Medium"/>
            </a:endParaRPr>
          </a:p>
          <a:p>
            <a:pPr marL="285750" lvl="0" indent="-285750">
              <a:buFont typeface="Arial" panose="020B0604020202020204" pitchFamily="34" charset="0"/>
              <a:buChar char="•"/>
            </a:pPr>
            <a:r>
              <a:rPr lang="en-US" dirty="0">
                <a:latin typeface="Gotham Medium"/>
              </a:rPr>
              <a:t>Public Health’s Communicable Disease-Epidemiology section may also call for any disease investigation/ contract tracing needed</a:t>
            </a:r>
          </a:p>
          <a:p>
            <a:pPr>
              <a:spcBef>
                <a:spcPts val="600"/>
              </a:spcBef>
              <a:buClr>
                <a:srgbClr val="F05A28"/>
              </a:buClr>
            </a:pPr>
            <a:endParaRPr lang="en-US" sz="1400" dirty="0">
              <a:solidFill>
                <a:srgbClr val="404040"/>
              </a:solidFill>
              <a:latin typeface="Gotham Medium" pitchFamily="2" charset="0"/>
              <a:cs typeface="Gotham Medium" pitchFamily="2" charset="0"/>
            </a:endParaRPr>
          </a:p>
          <a:p>
            <a:endParaRPr lang="en-US" dirty="0"/>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297289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4816703"/>
          </a:xfrm>
          <a:prstGeom prst="rect">
            <a:avLst/>
          </a:prstGeom>
          <a:noFill/>
        </p:spPr>
        <p:txBody>
          <a:bodyPr wrap="square" rtlCol="0">
            <a:spAutoFit/>
          </a:bodyPr>
          <a:lstStyle/>
          <a:p>
            <a:r>
              <a:rPr lang="en-US" b="1" dirty="0">
                <a:solidFill>
                  <a:srgbClr val="404040"/>
                </a:solidFill>
                <a:latin typeface="Gotham Medium"/>
                <a:cs typeface="Gotham Medium" pitchFamily="2" charset="0"/>
              </a:rPr>
              <a:t>Isolation and Quarantine: Assessment of Referrals</a:t>
            </a:r>
          </a:p>
          <a:p>
            <a:endParaRPr lang="en-US" b="1" dirty="0">
              <a:solidFill>
                <a:srgbClr val="404040"/>
              </a:solidFill>
              <a:latin typeface="Gotham Medium"/>
              <a:cs typeface="Gotham Medium" pitchFamily="2" charset="0"/>
            </a:endParaRPr>
          </a:p>
          <a:p>
            <a:pPr marL="285750" indent="-285750">
              <a:buFont typeface="Arial" panose="020B0604020202020204" pitchFamily="34" charset="0"/>
              <a:buChar char="•"/>
            </a:pPr>
            <a:r>
              <a:rPr lang="en-US" dirty="0">
                <a:latin typeface="Gotham Medium"/>
              </a:rPr>
              <a:t>King County’s  goal is to place all patients who need it in an I&amp;Q facility to slow the spread of COVID-19</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Assessment is needed to assure that patients placed in an I&amp;Q facility will be safe and will not pose a safety risk to staff and other patients</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I&amp;Q Coordinator, working with the I&amp;Q medial triage team and King County’s Behavioral Health and Recovery Division (BHRD), will assess if an I&amp;Q facility is available that can provide the level of medical and/or behavioral health care and attention needed by the patient</a:t>
            </a:r>
          </a:p>
          <a:p>
            <a:endParaRPr lang="en-US" dirty="0">
              <a:latin typeface="Gotham Medium"/>
            </a:endParaRPr>
          </a:p>
          <a:p>
            <a:pPr marL="285750" indent="-285750">
              <a:buFont typeface="Arial" panose="020B0604020202020204" pitchFamily="34" charset="0"/>
              <a:buChar char="•"/>
            </a:pPr>
            <a:r>
              <a:rPr lang="en-US" dirty="0">
                <a:latin typeface="Gotham Medium"/>
              </a:rPr>
              <a:t>A designation of low, medium and high behavioral need will be assigned based on available information about the patient and the clinical judgment of the screeners</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Patients designated as high need may still be suitable for I&amp;Q placement if the proper support can be provided</a:t>
            </a:r>
          </a:p>
          <a:p>
            <a:pPr marL="285750" indent="-285750">
              <a:buFont typeface="Arial" panose="020B0604020202020204" pitchFamily="34" charset="0"/>
              <a:buChar char="•"/>
            </a:pPr>
            <a:endParaRPr lang="en-US" dirty="0">
              <a:latin typeface="Gotham Medium"/>
            </a:endParaRPr>
          </a:p>
          <a:p>
            <a:endParaRPr lang="en-US" b="1" dirty="0">
              <a:solidFill>
                <a:srgbClr val="404040"/>
              </a:solidFill>
              <a:latin typeface="Gotham Medium"/>
            </a:endParaRPr>
          </a:p>
          <a:p>
            <a:pPr marL="285750" indent="-285750">
              <a:spcBef>
                <a:spcPts val="600"/>
              </a:spcBef>
              <a:buClr>
                <a:srgbClr val="F05A28"/>
              </a:buClr>
              <a:buFont typeface="Arial" panose="020B0604020202020204" pitchFamily="34" charset="0"/>
              <a:buChar char="•"/>
            </a:pPr>
            <a:endParaRPr lang="en-US" sz="1400" dirty="0">
              <a:solidFill>
                <a:srgbClr val="404040"/>
              </a:solidFill>
              <a:latin typeface="Gotham Medium"/>
              <a:cs typeface="Gotham Medium" pitchFamily="2" charset="0"/>
            </a:endParaRPr>
          </a:p>
          <a:p>
            <a:endParaRPr lang="en-US" dirty="0"/>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360529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4093428"/>
          </a:xfrm>
          <a:prstGeom prst="rect">
            <a:avLst/>
          </a:prstGeom>
          <a:noFill/>
        </p:spPr>
        <p:txBody>
          <a:bodyPr wrap="square" lIns="91440" tIns="45720" rIns="91440" bIns="45720" rtlCol="0" anchor="t">
            <a:spAutoFit/>
          </a:bodyPr>
          <a:lstStyle/>
          <a:p>
            <a:r>
              <a:rPr lang="en-US" sz="2000" b="1" dirty="0">
                <a:latin typeface="Gotham Medium"/>
              </a:rPr>
              <a:t>Admission Inclusion Criteria </a:t>
            </a:r>
            <a:r>
              <a:rPr lang="en-US" sz="2000" b="1" i="1" dirty="0">
                <a:latin typeface="Gotham Medium"/>
              </a:rPr>
              <a:t>5.11.20</a:t>
            </a:r>
            <a:endParaRPr lang="en-US" sz="2000" i="1" dirty="0">
              <a:latin typeface="Gotham Medium"/>
            </a:endParaRPr>
          </a:p>
          <a:p>
            <a:pPr fontAlgn="base"/>
            <a:endParaRPr lang="en-US" sz="2000" dirty="0">
              <a:latin typeface="Gotham Medium"/>
            </a:endParaRPr>
          </a:p>
          <a:p>
            <a:pPr fontAlgn="base"/>
            <a:r>
              <a:rPr lang="en-US" sz="2000" b="1" i="1" dirty="0">
                <a:latin typeface="Gotham Medium"/>
              </a:rPr>
              <a:t>Functional</a:t>
            </a:r>
            <a:endParaRPr lang="en-US" sz="2000" dirty="0">
              <a:latin typeface="Gotham Medium"/>
            </a:endParaRPr>
          </a:p>
          <a:p>
            <a:pPr marL="285750" lvl="0" indent="-285750" fontAlgn="base">
              <a:buFont typeface="Arial" panose="020B0604020202020204" pitchFamily="34" charset="0"/>
              <a:buChar char="•"/>
            </a:pPr>
            <a:r>
              <a:rPr lang="en-US" sz="2000" dirty="0">
                <a:latin typeface="Gotham Medium"/>
              </a:rPr>
              <a:t>Able to perform mobilize, transfer and perform Activities of Daily Living (eating, dressing, bathing, etc.) independently </a:t>
            </a:r>
          </a:p>
          <a:p>
            <a:pPr marL="285750" lvl="0" indent="-285750" fontAlgn="base">
              <a:buFont typeface="Arial" panose="020B0604020202020204" pitchFamily="34" charset="0"/>
              <a:buChar char="•"/>
            </a:pPr>
            <a:r>
              <a:rPr lang="en-US" sz="2000" dirty="0">
                <a:latin typeface="Gotham Medium"/>
              </a:rPr>
              <a:t>Able to follow directions when provided appropriate language or other facilitation </a:t>
            </a:r>
          </a:p>
          <a:p>
            <a:pPr fontAlgn="base"/>
            <a:endParaRPr lang="en-US" sz="2000" dirty="0">
              <a:latin typeface="Gotham Medium"/>
            </a:endParaRPr>
          </a:p>
          <a:p>
            <a:pPr fontAlgn="base"/>
            <a:r>
              <a:rPr lang="en-US" sz="2000" b="1" i="1" dirty="0">
                <a:latin typeface="Gotham Medium"/>
              </a:rPr>
              <a:t>Behavioral Health</a:t>
            </a:r>
            <a:endParaRPr lang="en-US" sz="2000" dirty="0">
              <a:latin typeface="Gotham Medium"/>
            </a:endParaRPr>
          </a:p>
          <a:p>
            <a:pPr marL="285750" lvl="0" indent="-285750" fontAlgn="base">
              <a:buFont typeface="Arial" panose="020B0604020202020204" pitchFamily="34" charset="0"/>
              <a:buChar char="•"/>
            </a:pPr>
            <a:r>
              <a:rPr lang="en-US" sz="2000" dirty="0">
                <a:latin typeface="Gotham Medium"/>
              </a:rPr>
              <a:t>Does not pose an imminent threat to self or others that warrants a higher level of care </a:t>
            </a:r>
          </a:p>
          <a:p>
            <a:pPr marL="285750" lvl="0" indent="-285750" fontAlgn="base">
              <a:buFont typeface="Arial" panose="020B0604020202020204" pitchFamily="34" charset="0"/>
              <a:buChar char="•"/>
            </a:pPr>
            <a:r>
              <a:rPr lang="en-US" sz="2000" dirty="0">
                <a:latin typeface="Gotham Medium"/>
              </a:rPr>
              <a:t>Does not have behavioral health issues identified; or has mild or moderate behavioral health issues identified; or other complex behavioral health need, such as withdrawals/delusions, with a plan to manage</a:t>
            </a:r>
          </a:p>
          <a:p>
            <a:pPr marL="285750" lvl="0" indent="-285750" fontAlgn="base">
              <a:buFont typeface="Arial" panose="020B0604020202020204" pitchFamily="34" charset="0"/>
              <a:buChar char="•"/>
            </a:pPr>
            <a:r>
              <a:rPr lang="en-US" sz="2000" dirty="0">
                <a:latin typeface="Gotham Medium"/>
              </a:rPr>
              <a:t>Is not in active alcohol withdrawal</a:t>
            </a:r>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243190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5093702"/>
          </a:xfrm>
          <a:prstGeom prst="rect">
            <a:avLst/>
          </a:prstGeom>
          <a:noFill/>
        </p:spPr>
        <p:txBody>
          <a:bodyPr wrap="square" lIns="91440" tIns="45720" rIns="91440" bIns="45720" rtlCol="0" anchor="t">
            <a:spAutoFit/>
          </a:bodyPr>
          <a:lstStyle/>
          <a:p>
            <a:pPr fontAlgn="base"/>
            <a:r>
              <a:rPr lang="en-US" sz="2000" b="1" dirty="0">
                <a:latin typeface="Gotham Medium"/>
              </a:rPr>
              <a:t>Exclusions from Admission </a:t>
            </a:r>
            <a:r>
              <a:rPr lang="en-US" sz="2000" b="1" i="1" dirty="0">
                <a:latin typeface="Gotham Medium"/>
              </a:rPr>
              <a:t>5.11.20</a:t>
            </a:r>
          </a:p>
          <a:p>
            <a:pPr fontAlgn="base"/>
            <a:endParaRPr lang="en-US" sz="2000" u="sng" dirty="0">
              <a:latin typeface="Gotham Medium"/>
            </a:endParaRPr>
          </a:p>
          <a:p>
            <a:pPr marL="285750" lvl="0" indent="-285750" fontAlgn="base">
              <a:buFont typeface="Arial" panose="020B0604020202020204" pitchFamily="34" charset="0"/>
              <a:buChar char="•"/>
            </a:pPr>
            <a:r>
              <a:rPr lang="en-US" sz="2000" dirty="0">
                <a:latin typeface="Gotham Medium"/>
              </a:rPr>
              <a:t>Patient is unable to manage activities of daily living independently, or follow directions despite appropriate language or other facilitation</a:t>
            </a:r>
          </a:p>
          <a:p>
            <a:pPr marL="285750" lvl="0" indent="-285750" fontAlgn="base">
              <a:buFont typeface="Arial" panose="020B0604020202020204" pitchFamily="34" charset="0"/>
              <a:buChar char="•"/>
            </a:pPr>
            <a:r>
              <a:rPr lang="en-US" sz="2000" dirty="0">
                <a:latin typeface="Gotham Medium"/>
              </a:rPr>
              <a:t>Patient poses an imminent threat to safety of self, staff or guests, (i.e. recent documented violence, arson, or predatory behavior)</a:t>
            </a:r>
          </a:p>
          <a:p>
            <a:pPr marL="285750" lvl="0" indent="-285750" fontAlgn="base">
              <a:buFont typeface="Arial" panose="020B0604020202020204" pitchFamily="34" charset="0"/>
              <a:buChar char="•"/>
            </a:pPr>
            <a:r>
              <a:rPr lang="en-US" sz="2000" dirty="0">
                <a:latin typeface="Gotham Medium"/>
              </a:rPr>
              <a:t>Medical problems that need monitoring or treatment adjustment beyond the level that can typically be provided in outpatient care, including:</a:t>
            </a:r>
          </a:p>
          <a:p>
            <a:pPr marL="742950" lvl="1" indent="-285750" fontAlgn="base">
              <a:buFont typeface="Courier New" panose="02070309020205020404" pitchFamily="49" charset="0"/>
              <a:buChar char="o"/>
            </a:pPr>
            <a:r>
              <a:rPr lang="en-US" sz="2000" dirty="0">
                <a:latin typeface="Gotham Medium"/>
              </a:rPr>
              <a:t>Patient requiring supplemental oxygen by nasal cannula</a:t>
            </a:r>
          </a:p>
          <a:p>
            <a:pPr marL="1200150" lvl="2" indent="-285750" fontAlgn="base">
              <a:buFont typeface="Courier New" panose="02070309020205020404" pitchFamily="49" charset="0"/>
              <a:buChar char="o"/>
            </a:pPr>
            <a:r>
              <a:rPr lang="en-US" sz="2000" dirty="0">
                <a:latin typeface="Gotham Medium"/>
              </a:rPr>
              <a:t>Exception: Patients with a </a:t>
            </a:r>
            <a:r>
              <a:rPr lang="en-US" sz="2000" i="1" dirty="0">
                <a:latin typeface="Gotham Medium"/>
              </a:rPr>
              <a:t>preexisting</a:t>
            </a:r>
            <a:r>
              <a:rPr lang="en-US" sz="2000" dirty="0">
                <a:latin typeface="Gotham Medium"/>
              </a:rPr>
              <a:t> (i.e. prior to illness) baseline oxygen requirement, if less than 4L per minute and in possession of all necessary equipment.</a:t>
            </a:r>
          </a:p>
          <a:p>
            <a:pPr marL="742950" lvl="1" indent="-285750" fontAlgn="base">
              <a:buFont typeface="Courier New" panose="02070309020205020404" pitchFamily="49" charset="0"/>
              <a:buChar char="o"/>
            </a:pPr>
            <a:r>
              <a:rPr lang="en-US" sz="2000" dirty="0">
                <a:latin typeface="Gotham Medium"/>
              </a:rPr>
              <a:t>Patient requires IV medications</a:t>
            </a:r>
          </a:p>
          <a:p>
            <a:pPr marL="742950" lvl="1" indent="-285750" fontAlgn="base">
              <a:buFont typeface="Courier New" panose="02070309020205020404" pitchFamily="49" charset="0"/>
              <a:buChar char="o"/>
            </a:pPr>
            <a:r>
              <a:rPr lang="en-US" sz="2000" dirty="0">
                <a:latin typeface="Gotham Medium"/>
              </a:rPr>
              <a:t>Patient in active alcohol withdrawal </a:t>
            </a:r>
          </a:p>
          <a:p>
            <a:pPr marL="742950" lvl="1" indent="-285750">
              <a:buFont typeface="Courier New" panose="02070309020205020404" pitchFamily="49" charset="0"/>
              <a:buChar char="o"/>
            </a:pPr>
            <a:r>
              <a:rPr lang="en-US" sz="2000" dirty="0">
                <a:latin typeface="Gotham Medium"/>
              </a:rPr>
              <a:t>Patients will be assessed on a case-by-case basis by behavioral health and medical screening teams. </a:t>
            </a:r>
            <a:endParaRPr lang="en-US" dirty="0"/>
          </a:p>
          <a:p>
            <a:pPr>
              <a:spcBef>
                <a:spcPts val="600"/>
              </a:spcBef>
              <a:buClr>
                <a:srgbClr val="F05A28"/>
              </a:buClr>
            </a:pPr>
            <a:endParaRPr lang="en-US" sz="2000" dirty="0">
              <a:solidFill>
                <a:srgbClr val="404040"/>
              </a:solidFill>
              <a:latin typeface="Gotham Medium"/>
              <a:cs typeface="Gotham Medium" pitchFamily="2" charset="0"/>
            </a:endParaRPr>
          </a:p>
          <a:p>
            <a:endParaRPr lang="en-US" sz="2000" dirty="0">
              <a:latin typeface="Gotham Medium"/>
            </a:endParaRPr>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312136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411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4755148"/>
          </a:xfrm>
          <a:prstGeom prst="rect">
            <a:avLst/>
          </a:prstGeom>
          <a:noFill/>
        </p:spPr>
        <p:txBody>
          <a:bodyPr wrap="square" rtlCol="0">
            <a:spAutoFit/>
          </a:bodyPr>
          <a:lstStyle/>
          <a:p>
            <a:r>
              <a:rPr lang="en-US" b="1" dirty="0">
                <a:solidFill>
                  <a:srgbClr val="404040"/>
                </a:solidFill>
                <a:latin typeface="Gotham Medium"/>
                <a:cs typeface="Gotham Medium" pitchFamily="2" charset="0"/>
              </a:rPr>
              <a:t>Once a Patient is Assigned to an I&amp;Q Facility</a:t>
            </a:r>
          </a:p>
          <a:p>
            <a:pPr marL="285750" indent="-285750">
              <a:spcBef>
                <a:spcPts val="600"/>
              </a:spcBef>
              <a:buClr>
                <a:srgbClr val="F05A28"/>
              </a:buClr>
              <a:buFont typeface="Arial" panose="020B0604020202020204" pitchFamily="34" charset="0"/>
              <a:buChar char="•"/>
            </a:pPr>
            <a:endParaRPr lang="en-US" sz="1400" dirty="0">
              <a:solidFill>
                <a:srgbClr val="404040"/>
              </a:solidFill>
              <a:latin typeface="Gotham Medium"/>
              <a:cs typeface="Gotham Medium" pitchFamily="2" charset="0"/>
            </a:endParaRPr>
          </a:p>
          <a:p>
            <a:pPr marL="285750" indent="-285750">
              <a:buFont typeface="Arial" panose="020B0604020202020204" pitchFamily="34" charset="0"/>
              <a:buChar char="•"/>
            </a:pPr>
            <a:r>
              <a:rPr lang="en-US" dirty="0">
                <a:latin typeface="Gotham Medium"/>
              </a:rPr>
              <a:t>I&amp;Q Coordinator will share information about the lodging site</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When possible, please bring all current  medications with you, we can get refills from the pharmacy if you run out while at IQ.</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Transportation will be provided either by private ambulance or Metro depending on capacity and availability</a:t>
            </a:r>
          </a:p>
          <a:p>
            <a:endParaRPr lang="en-US" dirty="0">
              <a:latin typeface="Gotham Medium"/>
            </a:endParaRPr>
          </a:p>
          <a:p>
            <a:pPr marL="285750" indent="-285750">
              <a:buFont typeface="Arial" panose="020B0604020202020204" pitchFamily="34" charset="0"/>
              <a:buChar char="•"/>
            </a:pPr>
            <a:r>
              <a:rPr lang="en-US" dirty="0">
                <a:latin typeface="Gotham Medium"/>
              </a:rPr>
              <a:t>An estimated time of arrival for transport will be provided. Anticipate a 1-2 hour wait time (from initial call)</a:t>
            </a:r>
          </a:p>
          <a:p>
            <a:endParaRPr lang="en-US" dirty="0">
              <a:latin typeface="Gotham Medium"/>
            </a:endParaRPr>
          </a:p>
          <a:p>
            <a:pPr marL="285750" indent="-285750">
              <a:buFont typeface="Arial" panose="020B0604020202020204" pitchFamily="34" charset="0"/>
              <a:buChar char="•"/>
            </a:pPr>
            <a:r>
              <a:rPr lang="en-US" dirty="0">
                <a:latin typeface="Gotham Medium"/>
              </a:rPr>
              <a:t>Loading assistance will need to be provided by members of the patient’s household. Metro transportation staff will not have physical contact with the patient and are unable to speak with guests during transport due to the physical barrier that separates the driver.</a:t>
            </a:r>
          </a:p>
          <a:p>
            <a:r>
              <a:rPr lang="en-US" dirty="0">
                <a:latin typeface="Gotham Medium"/>
              </a:rPr>
              <a:t> </a:t>
            </a:r>
          </a:p>
          <a:p>
            <a:endParaRPr lang="en-US" sz="1600" dirty="0">
              <a:latin typeface="Gotham Medium"/>
            </a:endParaRPr>
          </a:p>
          <a:p>
            <a:endParaRPr lang="en-US" sz="1600" dirty="0">
              <a:latin typeface="Gotham Medium"/>
            </a:endParaRPr>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2549318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3"/>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5570756"/>
          </a:xfrm>
          <a:prstGeom prst="rect">
            <a:avLst/>
          </a:prstGeom>
          <a:noFill/>
        </p:spPr>
        <p:txBody>
          <a:bodyPr wrap="square" lIns="91440" tIns="45720" rIns="91440" bIns="45720" rtlCol="0" anchor="t">
            <a:spAutoFit/>
          </a:bodyPr>
          <a:lstStyle/>
          <a:p>
            <a:r>
              <a:rPr lang="en-US" sz="1600" b="1" dirty="0">
                <a:solidFill>
                  <a:srgbClr val="404040"/>
                </a:solidFill>
                <a:latin typeface="Gotham Medium" pitchFamily="2" charset="0"/>
                <a:cs typeface="Gotham Medium" pitchFamily="2" charset="0"/>
              </a:rPr>
              <a:t>DISCHARGE CRITERIA- HOW LONG WILL PATIENTS STAY AT I&amp;Q</a:t>
            </a:r>
          </a:p>
          <a:p>
            <a:endParaRPr lang="en-US" sz="1600" b="1" dirty="0">
              <a:solidFill>
                <a:srgbClr val="404040"/>
              </a:solidFill>
              <a:latin typeface="Gotham Medium" pitchFamily="2" charset="0"/>
            </a:endParaRPr>
          </a:p>
          <a:p>
            <a:r>
              <a:rPr lang="en-US" sz="1600" b="1" dirty="0">
                <a:latin typeface="Gotham Medium"/>
              </a:rPr>
              <a:t>You've been sick with COVID symptoms and</a:t>
            </a:r>
          </a:p>
          <a:p>
            <a:pPr marL="285750" indent="-285750">
              <a:buFont typeface="Wingdings" panose="05000000000000000000" pitchFamily="2" charset="2"/>
              <a:buChar char="Ø"/>
            </a:pPr>
            <a:r>
              <a:rPr lang="en-US" sz="1600" b="1" dirty="0">
                <a:latin typeface="Gotham Medium"/>
              </a:rPr>
              <a:t>you tested positive OR</a:t>
            </a:r>
          </a:p>
          <a:p>
            <a:pPr marL="285750" indent="-285750">
              <a:buFont typeface="Wingdings" panose="05000000000000000000" pitchFamily="2" charset="2"/>
              <a:buChar char="Ø"/>
            </a:pPr>
            <a:r>
              <a:rPr lang="en-US" sz="1600" b="1" dirty="0">
                <a:latin typeface="Gotham Medium"/>
              </a:rPr>
              <a:t>you tested negative, but you spent time or shared a living space with someone who tested positive.</a:t>
            </a:r>
          </a:p>
          <a:p>
            <a:r>
              <a:rPr lang="en-US" sz="1600" dirty="0">
                <a:latin typeface="Gotham Medium"/>
              </a:rPr>
              <a:t>Leave if:</a:t>
            </a:r>
          </a:p>
          <a:p>
            <a:pPr marL="285750" indent="-285750">
              <a:buFont typeface="Arial" panose="020B0604020202020204" pitchFamily="34" charset="0"/>
              <a:buChar char="•"/>
            </a:pPr>
            <a:r>
              <a:rPr lang="en-US" sz="1600" dirty="0">
                <a:latin typeface="Gotham Medium"/>
              </a:rPr>
              <a:t>It's been 10 or more days since you first started feeling sick AND</a:t>
            </a:r>
          </a:p>
          <a:p>
            <a:pPr marL="285750" indent="-285750">
              <a:buFont typeface="Arial" panose="020B0604020202020204" pitchFamily="34" charset="0"/>
              <a:buChar char="•"/>
            </a:pPr>
            <a:r>
              <a:rPr lang="en-US" sz="1600" dirty="0">
                <a:latin typeface="Gotham Medium"/>
              </a:rPr>
              <a:t>You haven't</a:t>
            </a:r>
            <a:r>
              <a:rPr lang="en-US" sz="1600">
                <a:latin typeface="Gotham Medium"/>
              </a:rPr>
              <a:t> had a fever for 24 hours AND</a:t>
            </a:r>
          </a:p>
          <a:p>
            <a:pPr marL="285750" indent="-285750">
              <a:buFont typeface="Arial" panose="020B0604020202020204" pitchFamily="34" charset="0"/>
              <a:buChar char="•"/>
            </a:pPr>
            <a:r>
              <a:rPr lang="en-US" sz="1600" dirty="0">
                <a:latin typeface="Gotham Medium"/>
              </a:rPr>
              <a:t>You are feeling better.</a:t>
            </a:r>
          </a:p>
          <a:p>
            <a:r>
              <a:rPr lang="en-US" sz="1600" dirty="0">
                <a:latin typeface="Gotham Medium"/>
              </a:rPr>
              <a:t>Nurses at the I&amp;Q will keep track of how you are feeling and your temperature. They will let you know when you are well enough to leave.</a:t>
            </a:r>
          </a:p>
          <a:p>
            <a:endParaRPr lang="en-US" sz="1600" b="1" dirty="0">
              <a:latin typeface="Gotham Medium"/>
            </a:endParaRPr>
          </a:p>
          <a:p>
            <a:r>
              <a:rPr lang="en-US" sz="1600" b="1" dirty="0">
                <a:latin typeface="Gotham Medium"/>
              </a:rPr>
              <a:t>You haven't been sick with COVID symptoms, but you tested positive.</a:t>
            </a:r>
          </a:p>
          <a:p>
            <a:r>
              <a:rPr lang="en-US" sz="1600" dirty="0">
                <a:latin typeface="Gotham Medium"/>
              </a:rPr>
              <a:t>Leave after 10 days from the date of your test.</a:t>
            </a:r>
          </a:p>
          <a:p>
            <a:endParaRPr lang="en-US" sz="1600" b="1" dirty="0">
              <a:latin typeface="Gotham Medium"/>
            </a:endParaRPr>
          </a:p>
          <a:p>
            <a:r>
              <a:rPr lang="en-US" sz="1600" b="1" dirty="0">
                <a:latin typeface="Gotham Medium"/>
              </a:rPr>
              <a:t>You haven't been sick with COVID symptoms and you tested negative, but you spent time or shared a living space with someone who tested positive (quarantine).</a:t>
            </a:r>
            <a:endParaRPr lang="en-US" sz="1600" b="1" dirty="0">
              <a:solidFill>
                <a:srgbClr val="404040"/>
              </a:solidFill>
              <a:latin typeface="Gotham Medium"/>
              <a:cs typeface="Gotham Medium" pitchFamily="2" charset="0"/>
            </a:endParaRPr>
          </a:p>
          <a:p>
            <a:r>
              <a:rPr lang="en-US" sz="1600" dirty="0">
                <a:latin typeface="Gotham Medium"/>
              </a:rPr>
              <a:t>Stay for 10 days since the last time you were with the person who tested positive.</a:t>
            </a:r>
            <a:endParaRPr lang="en-US" sz="1600" b="1" dirty="0">
              <a:solidFill>
                <a:srgbClr val="404040"/>
              </a:solidFill>
              <a:latin typeface="Gotham Medium"/>
              <a:cs typeface="Gotham Medium" pitchFamily="2" charset="0"/>
            </a:endParaRPr>
          </a:p>
          <a:p>
            <a:endParaRPr lang="en-US" sz="1200" dirty="0"/>
          </a:p>
          <a:p>
            <a:r>
              <a:rPr lang="en-US" b="1" dirty="0">
                <a:solidFill>
                  <a:srgbClr val="404040"/>
                </a:solidFill>
                <a:latin typeface="Gotham Medium"/>
                <a:cs typeface="Gotham Medium" pitchFamily="2" charset="0"/>
              </a:rPr>
              <a:t>Patients are discharged from I&amp;Q according to these criteria to ensure that they are </a:t>
            </a:r>
            <a:r>
              <a:rPr lang="en-US" b="1" u="sng" dirty="0">
                <a:solidFill>
                  <a:srgbClr val="404040"/>
                </a:solidFill>
                <a:latin typeface="Gotham Medium"/>
                <a:cs typeface="Gotham Medium" pitchFamily="2" charset="0"/>
              </a:rPr>
              <a:t>no longer contagious upon release</a:t>
            </a:r>
            <a:r>
              <a:rPr lang="en-US" b="1" dirty="0">
                <a:solidFill>
                  <a:srgbClr val="404040"/>
                </a:solidFill>
                <a:latin typeface="Gotham Medium"/>
                <a:cs typeface="Gotham Medium" pitchFamily="2" charset="0"/>
              </a:rPr>
              <a:t>.</a:t>
            </a:r>
          </a:p>
          <a:p>
            <a:endParaRPr lang="en-US" sz="1600" dirty="0"/>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201708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2013" t="6165" r="14265" b="14668"/>
          <a:stretch/>
        </p:blipFill>
        <p:spPr>
          <a:xfrm>
            <a:off x="694944" y="718457"/>
            <a:ext cx="7542867" cy="6069190"/>
          </a:xfrm>
          <a:prstGeom prst="rect">
            <a:avLst/>
          </a:prstGeom>
        </p:spPr>
      </p:pic>
      <p:sp>
        <p:nvSpPr>
          <p:cNvPr id="6" name="Rectangle 5"/>
          <p:cNvSpPr/>
          <p:nvPr/>
        </p:nvSpPr>
        <p:spPr>
          <a:xfrm>
            <a:off x="1170432" y="184666"/>
            <a:ext cx="8744712" cy="646331"/>
          </a:xfrm>
          <a:prstGeom prst="rect">
            <a:avLst/>
          </a:prstGeom>
        </p:spPr>
        <p:txBody>
          <a:bodyPr wrap="square">
            <a:spAutoFit/>
          </a:bodyPr>
          <a:lstStyle/>
          <a:p>
            <a:r>
              <a:rPr lang="en-US" dirty="0">
                <a:hlinkClick r:id="rId4"/>
              </a:rPr>
              <a:t>https://www.kingcounty.gov/depts/health/covid-19/languages.aspx</a:t>
            </a:r>
            <a:endParaRPr lang="en-US" dirty="0"/>
          </a:p>
          <a:p>
            <a:endParaRPr lang="en-US" dirty="0"/>
          </a:p>
        </p:txBody>
      </p:sp>
    </p:spTree>
    <p:extLst>
      <p:ext uri="{BB962C8B-B14F-4D97-AF65-F5344CB8AC3E}">
        <p14:creationId xmlns:p14="http://schemas.microsoft.com/office/powerpoint/2010/main" val="47420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5355312"/>
          </a:xfrm>
          <a:prstGeom prst="rect">
            <a:avLst/>
          </a:prstGeom>
          <a:noFill/>
        </p:spPr>
        <p:txBody>
          <a:bodyPr wrap="square" rtlCol="0">
            <a:spAutoFit/>
          </a:bodyPr>
          <a:lstStyle/>
          <a:p>
            <a:r>
              <a:rPr lang="en-US" b="1" dirty="0"/>
              <a:t>Isolation &amp; Quarantine Centers</a:t>
            </a:r>
          </a:p>
          <a:p>
            <a:pPr marL="285750" indent="-285750">
              <a:buFont typeface="Arial" panose="020B0604020202020204" pitchFamily="34" charset="0"/>
              <a:buChar char="•"/>
            </a:pPr>
            <a:r>
              <a:rPr lang="en-US" dirty="0"/>
              <a:t>King County has safe places for temporary isolation, quarantine, and recovery from COVID-19</a:t>
            </a:r>
            <a:endParaRPr lang="en-US" b="1" dirty="0">
              <a:solidFill>
                <a:srgbClr val="404040"/>
              </a:solidFill>
              <a:latin typeface="Gotham Medium"/>
              <a:cs typeface="Gotham Medium" pitchFamily="2" charset="0"/>
            </a:endParaRPr>
          </a:p>
          <a:p>
            <a:endParaRPr lang="en-US" b="1" dirty="0">
              <a:solidFill>
                <a:srgbClr val="404040"/>
              </a:solidFill>
              <a:latin typeface="Gotham Medium"/>
              <a:cs typeface="Gotham Medium" pitchFamily="2" charset="0"/>
            </a:endParaRPr>
          </a:p>
          <a:p>
            <a:endParaRPr lang="en-US" b="1" dirty="0">
              <a:solidFill>
                <a:srgbClr val="404040"/>
              </a:solidFill>
              <a:latin typeface="Gotham Medium"/>
              <a:cs typeface="Gotham Medium" pitchFamily="2" charset="0"/>
            </a:endParaRPr>
          </a:p>
          <a:p>
            <a:r>
              <a:rPr lang="en-US" b="1" dirty="0">
                <a:solidFill>
                  <a:srgbClr val="404040"/>
                </a:solidFill>
                <a:latin typeface="Gotham Medium"/>
                <a:cs typeface="Gotham Medium" pitchFamily="2" charset="0"/>
              </a:rPr>
              <a:t>About Isolation and Quarantine (I&amp;Q)</a:t>
            </a:r>
          </a:p>
          <a:p>
            <a:endParaRPr lang="en-US" b="1" dirty="0">
              <a:solidFill>
                <a:srgbClr val="404040"/>
              </a:solidFill>
              <a:latin typeface="Gotham Medium"/>
            </a:endParaRPr>
          </a:p>
          <a:p>
            <a:pPr marL="285750" indent="-285750">
              <a:buFont typeface="Arial" panose="020B0604020202020204" pitchFamily="34" charset="0"/>
              <a:buChar char="•"/>
            </a:pPr>
            <a:r>
              <a:rPr lang="en-US" dirty="0">
                <a:solidFill>
                  <a:srgbClr val="404040"/>
                </a:solidFill>
                <a:latin typeface="Gotham Medium"/>
              </a:rPr>
              <a:t>A </a:t>
            </a:r>
            <a:r>
              <a:rPr lang="en-US" dirty="0">
                <a:latin typeface="Gotham Medium"/>
              </a:rPr>
              <a:t>proven public health practice for reducing the spread of disease</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Quarantine is for people who have been exposed to an infectious disease and could become sick and then spread the infection to others.</a:t>
            </a:r>
          </a:p>
          <a:p>
            <a:pPr marL="285750" indent="-285750">
              <a:buFont typeface="Arial" panose="020B0604020202020204" pitchFamily="34" charset="0"/>
              <a:buChar char="•"/>
            </a:pPr>
            <a:endParaRPr lang="en-US" dirty="0">
              <a:latin typeface="Gotham Medium"/>
            </a:endParaRPr>
          </a:p>
          <a:p>
            <a:pPr marL="285750" indent="-285750">
              <a:buFont typeface="Arial" panose="020B0604020202020204" pitchFamily="34" charset="0"/>
              <a:buChar char="•"/>
            </a:pPr>
            <a:r>
              <a:rPr lang="en-US" dirty="0">
                <a:latin typeface="Gotham Medium"/>
              </a:rPr>
              <a:t>Isolation is used for people who are currently ill and contagious, and who need to stay away from others in order to avoid infecting them.</a:t>
            </a:r>
          </a:p>
          <a:p>
            <a:endParaRPr lang="en-US" dirty="0">
              <a:latin typeface="Gotham Medium"/>
            </a:endParaRPr>
          </a:p>
          <a:p>
            <a:pPr marL="742950" lvl="1" indent="-285750">
              <a:buFont typeface="Courier New" panose="02070309020205020404" pitchFamily="49" charset="0"/>
              <a:buChar char="o"/>
            </a:pPr>
            <a:r>
              <a:rPr lang="en-US" dirty="0">
                <a:latin typeface="Gotham Medium"/>
              </a:rPr>
              <a:t>Isolation or quarantine at a King County facility does not mean you will be alone- a care team of nurses and behavioral health providers will check in on patients daily and ensure their needs are met.</a:t>
            </a:r>
          </a:p>
          <a:p>
            <a:pPr marL="285750" indent="-285750">
              <a:buFont typeface="Arial" panose="020B0604020202020204" pitchFamily="34" charset="0"/>
              <a:buChar char="•"/>
            </a:pPr>
            <a:endParaRPr lang="en-US" dirty="0">
              <a:latin typeface="Gotham Medium"/>
            </a:endParaRPr>
          </a:p>
          <a:p>
            <a:r>
              <a:rPr lang="en-US" i="1" dirty="0">
                <a:latin typeface="Gotham Medium"/>
              </a:rPr>
              <a:t> </a:t>
            </a:r>
            <a:endParaRPr lang="en-US" sz="1400" dirty="0">
              <a:solidFill>
                <a:srgbClr val="404040"/>
              </a:solidFill>
              <a:latin typeface="Gotham Medium"/>
              <a:cs typeface="Gotham Medium" pitchFamily="2" charset="0"/>
            </a:endParaRPr>
          </a:p>
          <a:p>
            <a:endParaRPr lang="en-US" dirty="0"/>
          </a:p>
        </p:txBody>
      </p:sp>
      <p:sp>
        <p:nvSpPr>
          <p:cNvPr id="6" name="TextBox 5">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368194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4585871"/>
          </a:xfrm>
          <a:prstGeom prst="rect">
            <a:avLst/>
          </a:prstGeom>
          <a:noFill/>
        </p:spPr>
        <p:txBody>
          <a:bodyPr wrap="square" rtlCol="0">
            <a:spAutoFit/>
          </a:bodyPr>
          <a:lstStyle/>
          <a:p>
            <a:pPr lvl="1"/>
            <a:endParaRPr lang="en-US" dirty="0">
              <a:latin typeface="Gotham Medium"/>
            </a:endParaRPr>
          </a:p>
          <a:p>
            <a:pPr lvl="1"/>
            <a:r>
              <a:rPr lang="en-US" sz="2000" dirty="0">
                <a:latin typeface="Gotham Medium"/>
              </a:rPr>
              <a:t>Individuals can self-refer for isolation if you are:</a:t>
            </a:r>
            <a:endParaRPr lang="en-US" sz="2000" b="1" dirty="0">
              <a:latin typeface="Gotham Medium"/>
            </a:endParaRPr>
          </a:p>
          <a:p>
            <a:pPr lvl="1"/>
            <a:endParaRPr lang="en-US" sz="2000" b="1" dirty="0">
              <a:latin typeface="Gotham Medium"/>
            </a:endParaRPr>
          </a:p>
          <a:p>
            <a:pPr marL="800100" lvl="1" indent="-342900">
              <a:buFont typeface="Arial" panose="020B0604020202020204" pitchFamily="34" charset="0"/>
              <a:buChar char="•"/>
            </a:pPr>
            <a:r>
              <a:rPr lang="en-US" sz="2000" dirty="0">
                <a:latin typeface="Gotham Medium"/>
              </a:rPr>
              <a:t>Confirmed COVID-19 positive; OR</a:t>
            </a:r>
          </a:p>
          <a:p>
            <a:pPr marL="800100" lvl="1" indent="-342900">
              <a:buFont typeface="Arial" panose="020B0604020202020204" pitchFamily="34" charset="0"/>
              <a:buChar char="•"/>
            </a:pPr>
            <a:r>
              <a:rPr lang="en-US" sz="2000" dirty="0">
                <a:latin typeface="Gotham Medium"/>
              </a:rPr>
              <a:t>Have new </a:t>
            </a:r>
            <a:r>
              <a:rPr lang="en-US" sz="2000" u="sng" dirty="0">
                <a:latin typeface="Gotham Medium"/>
              </a:rPr>
              <a:t>COVID-like illness</a:t>
            </a:r>
            <a:r>
              <a:rPr lang="en-US" sz="2000" dirty="0">
                <a:latin typeface="Gotham Medium"/>
              </a:rPr>
              <a:t>; OR</a:t>
            </a:r>
          </a:p>
          <a:p>
            <a:pPr marL="800100" lvl="1" indent="-342900">
              <a:buFont typeface="Arial" panose="020B0604020202020204" pitchFamily="34" charset="0"/>
              <a:buChar char="•"/>
            </a:pPr>
            <a:r>
              <a:rPr lang="en-US" sz="2000" dirty="0">
                <a:latin typeface="Gotham Medium"/>
              </a:rPr>
              <a:t>Got tested for COVID-19 and are waiting for results</a:t>
            </a:r>
          </a:p>
          <a:p>
            <a:pPr lvl="1"/>
            <a:endParaRPr lang="en-US" dirty="0">
              <a:latin typeface="Gotham Medium"/>
            </a:endParaRPr>
          </a:p>
          <a:p>
            <a:pPr lvl="1"/>
            <a:r>
              <a:rPr lang="en-US" sz="2000" dirty="0">
                <a:latin typeface="Gotham Medium"/>
              </a:rPr>
              <a:t>AND </a:t>
            </a:r>
          </a:p>
          <a:p>
            <a:pPr lvl="1"/>
            <a:endParaRPr lang="en-US" sz="2000" dirty="0">
              <a:latin typeface="Gotham Medium"/>
            </a:endParaRPr>
          </a:p>
          <a:p>
            <a:pPr lvl="1"/>
            <a:r>
              <a:rPr lang="en-US" sz="2000" dirty="0">
                <a:latin typeface="Gotham Medium"/>
              </a:rPr>
              <a:t>Are unable to safely isolate at home</a:t>
            </a:r>
          </a:p>
          <a:p>
            <a:pPr marL="800100" lvl="1" indent="-342900">
              <a:buFont typeface="Arial" panose="020B0604020202020204" pitchFamily="34" charset="0"/>
              <a:buChar char="•"/>
            </a:pPr>
            <a:r>
              <a:rPr lang="en-US" sz="2000" dirty="0">
                <a:latin typeface="Gotham Medium"/>
              </a:rPr>
              <a:t>Do not have a separate bedroom where you can recover without sharing immediate space with others; OR</a:t>
            </a:r>
          </a:p>
          <a:p>
            <a:pPr marL="800100" lvl="1" indent="-342900">
              <a:buFont typeface="Arial" panose="020B0604020202020204" pitchFamily="34" charset="0"/>
              <a:buChar char="•"/>
            </a:pPr>
            <a:r>
              <a:rPr lang="en-US" sz="2000" dirty="0">
                <a:latin typeface="Gotham Medium"/>
              </a:rPr>
              <a:t>Do not have a home (or victim of domestic violence actively attempting to flee)</a:t>
            </a:r>
          </a:p>
          <a:p>
            <a:pPr marL="800100" lvl="1" indent="-342900">
              <a:buFont typeface="Arial" panose="020B0604020202020204" pitchFamily="34" charset="0"/>
              <a:buChar char="•"/>
            </a:pPr>
            <a:endParaRPr lang="en-US" sz="2000" dirty="0">
              <a:latin typeface="Gotham Medium"/>
            </a:endParaRPr>
          </a:p>
          <a:p>
            <a:pPr lvl="1"/>
            <a:endParaRPr lang="en-US" dirty="0">
              <a:latin typeface="Gotham Medium"/>
            </a:endParaRPr>
          </a:p>
          <a:p>
            <a:pPr lvl="1"/>
            <a:endParaRPr lang="en-US" dirty="0">
              <a:latin typeface="Gotham Medium"/>
            </a:endParaRPr>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206701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3"/>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6309420"/>
          </a:xfrm>
          <a:prstGeom prst="rect">
            <a:avLst/>
          </a:prstGeom>
          <a:noFill/>
        </p:spPr>
        <p:txBody>
          <a:bodyPr wrap="square" rtlCol="0">
            <a:spAutoFit/>
          </a:bodyPr>
          <a:lstStyle/>
          <a:p>
            <a:pPr lvl="1"/>
            <a:endParaRPr lang="en-US" b="1" dirty="0">
              <a:latin typeface="Gotham Medium"/>
            </a:endParaRPr>
          </a:p>
          <a:p>
            <a:pPr lvl="1"/>
            <a:r>
              <a:rPr lang="en-US" sz="2000" b="1" u="sng" dirty="0">
                <a:latin typeface="Gotham Medium"/>
              </a:rPr>
              <a:t>COVID-19-like illness (CLI)</a:t>
            </a:r>
            <a:r>
              <a:rPr lang="en-US" sz="2000" u="sng" dirty="0">
                <a:latin typeface="Gotham Medium"/>
              </a:rPr>
              <a:t> </a:t>
            </a:r>
            <a:r>
              <a:rPr lang="en-US" sz="2000" dirty="0">
                <a:latin typeface="Gotham Medium"/>
              </a:rPr>
              <a:t>may be defined as </a:t>
            </a:r>
            <a:r>
              <a:rPr lang="en-US" sz="2000" i="1" dirty="0">
                <a:latin typeface="Gotham Medium"/>
              </a:rPr>
              <a:t>any</a:t>
            </a:r>
            <a:r>
              <a:rPr lang="en-US" sz="2000" dirty="0">
                <a:latin typeface="Gotham Medium"/>
              </a:rPr>
              <a:t> of the following:</a:t>
            </a:r>
          </a:p>
          <a:p>
            <a:pPr lvl="1"/>
            <a:r>
              <a:rPr lang="en-US" sz="2000" dirty="0">
                <a:latin typeface="Gotham Medium"/>
              </a:rPr>
              <a:t> </a:t>
            </a:r>
          </a:p>
          <a:p>
            <a:pPr marL="742950" lvl="1" indent="-285750">
              <a:buFont typeface="Arial" panose="020B0604020202020204" pitchFamily="34" charset="0"/>
              <a:buChar char="•"/>
            </a:pPr>
            <a:r>
              <a:rPr lang="en-US" dirty="0"/>
              <a:t>Fever or chills</a:t>
            </a:r>
          </a:p>
          <a:p>
            <a:pPr marL="742950" lvl="1" indent="-285750">
              <a:buFont typeface="Arial" panose="020B0604020202020204" pitchFamily="34" charset="0"/>
              <a:buChar char="•"/>
            </a:pPr>
            <a:r>
              <a:rPr lang="en-US" dirty="0"/>
              <a:t>Cough</a:t>
            </a:r>
          </a:p>
          <a:p>
            <a:pPr marL="742950" lvl="1" indent="-285750">
              <a:buFont typeface="Arial" panose="020B0604020202020204" pitchFamily="34" charset="0"/>
              <a:buChar char="•"/>
            </a:pPr>
            <a:r>
              <a:rPr lang="en-US" dirty="0"/>
              <a:t>Shortness of breath or difficulty breathing</a:t>
            </a:r>
          </a:p>
          <a:p>
            <a:pPr marL="742950" lvl="1" indent="-285750">
              <a:buFont typeface="Arial" panose="020B0604020202020204" pitchFamily="34" charset="0"/>
              <a:buChar char="•"/>
            </a:pPr>
            <a:r>
              <a:rPr lang="en-US" dirty="0"/>
              <a:t>Fatigue</a:t>
            </a:r>
          </a:p>
          <a:p>
            <a:pPr marL="742950" lvl="1" indent="-285750">
              <a:buFont typeface="Arial" panose="020B0604020202020204" pitchFamily="34" charset="0"/>
              <a:buChar char="•"/>
            </a:pPr>
            <a:r>
              <a:rPr lang="en-US" dirty="0"/>
              <a:t>Muscle or body aches</a:t>
            </a:r>
          </a:p>
          <a:p>
            <a:pPr marL="742950" lvl="1" indent="-285750">
              <a:buFont typeface="Arial" panose="020B0604020202020204" pitchFamily="34" charset="0"/>
              <a:buChar char="•"/>
            </a:pPr>
            <a:r>
              <a:rPr lang="en-US" dirty="0"/>
              <a:t>Headache</a:t>
            </a:r>
          </a:p>
          <a:p>
            <a:pPr marL="742950" lvl="1" indent="-285750">
              <a:buFont typeface="Arial" panose="020B0604020202020204" pitchFamily="34" charset="0"/>
              <a:buChar char="•"/>
            </a:pPr>
            <a:r>
              <a:rPr lang="en-US" dirty="0"/>
              <a:t>New loss of taste or smell</a:t>
            </a:r>
          </a:p>
          <a:p>
            <a:pPr marL="742950" lvl="1" indent="-285750">
              <a:buFont typeface="Arial" panose="020B0604020202020204" pitchFamily="34" charset="0"/>
              <a:buChar char="•"/>
            </a:pPr>
            <a:r>
              <a:rPr lang="en-US" dirty="0"/>
              <a:t>Sore throat</a:t>
            </a:r>
          </a:p>
          <a:p>
            <a:pPr marL="742950" lvl="1" indent="-285750">
              <a:buFont typeface="Arial" panose="020B0604020202020204" pitchFamily="34" charset="0"/>
              <a:buChar char="•"/>
            </a:pPr>
            <a:r>
              <a:rPr lang="en-US" dirty="0"/>
              <a:t>Congestion or runny nose</a:t>
            </a:r>
          </a:p>
          <a:p>
            <a:pPr marL="742950" lvl="1" indent="-285750">
              <a:buFont typeface="Arial" panose="020B0604020202020204" pitchFamily="34" charset="0"/>
              <a:buChar char="•"/>
            </a:pPr>
            <a:r>
              <a:rPr lang="en-US" dirty="0"/>
              <a:t>Nausea or vomiting</a:t>
            </a:r>
          </a:p>
          <a:p>
            <a:pPr marL="742950" lvl="1" indent="-285750">
              <a:buFont typeface="Arial" panose="020B0604020202020204" pitchFamily="34" charset="0"/>
              <a:buChar char="•"/>
            </a:pPr>
            <a:r>
              <a:rPr lang="en-US" dirty="0"/>
              <a:t>Diarrhea</a:t>
            </a:r>
            <a:endParaRPr lang="en-US" sz="2400" dirty="0">
              <a:latin typeface="Gotham Medium"/>
            </a:endParaRPr>
          </a:p>
          <a:p>
            <a:pPr lvl="1"/>
            <a:endParaRPr lang="en-US" dirty="0">
              <a:latin typeface="Gotham Medium"/>
            </a:endParaRPr>
          </a:p>
          <a:p>
            <a:pPr lvl="1"/>
            <a:endParaRPr lang="en-US" dirty="0">
              <a:latin typeface="Gotham Medium"/>
            </a:endParaRPr>
          </a:p>
          <a:p>
            <a:pPr lvl="1"/>
            <a:endParaRPr lang="en-US" dirty="0">
              <a:latin typeface="Gotham Medium"/>
            </a:endParaRPr>
          </a:p>
          <a:p>
            <a:pPr lvl="1"/>
            <a:endParaRPr lang="en-US" dirty="0">
              <a:latin typeface="Gotham Medium"/>
            </a:endParaRPr>
          </a:p>
          <a:p>
            <a:pPr marL="742950" lvl="1" indent="-285750">
              <a:buFont typeface="Arial" panose="020B0604020202020204" pitchFamily="34" charset="0"/>
              <a:buChar char="•"/>
            </a:pPr>
            <a:endParaRPr lang="en-US" dirty="0">
              <a:latin typeface="Gotham Medium"/>
            </a:endParaRPr>
          </a:p>
          <a:p>
            <a:pPr lvl="1"/>
            <a:r>
              <a:rPr lang="en-US" sz="800" dirty="0">
                <a:hlinkClick r:id="rId4"/>
              </a:rPr>
              <a:t>https://www.cdc.gov/coronavirus/2019-ncov/symptoms-testing/symptoms.html</a:t>
            </a:r>
            <a:endParaRPr lang="en-US" sz="800" dirty="0"/>
          </a:p>
          <a:p>
            <a:pPr lvl="1"/>
            <a:endParaRPr lang="en-US" sz="800" dirty="0"/>
          </a:p>
          <a:p>
            <a:pPr marL="742950" lvl="1" indent="-285750">
              <a:buFont typeface="Arial" panose="020B0604020202020204" pitchFamily="34" charset="0"/>
              <a:buChar char="•"/>
            </a:pPr>
            <a:endParaRPr lang="en-US" dirty="0">
              <a:latin typeface="Gotham Medium"/>
            </a:endParaRPr>
          </a:p>
          <a:p>
            <a:endParaRPr lang="en-US" dirty="0"/>
          </a:p>
        </p:txBody>
      </p:sp>
      <p:sp>
        <p:nvSpPr>
          <p:cNvPr id="9" name="TextBox 8">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348033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6186309"/>
          </a:xfrm>
          <a:prstGeom prst="rect">
            <a:avLst/>
          </a:prstGeom>
          <a:noFill/>
        </p:spPr>
        <p:txBody>
          <a:bodyPr wrap="square" lIns="91440" tIns="45720" rIns="91440" bIns="45720" rtlCol="0" anchor="t">
            <a:spAutoFit/>
          </a:bodyPr>
          <a:lstStyle/>
          <a:p>
            <a:pPr lvl="1"/>
            <a:r>
              <a:rPr lang="en-US" sz="2000" dirty="0">
                <a:latin typeface="Gotham Medium"/>
              </a:rPr>
              <a:t>Individuals can self-refer for quarantine if you</a:t>
            </a:r>
          </a:p>
          <a:p>
            <a:pPr lvl="1"/>
            <a:endParaRPr lang="en-US" sz="2000" dirty="0">
              <a:latin typeface="Gotham Medium"/>
            </a:endParaRPr>
          </a:p>
          <a:p>
            <a:pPr marL="800100" lvl="1" indent="-342900">
              <a:buFont typeface="Arial" panose="020B0604020202020204" pitchFamily="34" charset="0"/>
              <a:buChar char="•"/>
            </a:pPr>
            <a:r>
              <a:rPr lang="en-US" sz="2000" dirty="0">
                <a:latin typeface="Gotham Medium"/>
              </a:rPr>
              <a:t>Do not have symptoms, but recently had </a:t>
            </a:r>
            <a:r>
              <a:rPr lang="en-US" sz="2000" u="sng" dirty="0">
                <a:latin typeface="Gotham Medium"/>
              </a:rPr>
              <a:t>close contact </a:t>
            </a:r>
            <a:r>
              <a:rPr lang="en-US" sz="2000" dirty="0">
                <a:latin typeface="Gotham Medium"/>
              </a:rPr>
              <a:t>with a person with COVID-19*</a:t>
            </a:r>
            <a:endParaRPr lang="en-US" dirty="0">
              <a:latin typeface="Gotham Medium"/>
            </a:endParaRPr>
          </a:p>
          <a:p>
            <a:pPr lvl="1">
              <a:lnSpc>
                <a:spcPct val="150000"/>
              </a:lnSpc>
            </a:pPr>
            <a:r>
              <a:rPr lang="en-US" sz="2000" dirty="0">
                <a:latin typeface="Gotham Medium"/>
              </a:rPr>
              <a:t>AND </a:t>
            </a:r>
          </a:p>
          <a:p>
            <a:pPr lvl="1">
              <a:lnSpc>
                <a:spcPct val="150000"/>
              </a:lnSpc>
            </a:pPr>
            <a:r>
              <a:rPr lang="en-US" sz="2000" dirty="0">
                <a:latin typeface="Gotham Medium"/>
              </a:rPr>
              <a:t>Are unable to safely quarantine at home</a:t>
            </a:r>
          </a:p>
          <a:p>
            <a:pPr marL="800100" lvl="1" indent="-342900">
              <a:buFont typeface="Arial" panose="020B0604020202020204" pitchFamily="34" charset="0"/>
              <a:buChar char="•"/>
            </a:pPr>
            <a:r>
              <a:rPr lang="en-US" sz="2000" dirty="0">
                <a:latin typeface="Gotham Medium"/>
              </a:rPr>
              <a:t>Are unable to stay away from household members who are </a:t>
            </a:r>
            <a:r>
              <a:rPr lang="en-US" sz="2000" u="sng" dirty="0">
                <a:latin typeface="Gotham Medium"/>
              </a:rPr>
              <a:t>at higher risk </a:t>
            </a:r>
            <a:r>
              <a:rPr lang="en-US" sz="2000" dirty="0">
                <a:latin typeface="Gotham Medium"/>
              </a:rPr>
              <a:t>for getting very sick from COVID-19; OR</a:t>
            </a:r>
          </a:p>
          <a:p>
            <a:pPr marL="800100" lvl="1" indent="-342900">
              <a:buFont typeface="Arial" panose="020B0604020202020204" pitchFamily="34" charset="0"/>
              <a:buChar char="•"/>
            </a:pPr>
            <a:r>
              <a:rPr lang="en-US" sz="2000" dirty="0">
                <a:latin typeface="Gotham Medium"/>
              </a:rPr>
              <a:t>Do not have a home (or victim of domestic violence actively attempting to flee)</a:t>
            </a:r>
          </a:p>
          <a:p>
            <a:pPr lvl="1"/>
            <a:endParaRPr lang="en-US" sz="2000" dirty="0">
              <a:latin typeface="Gotham Medium"/>
            </a:endParaRPr>
          </a:p>
          <a:p>
            <a:pPr lvl="1"/>
            <a:r>
              <a:rPr lang="en-US" sz="2000" u="sng" dirty="0">
                <a:latin typeface="Gotham Medium"/>
              </a:rPr>
              <a:t>Close contact </a:t>
            </a:r>
            <a:r>
              <a:rPr lang="en-US" sz="2000" dirty="0">
                <a:latin typeface="Gotham Medium"/>
              </a:rPr>
              <a:t>includes:</a:t>
            </a:r>
          </a:p>
          <a:p>
            <a:pPr marL="742950" lvl="1" indent="-285750">
              <a:buFont typeface="Arial" panose="020B0604020202020204" pitchFamily="34" charset="0"/>
              <a:buChar char="•"/>
            </a:pPr>
            <a:r>
              <a:rPr lang="en-US" sz="2000" dirty="0">
                <a:latin typeface="Gotham Medium"/>
              </a:rPr>
              <a:t>Living in the same household as a sick person with COVID-19</a:t>
            </a:r>
          </a:p>
          <a:p>
            <a:pPr marL="742950" lvl="1" indent="-285750">
              <a:buFont typeface="Arial" panose="020B0604020202020204" pitchFamily="34" charset="0"/>
              <a:buChar char="•"/>
            </a:pPr>
            <a:r>
              <a:rPr lang="en-US" sz="2000" dirty="0">
                <a:latin typeface="Gotham Medium"/>
              </a:rPr>
              <a:t>Caring for a sick person with COVID-19</a:t>
            </a:r>
          </a:p>
          <a:p>
            <a:pPr marL="742950" lvl="1" indent="-285750">
              <a:buFont typeface="Arial" panose="020B0604020202020204" pitchFamily="34" charset="0"/>
              <a:buChar char="•"/>
            </a:pPr>
            <a:r>
              <a:rPr lang="en-US" sz="2000" dirty="0">
                <a:latin typeface="Gotham Medium"/>
              </a:rPr>
              <a:t>Being within 6 feet of a sick person with COVID-19 for a total of 15 minutes in 24 hours, OR</a:t>
            </a:r>
          </a:p>
          <a:p>
            <a:pPr marL="742950" lvl="1" indent="-285750">
              <a:buFont typeface="Arial" panose="020B0604020202020204" pitchFamily="34" charset="0"/>
              <a:buChar char="•"/>
            </a:pPr>
            <a:r>
              <a:rPr lang="en-US" sz="2000" dirty="0">
                <a:latin typeface="Gotham Medium"/>
              </a:rPr>
              <a:t>Being in direct contact with secretions from a sick person with COVID-19 (e.g., being coughed on, kissing, sharing utensils, etc.)</a:t>
            </a:r>
          </a:p>
          <a:p>
            <a:pPr marL="742950" lvl="1" indent="-285750">
              <a:buFont typeface="Arial" panose="020B0604020202020204" pitchFamily="34" charset="0"/>
              <a:buChar char="•"/>
            </a:pPr>
            <a:endParaRPr lang="en-US" sz="2000" dirty="0">
              <a:latin typeface="Gotham Medium"/>
            </a:endParaRPr>
          </a:p>
          <a:p>
            <a:pPr lvl="1"/>
            <a:r>
              <a:rPr lang="en-US" sz="2000" b="1" dirty="0">
                <a:latin typeface="Gotham Medium"/>
              </a:rPr>
              <a:t>* You do not need to quarantine if you have been fully vaccinated</a:t>
            </a:r>
          </a:p>
          <a:p>
            <a:pPr lvl="1"/>
            <a:endParaRPr lang="en-US" dirty="0">
              <a:latin typeface="Gotham Medium"/>
            </a:endParaRPr>
          </a:p>
          <a:p>
            <a:pPr lvl="1"/>
            <a:endParaRPr lang="en-US" dirty="0">
              <a:latin typeface="Gotham Medium"/>
            </a:endParaRPr>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210754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CAC39-A962-5B41-B72E-983A57B4E224}"/>
              </a:ext>
            </a:extLst>
          </p:cNvPr>
          <p:cNvPicPr>
            <a:picLocks noChangeAspect="1"/>
          </p:cNvPicPr>
          <p:nvPr/>
        </p:nvPicPr>
        <p:blipFill>
          <a:blip r:embed="rId2"/>
          <a:stretch>
            <a:fillRect/>
          </a:stretch>
        </p:blipFill>
        <p:spPr>
          <a:xfrm>
            <a:off x="0" y="-12744"/>
            <a:ext cx="12187486" cy="1269530"/>
          </a:xfrm>
          <a:prstGeom prst="rect">
            <a:avLst/>
          </a:prstGeom>
        </p:spPr>
      </p:pic>
      <p:sp>
        <p:nvSpPr>
          <p:cNvPr id="3" name="TextBox 2">
            <a:extLst>
              <a:ext uri="{FF2B5EF4-FFF2-40B4-BE49-F238E27FC236}">
                <a16:creationId xmlns:a16="http://schemas.microsoft.com/office/drawing/2014/main" id="{E3D85FB8-084C-BC46-80D0-1E239756BF4E}"/>
              </a:ext>
            </a:extLst>
          </p:cNvPr>
          <p:cNvSpPr txBox="1"/>
          <p:nvPr/>
        </p:nvSpPr>
        <p:spPr>
          <a:xfrm>
            <a:off x="359596" y="1219200"/>
            <a:ext cx="11404314" cy="5524589"/>
          </a:xfrm>
          <a:prstGeom prst="rect">
            <a:avLst/>
          </a:prstGeom>
          <a:noFill/>
        </p:spPr>
        <p:txBody>
          <a:bodyPr wrap="square" rtlCol="0">
            <a:spAutoFit/>
          </a:bodyPr>
          <a:lstStyle/>
          <a:p>
            <a:pPr lvl="1"/>
            <a:r>
              <a:rPr lang="en-US" sz="2000" dirty="0">
                <a:latin typeface="Gotham Medium"/>
              </a:rPr>
              <a:t>People at </a:t>
            </a:r>
            <a:r>
              <a:rPr lang="en-US" sz="2000" b="1" dirty="0">
                <a:latin typeface="Gotham Medium"/>
              </a:rPr>
              <a:t>higher risk </a:t>
            </a:r>
            <a:r>
              <a:rPr lang="en-US" sz="2000" dirty="0">
                <a:latin typeface="Gotham Medium"/>
              </a:rPr>
              <a:t>for severe illness include:</a:t>
            </a:r>
          </a:p>
          <a:p>
            <a:pPr lvl="1"/>
            <a:endParaRPr lang="en-US" dirty="0">
              <a:latin typeface="Gotham Medium"/>
            </a:endParaRPr>
          </a:p>
          <a:p>
            <a:pPr marL="742950" lvl="1" indent="-285750">
              <a:buFont typeface="Arial" panose="020B0604020202020204" pitchFamily="34" charset="0"/>
              <a:buChar char="•"/>
            </a:pPr>
            <a:r>
              <a:rPr lang="en-US" b="1" dirty="0">
                <a:latin typeface="Gotham Medium"/>
              </a:rPr>
              <a:t>Individuals over 65 years of age</a:t>
            </a:r>
          </a:p>
          <a:p>
            <a:pPr marL="742950" lvl="1" indent="-285750">
              <a:buFont typeface="Arial" panose="020B0604020202020204" pitchFamily="34" charset="0"/>
              <a:buChar char="•"/>
            </a:pPr>
            <a:r>
              <a:rPr lang="en-US" dirty="0">
                <a:latin typeface="Gotham Medium"/>
              </a:rPr>
              <a:t>People of all ages with underlying medical conditions, particularly if not well controlled, including:</a:t>
            </a:r>
          </a:p>
          <a:p>
            <a:pPr marL="1200150" lvl="2" indent="-285750">
              <a:buFont typeface="Arial" panose="020B0604020202020204" pitchFamily="34" charset="0"/>
              <a:buChar char="•"/>
            </a:pPr>
            <a:r>
              <a:rPr lang="en-US" b="1" dirty="0">
                <a:latin typeface="Gotham Medium"/>
              </a:rPr>
              <a:t>People with chronic lung disease or moderate to severe asthma</a:t>
            </a:r>
          </a:p>
          <a:p>
            <a:pPr marL="1200150" lvl="2" indent="-285750">
              <a:buFont typeface="Arial" panose="020B0604020202020204" pitchFamily="34" charset="0"/>
              <a:buChar char="•"/>
            </a:pPr>
            <a:r>
              <a:rPr lang="en-US" b="1" dirty="0">
                <a:latin typeface="Gotham Medium"/>
              </a:rPr>
              <a:t>People who have serious heart conditions</a:t>
            </a:r>
          </a:p>
          <a:p>
            <a:pPr marL="1200150" lvl="2" indent="-285750">
              <a:buFont typeface="Arial" panose="020B0604020202020204" pitchFamily="34" charset="0"/>
              <a:buChar char="•"/>
            </a:pPr>
            <a:r>
              <a:rPr lang="en-US" dirty="0">
                <a:latin typeface="Gotham Medium"/>
              </a:rPr>
              <a:t>People who are immunocompromised. </a:t>
            </a:r>
          </a:p>
          <a:p>
            <a:pPr marL="1657350" lvl="3" indent="-285750">
              <a:buFont typeface="Arial" panose="020B0604020202020204" pitchFamily="34" charset="0"/>
              <a:buChar char="•"/>
            </a:pPr>
            <a:r>
              <a:rPr lang="en-US" dirty="0">
                <a:latin typeface="Gotham Medium"/>
              </a:rPr>
              <a:t>Many conditions can cause a person to be immunocompromised, including cancer treatment, bone marrow or organ transplantation, immune deficiencies, poorly controlled HIV or AIDS, and prolonged use of corticosteroids and other immune weakening medications</a:t>
            </a:r>
          </a:p>
          <a:p>
            <a:pPr marL="1200150" lvl="2" indent="-285750">
              <a:buFont typeface="Arial" panose="020B0604020202020204" pitchFamily="34" charset="0"/>
              <a:buChar char="•"/>
            </a:pPr>
            <a:r>
              <a:rPr lang="en-US" dirty="0">
                <a:latin typeface="Gotham Medium"/>
              </a:rPr>
              <a:t>People with severe obesity (body mass index [BMI] of 40 or higher)</a:t>
            </a:r>
          </a:p>
          <a:p>
            <a:pPr marL="1200150" lvl="2" indent="-285750">
              <a:buFont typeface="Arial" panose="020B0604020202020204" pitchFamily="34" charset="0"/>
              <a:buChar char="•"/>
            </a:pPr>
            <a:r>
              <a:rPr lang="en-US" dirty="0">
                <a:latin typeface="Gotham Medium"/>
              </a:rPr>
              <a:t>People with diabetes</a:t>
            </a:r>
          </a:p>
          <a:p>
            <a:pPr marL="1200150" lvl="2" indent="-285750">
              <a:buFont typeface="Arial" panose="020B0604020202020204" pitchFamily="34" charset="0"/>
              <a:buChar char="•"/>
            </a:pPr>
            <a:r>
              <a:rPr lang="en-US" dirty="0">
                <a:latin typeface="Gotham Medium"/>
              </a:rPr>
              <a:t>People with chronic kidney disease undergoing dialysis</a:t>
            </a:r>
          </a:p>
          <a:p>
            <a:pPr marL="1200150" lvl="2" indent="-285750">
              <a:buFont typeface="Arial" panose="020B0604020202020204" pitchFamily="34" charset="0"/>
              <a:buChar char="•"/>
            </a:pPr>
            <a:r>
              <a:rPr lang="en-US" dirty="0">
                <a:latin typeface="Gotham Medium"/>
              </a:rPr>
              <a:t>People with liver disease</a:t>
            </a:r>
          </a:p>
          <a:p>
            <a:pPr lvl="1"/>
            <a:endParaRPr lang="en-US" dirty="0">
              <a:latin typeface="Gotham Medium"/>
            </a:endParaRPr>
          </a:p>
          <a:p>
            <a:pPr lvl="1"/>
            <a:endParaRPr lang="en-US" dirty="0">
              <a:latin typeface="Gotham Medium"/>
            </a:endParaRPr>
          </a:p>
          <a:p>
            <a:pPr lvl="1"/>
            <a:endParaRPr lang="en-US" dirty="0">
              <a:latin typeface="Gotham Medium"/>
            </a:endParaRPr>
          </a:p>
          <a:p>
            <a:pPr marL="342900" indent="-342900">
              <a:spcBef>
                <a:spcPts val="600"/>
              </a:spcBef>
              <a:buClr>
                <a:srgbClr val="F05A28"/>
              </a:buClr>
              <a:buFont typeface="+mj-lt"/>
              <a:buAutoNum type="arabicPeriod"/>
            </a:pPr>
            <a:endParaRPr lang="en-US" sz="1400" dirty="0">
              <a:solidFill>
                <a:srgbClr val="404040"/>
              </a:solidFill>
              <a:latin typeface="Gotham Medium"/>
              <a:cs typeface="Gotham Medium" pitchFamily="2" charset="0"/>
            </a:endParaRPr>
          </a:p>
          <a:p>
            <a:r>
              <a:rPr lang="en-US" sz="800" dirty="0">
                <a:hlinkClick r:id="rId3"/>
              </a:rPr>
              <a:t>https://www.cdc.gov/coronavirus/2019-ncov/need-extra-precautions/people-at-higher-risk.html</a:t>
            </a:r>
            <a:endParaRPr lang="en-US" sz="800" dirty="0"/>
          </a:p>
          <a:p>
            <a:endParaRPr lang="en-US" dirty="0"/>
          </a:p>
        </p:txBody>
      </p:sp>
      <p:sp>
        <p:nvSpPr>
          <p:cNvPr id="7" name="TextBox 6">
            <a:extLst>
              <a:ext uri="{FF2B5EF4-FFF2-40B4-BE49-F238E27FC236}">
                <a16:creationId xmlns:a16="http://schemas.microsoft.com/office/drawing/2014/main" id="{95BE2E7C-E71F-F844-9390-D4AD4339C870}"/>
              </a:ext>
            </a:extLst>
          </p:cNvPr>
          <p:cNvSpPr txBox="1"/>
          <p:nvPr/>
        </p:nvSpPr>
        <p:spPr>
          <a:xfrm>
            <a:off x="396664" y="378939"/>
            <a:ext cx="11404314" cy="646331"/>
          </a:xfrm>
          <a:prstGeom prst="rect">
            <a:avLst/>
          </a:prstGeom>
          <a:noFill/>
        </p:spPr>
        <p:txBody>
          <a:bodyPr wrap="square" rtlCol="0">
            <a:spAutoFit/>
          </a:bodyPr>
          <a:lstStyle/>
          <a:p>
            <a:r>
              <a:rPr lang="en-US" b="1" dirty="0">
                <a:solidFill>
                  <a:schemeClr val="bg1"/>
                </a:solidFill>
                <a:latin typeface="Gotham Medium" pitchFamily="2" charset="0"/>
                <a:cs typeface="Gotham Medium" pitchFamily="2" charset="0"/>
              </a:rPr>
              <a:t>FOR PEOPLE WHO NEED A PLACE TO ISOLATE/ QUARANTINE</a:t>
            </a:r>
          </a:p>
          <a:p>
            <a:endParaRPr lang="en-US" dirty="0"/>
          </a:p>
        </p:txBody>
      </p:sp>
    </p:spTree>
    <p:extLst>
      <p:ext uri="{BB962C8B-B14F-4D97-AF65-F5344CB8AC3E}">
        <p14:creationId xmlns:p14="http://schemas.microsoft.com/office/powerpoint/2010/main" val="245450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19CBF-5854-42EF-A4C8-FF60AB931631}"/>
              </a:ext>
            </a:extLst>
          </p:cNvPr>
          <p:cNvPicPr>
            <a:picLocks noChangeAspect="1"/>
          </p:cNvPicPr>
          <p:nvPr/>
        </p:nvPicPr>
        <p:blipFill rotWithShape="1">
          <a:blip r:embed="rId2"/>
          <a:srcRect l="33203" t="14306" r="10547" b="15278"/>
          <a:stretch/>
        </p:blipFill>
        <p:spPr>
          <a:xfrm>
            <a:off x="0" y="-1"/>
            <a:ext cx="9744075" cy="6861453"/>
          </a:xfrm>
          <a:prstGeom prst="rect">
            <a:avLst/>
          </a:prstGeom>
        </p:spPr>
      </p:pic>
      <p:sp>
        <p:nvSpPr>
          <p:cNvPr id="5" name="Rectangle 4">
            <a:extLst>
              <a:ext uri="{FF2B5EF4-FFF2-40B4-BE49-F238E27FC236}">
                <a16:creationId xmlns:a16="http://schemas.microsoft.com/office/drawing/2014/main" id="{6CEC09D1-C8E4-4304-AE78-E2BD7705224E}"/>
              </a:ext>
            </a:extLst>
          </p:cNvPr>
          <p:cNvSpPr/>
          <p:nvPr/>
        </p:nvSpPr>
        <p:spPr>
          <a:xfrm>
            <a:off x="7800975" y="0"/>
            <a:ext cx="43910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sz="2000">
                <a:latin typeface="Gotham Medium"/>
              </a:rPr>
              <a:t>(or victim of domestic violence actively attempting to flee)</a:t>
            </a:r>
            <a:endParaRPr lang="en-US" sz="2000" dirty="0">
              <a:latin typeface="Gotham Medium"/>
            </a:endParaRPr>
          </a:p>
        </p:txBody>
      </p:sp>
      <p:sp>
        <p:nvSpPr>
          <p:cNvPr id="8" name="Star: 8 Points 7">
            <a:extLst>
              <a:ext uri="{FF2B5EF4-FFF2-40B4-BE49-F238E27FC236}">
                <a16:creationId xmlns:a16="http://schemas.microsoft.com/office/drawing/2014/main" id="{3C2CF094-3B38-4138-918A-DAD8C30D3B3E}"/>
              </a:ext>
            </a:extLst>
          </p:cNvPr>
          <p:cNvSpPr/>
          <p:nvPr/>
        </p:nvSpPr>
        <p:spPr>
          <a:xfrm>
            <a:off x="4872037" y="3000375"/>
            <a:ext cx="285750" cy="285750"/>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a:cs typeface="Calibri"/>
            </a:endParaRPr>
          </a:p>
        </p:txBody>
      </p:sp>
      <p:sp>
        <p:nvSpPr>
          <p:cNvPr id="9" name="Star: 8 Points 8">
            <a:extLst>
              <a:ext uri="{FF2B5EF4-FFF2-40B4-BE49-F238E27FC236}">
                <a16:creationId xmlns:a16="http://schemas.microsoft.com/office/drawing/2014/main" id="{0A0A0096-246D-41C2-B4CD-CA64252EE1A6}"/>
              </a:ext>
            </a:extLst>
          </p:cNvPr>
          <p:cNvSpPr/>
          <p:nvPr/>
        </p:nvSpPr>
        <p:spPr>
          <a:xfrm>
            <a:off x="1809750" y="742950"/>
            <a:ext cx="285750" cy="285750"/>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dirty="0">
              <a:cs typeface="Calibri"/>
            </a:endParaRPr>
          </a:p>
        </p:txBody>
      </p:sp>
      <p:sp>
        <p:nvSpPr>
          <p:cNvPr id="16" name="TextBox 15">
            <a:extLst>
              <a:ext uri="{FF2B5EF4-FFF2-40B4-BE49-F238E27FC236}">
                <a16:creationId xmlns:a16="http://schemas.microsoft.com/office/drawing/2014/main" id="{55C5F3FE-15DB-4C5C-8287-9A16252C7DAB}"/>
              </a:ext>
            </a:extLst>
          </p:cNvPr>
          <p:cNvSpPr txBox="1"/>
          <p:nvPr/>
        </p:nvSpPr>
        <p:spPr>
          <a:xfrm>
            <a:off x="7800969" y="240148"/>
            <a:ext cx="4391025"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Isolation &amp; Quarantine Locations</a:t>
            </a:r>
          </a:p>
        </p:txBody>
      </p:sp>
      <p:sp>
        <p:nvSpPr>
          <p:cNvPr id="22" name="Star: 8 Points 21">
            <a:extLst>
              <a:ext uri="{FF2B5EF4-FFF2-40B4-BE49-F238E27FC236}">
                <a16:creationId xmlns:a16="http://schemas.microsoft.com/office/drawing/2014/main" id="{47A8305D-129E-4066-B223-BAE7664CACDF}"/>
              </a:ext>
            </a:extLst>
          </p:cNvPr>
          <p:cNvSpPr/>
          <p:nvPr/>
        </p:nvSpPr>
        <p:spPr>
          <a:xfrm>
            <a:off x="7867647" y="2741499"/>
            <a:ext cx="285750" cy="285750"/>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1</a:t>
            </a:r>
          </a:p>
        </p:txBody>
      </p:sp>
      <p:sp>
        <p:nvSpPr>
          <p:cNvPr id="23" name="TextBox 22">
            <a:extLst>
              <a:ext uri="{FF2B5EF4-FFF2-40B4-BE49-F238E27FC236}">
                <a16:creationId xmlns:a16="http://schemas.microsoft.com/office/drawing/2014/main" id="{D77B9B44-5F8F-440C-9E71-9283F1A5073D}"/>
              </a:ext>
            </a:extLst>
          </p:cNvPr>
          <p:cNvSpPr txBox="1"/>
          <p:nvPr/>
        </p:nvSpPr>
        <p:spPr>
          <a:xfrm>
            <a:off x="8210544" y="2741499"/>
            <a:ext cx="3981450" cy="738664"/>
          </a:xfrm>
          <a:prstGeom prst="rect">
            <a:avLst/>
          </a:prstGeom>
          <a:noFill/>
        </p:spPr>
        <p:txBody>
          <a:bodyPr wrap="square" rtlCol="0">
            <a:spAutoFit/>
          </a:bodyPr>
          <a:lstStyle/>
          <a:p>
            <a:r>
              <a:rPr lang="en-US" sz="1400" b="1" dirty="0">
                <a:solidFill>
                  <a:srgbClr val="00B050"/>
                </a:solidFill>
                <a:latin typeface="Arial" panose="020B0604020202020204" pitchFamily="34" charset="0"/>
                <a:cs typeface="Arial" panose="020B0604020202020204" pitchFamily="34" charset="0"/>
              </a:rPr>
              <a:t>Aurora (Seattle) </a:t>
            </a:r>
            <a:r>
              <a:rPr lang="en-US" sz="1400" dirty="0">
                <a:solidFill>
                  <a:srgbClr val="00B050"/>
                </a:solidFill>
                <a:latin typeface="Arial" panose="020B0604020202020204" pitchFamily="34" charset="0"/>
                <a:cs typeface="Arial" panose="020B0604020202020204" pitchFamily="34" charset="0"/>
              </a:rPr>
              <a:t>I/Q for up to 23 people</a:t>
            </a:r>
          </a:p>
          <a:p>
            <a:r>
              <a:rPr lang="en-US" sz="1400" dirty="0">
                <a:solidFill>
                  <a:srgbClr val="00B050"/>
                </a:solidFill>
                <a:latin typeface="Arial" panose="020B0604020202020204" pitchFamily="34" charset="0"/>
                <a:cs typeface="Arial" panose="020B0604020202020204" pitchFamily="34" charset="0"/>
              </a:rPr>
              <a:t>(Modular units)</a:t>
            </a:r>
          </a:p>
          <a:p>
            <a:pPr marL="285750" indent="-285750">
              <a:buFont typeface="Arial" panose="020B0604020202020204" pitchFamily="34" charset="0"/>
              <a:buChar char="•"/>
            </a:pPr>
            <a:endParaRPr lang="en-US" sz="1400" dirty="0">
              <a:solidFill>
                <a:srgbClr val="00B050"/>
              </a:solidFill>
              <a:latin typeface="Arial" panose="020B0604020202020204" pitchFamily="34" charset="0"/>
              <a:cs typeface="Arial" panose="020B0604020202020204" pitchFamily="34" charset="0"/>
            </a:endParaRPr>
          </a:p>
        </p:txBody>
      </p:sp>
      <p:sp>
        <p:nvSpPr>
          <p:cNvPr id="28" name="Star: 8 Points 27">
            <a:extLst>
              <a:ext uri="{FF2B5EF4-FFF2-40B4-BE49-F238E27FC236}">
                <a16:creationId xmlns:a16="http://schemas.microsoft.com/office/drawing/2014/main" id="{664FF4D9-A959-4285-8C71-4F1C1316FCC0}"/>
              </a:ext>
            </a:extLst>
          </p:cNvPr>
          <p:cNvSpPr/>
          <p:nvPr/>
        </p:nvSpPr>
        <p:spPr>
          <a:xfrm>
            <a:off x="7862885" y="3295269"/>
            <a:ext cx="285750" cy="285750"/>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a:cs typeface="Calibri"/>
            </a:endParaRPr>
          </a:p>
        </p:txBody>
      </p:sp>
      <p:sp>
        <p:nvSpPr>
          <p:cNvPr id="29" name="TextBox 28">
            <a:extLst>
              <a:ext uri="{FF2B5EF4-FFF2-40B4-BE49-F238E27FC236}">
                <a16:creationId xmlns:a16="http://schemas.microsoft.com/office/drawing/2014/main" id="{A42BB6B6-015C-46AC-9FD3-1636992D3AF7}"/>
              </a:ext>
            </a:extLst>
          </p:cNvPr>
          <p:cNvSpPr txBox="1"/>
          <p:nvPr/>
        </p:nvSpPr>
        <p:spPr>
          <a:xfrm>
            <a:off x="8210544" y="3283429"/>
            <a:ext cx="3981450" cy="523220"/>
          </a:xfrm>
          <a:prstGeom prst="rect">
            <a:avLst/>
          </a:prstGeom>
          <a:noFill/>
        </p:spPr>
        <p:txBody>
          <a:bodyPr wrap="square" rtlCol="0">
            <a:spAutoFit/>
          </a:bodyPr>
          <a:lstStyle/>
          <a:p>
            <a:r>
              <a:rPr lang="en-US" sz="1400" b="1" dirty="0">
                <a:solidFill>
                  <a:srgbClr val="00B050"/>
                </a:solidFill>
                <a:latin typeface="Arial" panose="020B0604020202020204" pitchFamily="34" charset="0"/>
                <a:cs typeface="Arial" panose="020B0604020202020204" pitchFamily="34" charset="0"/>
              </a:rPr>
              <a:t>Issaquah Motel (Issaquah)  I/</a:t>
            </a:r>
            <a:r>
              <a:rPr lang="en-US" sz="1400" dirty="0">
                <a:solidFill>
                  <a:srgbClr val="00B050"/>
                </a:solidFill>
                <a:latin typeface="Arial" panose="020B0604020202020204" pitchFamily="34" charset="0"/>
                <a:cs typeface="Arial" panose="020B0604020202020204" pitchFamily="34" charset="0"/>
              </a:rPr>
              <a:t>Q for up to 99 people (former Holiday Inn)</a:t>
            </a:r>
          </a:p>
        </p:txBody>
      </p:sp>
    </p:spTree>
    <p:extLst>
      <p:ext uri="{BB962C8B-B14F-4D97-AF65-F5344CB8AC3E}">
        <p14:creationId xmlns:p14="http://schemas.microsoft.com/office/powerpoint/2010/main" val="358498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2621928E16BC42B4DC5D90551F2043" ma:contentTypeVersion="10" ma:contentTypeDescription="Create a new document." ma:contentTypeScope="" ma:versionID="f48629a5ccbd9ca5f41eb0cf16403016">
  <xsd:schema xmlns:xsd="http://www.w3.org/2001/XMLSchema" xmlns:xs="http://www.w3.org/2001/XMLSchema" xmlns:p="http://schemas.microsoft.com/office/2006/metadata/properties" xmlns:ns2="72619a01-8d1f-4673-b141-1aa729352e22" xmlns:ns3="1722c119-c47d-4021-a451-a2982085340a" targetNamespace="http://schemas.microsoft.com/office/2006/metadata/properties" ma:root="true" ma:fieldsID="249d2946c9476b55c9b6bce21334116e" ns2:_="" ns3:_="">
    <xsd:import namespace="72619a01-8d1f-4673-b141-1aa729352e22"/>
    <xsd:import namespace="1722c119-c47d-4021-a451-a2982085340a"/>
    <xsd:element name="properties">
      <xsd:complexType>
        <xsd:sequence>
          <xsd:element name="documentManagement">
            <xsd:complexType>
              <xsd:all>
                <xsd:element ref="ns2:DocSummary" minOccurs="0"/>
                <xsd:element ref="ns2:Status" minOccurs="0"/>
                <xsd:element ref="ns2:DocType" minOccurs="0"/>
                <xsd:element ref="ns2:DateLastUpdated" minOccurs="0"/>
                <xsd:element ref="ns2:UpdatesMad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619a01-8d1f-4673-b141-1aa729352e22" elementFormDefault="qualified">
    <xsd:import namespace="http://schemas.microsoft.com/office/2006/documentManagement/types"/>
    <xsd:import namespace="http://schemas.microsoft.com/office/infopath/2007/PartnerControls"/>
    <xsd:element name="DocSummary" ma:index="1" nillable="true" ma:displayName="DocSummary" ma:description="Enter brief description of what this document is used for " ma:format="Dropdown" ma:internalName="DocSummary">
      <xsd:simpleType>
        <xsd:restriction base="dms:Note">
          <xsd:maxLength value="255"/>
        </xsd:restriction>
      </xsd:simpleType>
    </xsd:element>
    <xsd:element name="Status" ma:index="2" nillable="true" ma:displayName="Status" ma:description="Select the current status of the document" ma:format="Dropdown" ma:internalName="Status">
      <xsd:simpleType>
        <xsd:restriction base="dms:Choice">
          <xsd:enumeration value="Updating in Progress"/>
          <xsd:enumeration value="Drafting in Progress"/>
          <xsd:enumeration value="Ready to Publish"/>
          <xsd:enumeration value="Pending Approval"/>
          <xsd:enumeration value="Actively Updating"/>
          <xsd:enumeration value="Updating Needed?"/>
          <xsd:enumeration value="Framework"/>
          <xsd:enumeration value="On Hold"/>
        </xsd:restriction>
      </xsd:simpleType>
    </xsd:element>
    <xsd:element name="DocType" ma:index="3" nillable="true" ma:displayName="DocType" ma:description="Select what type of document this is" ma:format="Dropdown" ma:internalName="DocType">
      <xsd:simpleType>
        <xsd:restriction base="dms:Choice">
          <xsd:enumeration value="SOP"/>
          <xsd:enumeration value="Ordering and Inventory Form"/>
          <xsd:enumeration value="Policies &amp; Procedures"/>
          <xsd:enumeration value="Opioids"/>
          <xsd:enumeration value="Discharge"/>
          <xsd:enumeration value="Login"/>
          <xsd:enumeration value="CPAP/Nebulizers"/>
          <xsd:enumeration value="Warm Site Task List"/>
          <xsd:enumeration value="RN Process"/>
          <xsd:enumeration value="Motel Housing"/>
          <xsd:enumeration value="Eligibility"/>
        </xsd:restriction>
      </xsd:simpleType>
    </xsd:element>
    <xsd:element name="DateLastUpdated" ma:index="4" nillable="true" ma:displayName="Date of Last Updated" ma:description="Enter in the date that the document was last updated " ma:format="DateOnly" ma:internalName="DateLastUpdated">
      <xsd:simpleType>
        <xsd:restriction base="dms:DateTime"/>
      </xsd:simpleType>
    </xsd:element>
    <xsd:element name="UpdatesMade" ma:index="5" nillable="true" ma:displayName="Updates Made" ma:description="Enter in the updates that were made to this document " ma:format="Dropdown" ma:internalName="UpdatesMad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22c119-c47d-4021-a451-a298208534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6" ma:displayName="Original Fil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722c119-c47d-4021-a451-a2982085340a">
      <UserInfo>
        <DisplayName>Knaster Wasse, Jessica</DisplayName>
        <AccountId>8</AccountId>
        <AccountType/>
      </UserInfo>
      <UserInfo>
        <DisplayName>Fairlane, JenRenee L.</DisplayName>
        <AccountId>13</AccountId>
        <AccountType/>
      </UserInfo>
      <UserInfo>
        <DisplayName>Besch, Katharine</DisplayName>
        <AccountId>12</AccountId>
        <AccountType/>
      </UserInfo>
      <UserInfo>
        <DisplayName>Lee, Jamie</DisplayName>
        <AccountId>15</AccountId>
        <AccountType/>
      </UserInfo>
      <UserInfo>
        <DisplayName>Hopkins, Trina</DisplayName>
        <AccountId>46</AccountId>
        <AccountType/>
      </UserInfo>
      <UserInfo>
        <DisplayName>McLendon, Hedda</DisplayName>
        <AccountId>7</AccountId>
        <AccountType/>
      </UserInfo>
      <UserInfo>
        <DisplayName>Walston, Stephen</DisplayName>
        <AccountId>22</AccountId>
        <AccountType/>
      </UserInfo>
      <UserInfo>
        <DisplayName>Sapienza, David</DisplayName>
        <AccountId>19</AccountId>
        <AccountType/>
      </UserInfo>
      <UserInfo>
        <DisplayName>Shim, Mia</DisplayName>
        <AccountId>23</AccountId>
        <AccountType/>
      </UserInfo>
      <UserInfo>
        <DisplayName>Finegood, Brad</DisplayName>
        <AccountId>47</AccountId>
        <AccountType/>
      </UserInfo>
      <UserInfo>
        <DisplayName>Winslow, Jennifer</DisplayName>
        <AccountId>14</AccountId>
        <AccountType/>
      </UserInfo>
      <UserInfo>
        <DisplayName>Hersh, Dorene</DisplayName>
        <AccountId>48</AccountId>
        <AccountType/>
      </UserInfo>
      <UserInfo>
        <DisplayName>Ashley, Josephine</DisplayName>
        <AccountId>17</AccountId>
        <AccountType/>
      </UserInfo>
      <UserInfo>
        <DisplayName>Hamilton, Sherry</DisplayName>
        <AccountId>32</AccountId>
        <AccountType/>
      </UserInfo>
      <UserInfo>
        <DisplayName>Ebrahimi, Alex</DisplayName>
        <AccountId>49</AccountId>
        <AccountType/>
      </UserInfo>
      <UserInfo>
        <DisplayName>Page, Libby Charhon</DisplayName>
        <AccountId>50</AccountId>
        <AccountType/>
      </UserInfo>
      <UserInfo>
        <DisplayName>Aldebot-Green, Scarlett</DisplayName>
        <AccountId>51</AccountId>
        <AccountType/>
      </UserInfo>
      <UserInfo>
        <DisplayName>Baure, David</DisplayName>
        <AccountId>52</AccountId>
        <AccountType/>
      </UserInfo>
      <UserInfo>
        <DisplayName>Boggs, Christina</DisplayName>
        <AccountId>53</AccountId>
        <AccountType/>
      </UserInfo>
      <UserInfo>
        <DisplayName>Bomba-Grebb, Joanna</DisplayName>
        <AccountId>54</AccountId>
        <AccountType/>
      </UserInfo>
      <UserInfo>
        <DisplayName>Buckwitz, Sara</DisplayName>
        <AccountId>55</AccountId>
        <AccountType/>
      </UserInfo>
      <UserInfo>
        <DisplayName>Bui, Tony</DisplayName>
        <AccountId>56</AccountId>
        <AccountType/>
      </UserInfo>
      <UserInfo>
        <DisplayName>Burgess, Moffett</DisplayName>
        <AccountId>57</AccountId>
        <AccountType/>
      </UserInfo>
      <UserInfo>
        <DisplayName>Cary, Margaret</DisplayName>
        <AccountId>58</AccountId>
        <AccountType/>
      </UserInfo>
      <UserInfo>
        <DisplayName>Cosgrove, TJ</DisplayName>
        <AccountId>59</AccountId>
        <AccountType/>
      </UserInfo>
      <UserInfo>
        <DisplayName>CovidHomelessnessResponse</DisplayName>
        <AccountId>60</AccountId>
        <AccountType/>
      </UserInfo>
      <UserInfo>
        <DisplayName>Dombrowski, Julie</DisplayName>
        <AccountId>61</AccountId>
        <AccountType/>
      </UserInfo>
      <UserInfo>
        <DisplayName>Elsenboss, Carina</DisplayName>
        <AccountId>62</AccountId>
        <AccountType/>
      </UserInfo>
      <UserInfo>
        <DisplayName>Flatley, Amanda</DisplayName>
        <AccountId>63</AccountId>
        <AccountType/>
      </UserInfo>
      <UserInfo>
        <DisplayName>Floyd, Daniel-DCHS</DisplayName>
        <AccountId>64</AccountId>
        <AccountType/>
      </UserInfo>
      <UserInfo>
        <DisplayName>Gonzales, Elysia</DisplayName>
        <AccountId>65</AccountId>
        <AccountType/>
      </UserInfo>
      <UserInfo>
        <DisplayName>Haidos, Olivia</DisplayName>
        <AccountId>66</AccountId>
        <AccountType/>
      </UserInfo>
      <UserInfo>
        <DisplayName>Hawthorne, Denise</DisplayName>
        <AccountId>67</AccountId>
        <AccountType/>
      </UserInfo>
      <UserInfo>
        <DisplayName>Holcomb, Shayla</DisplayName>
        <AccountId>68</AccountId>
        <AccountType/>
      </UserInfo>
      <UserInfo>
        <DisplayName>Hougen, Janice</DisplayName>
        <AccountId>69</AccountId>
        <AccountType/>
      </UserInfo>
      <UserInfo>
        <DisplayName>Huster, Karin</DisplayName>
        <AccountId>70</AccountId>
        <AccountType/>
      </UserInfo>
      <UserInfo>
        <DisplayName>Jones, Isabel</DisplayName>
        <AccountId>71</AccountId>
        <AccountType/>
      </UserInfo>
      <UserInfo>
        <DisplayName>Jones, Jamalia</DisplayName>
        <AccountId>72</AccountId>
        <AccountType/>
      </UserInfo>
      <UserInfo>
        <DisplayName>Jurkovich, Allison</DisplayName>
        <AccountId>73</AccountId>
        <AccountType/>
      </UserInfo>
      <UserInfo>
        <DisplayName>Kay, Meagan</DisplayName>
        <AccountId>74</AccountId>
        <AccountType/>
      </UserInfo>
      <UserInfo>
        <DisplayName>Kellogg, Ryan</DisplayName>
        <AccountId>75</AccountId>
        <AccountType/>
      </UserInfo>
      <UserInfo>
        <DisplayName>Lema, Marta</DisplayName>
        <AccountId>76</AccountId>
        <AccountType/>
      </UserInfo>
      <UserInfo>
        <DisplayName>Levy, Alison</DisplayName>
        <AccountId>77</AccountId>
        <AccountType/>
      </UserInfo>
      <UserInfo>
        <DisplayName>Lyons, Andie</DisplayName>
        <AccountId>78</AccountId>
        <AccountType/>
      </UserInfo>
      <UserInfo>
        <DisplayName>Nichols, Dave-N</DisplayName>
        <AccountId>79</AccountId>
        <AccountType/>
      </UserInfo>
      <UserInfo>
        <DisplayName>Nomura, Kelli</DisplayName>
        <AccountId>80</AccountId>
        <AccountType/>
      </UserInfo>
      <UserInfo>
        <DisplayName>Pennylegion, Michelle</DisplayName>
        <AccountId>81</AccountId>
        <AccountType/>
      </UserInfo>
      <UserInfo>
        <DisplayName>Peterson, Louise</DisplayName>
        <AccountId>82</AccountId>
        <AccountType/>
      </UserInfo>
      <UserInfo>
        <DisplayName>Proctor, Kevin</DisplayName>
        <AccountId>83</AccountId>
        <AccountType/>
      </UserInfo>
      <UserInfo>
        <DisplayName>Rauch, Jody</DisplayName>
        <AccountId>84</AccountId>
        <AccountType/>
      </UserInfo>
      <UserInfo>
        <DisplayName>Reading, Michael</DisplayName>
        <AccountId>85</AccountId>
        <AccountType/>
      </UserInfo>
      <UserInfo>
        <DisplayName>Richardson, Leon</DisplayName>
        <AccountId>86</AccountId>
        <AccountType/>
      </UserInfo>
      <UserInfo>
        <DisplayName>Schrag, Charles</DisplayName>
        <AccountId>87</AccountId>
        <AccountType/>
      </UserInfo>
      <UserInfo>
        <DisplayName>Schweikert, Deborah</DisplayName>
        <AccountId>88</AccountId>
        <AccountType/>
      </UserInfo>
      <UserInfo>
        <DisplayName>Sheppard, Zenyth</DisplayName>
        <AccountId>89</AccountId>
        <AccountType/>
      </UserInfo>
      <UserInfo>
        <DisplayName>Smith, Fiona</DisplayName>
        <AccountId>90</AccountId>
        <AccountType/>
      </UserInfo>
      <UserInfo>
        <DisplayName>Solari, Nicholas</DisplayName>
        <AccountId>91</AccountId>
        <AccountType/>
      </UserInfo>
      <UserInfo>
        <DisplayName>Spellman, Dawn</DisplayName>
        <AccountId>92</AccountId>
        <AccountType/>
      </UserInfo>
      <UserInfo>
        <DisplayName>Speltz, Kate</DisplayName>
        <AccountId>93</AccountId>
        <AccountType/>
      </UserInfo>
      <UserInfo>
        <DisplayName>Stein, Kate</DisplayName>
        <AccountId>94</AccountId>
        <AccountType/>
      </UserInfo>
      <UserInfo>
        <DisplayName>Stubbs, Chante</DisplayName>
        <AccountId>95</AccountId>
        <AccountType/>
      </UserInfo>
      <UserInfo>
        <DisplayName>Tanaka, Jennifer</DisplayName>
        <AccountId>96</AccountId>
        <AccountType/>
      </UserInfo>
      <UserInfo>
        <DisplayName>Williams-Sweet, Mario</DisplayName>
        <AccountId>16</AccountId>
        <AccountType/>
      </UserInfo>
      <UserInfo>
        <DisplayName>Wong, Josephine</DisplayName>
        <AccountId>97</AccountId>
        <AccountType/>
      </UserInfo>
      <UserInfo>
        <DisplayName>Young-Hall, Michael (DPH)</DisplayName>
        <AccountId>98</AccountId>
        <AccountType/>
      </UserInfo>
      <UserInfo>
        <DisplayName>Barberie, Jeannie</DisplayName>
        <AccountId>99</AccountId>
        <AccountType/>
      </UserInfo>
      <UserInfo>
        <DisplayName>Benson, Rebecca</DisplayName>
        <AccountId>100</AccountId>
        <AccountType/>
      </UserInfo>
      <UserInfo>
        <DisplayName>Ginster, Teri</DisplayName>
        <AccountId>101</AccountId>
        <AccountType/>
      </UserInfo>
      <UserInfo>
        <DisplayName>Johnson, Kelsi</DisplayName>
        <AccountId>102</AccountId>
        <AccountType/>
      </UserInfo>
      <UserInfo>
        <DisplayName>Kawakyu, Nami</DisplayName>
        <AccountId>103</AccountId>
        <AccountType/>
      </UserInfo>
      <UserInfo>
        <DisplayName>Kern, Eli</DisplayName>
        <AccountId>104</AccountId>
        <AccountType/>
      </UserInfo>
      <UserInfo>
        <DisplayName>Laret, Alannah</DisplayName>
        <AccountId>105</AccountId>
        <AccountType/>
      </UserInfo>
      <UserInfo>
        <DisplayName>Merriman-McClain, Bobbi</DisplayName>
        <AccountId>106</AccountId>
        <AccountType/>
      </UserInfo>
      <UserInfo>
        <DisplayName>Nelson, Betsy</DisplayName>
        <AccountId>107</AccountId>
        <AccountType/>
      </UserInfo>
      <UserInfo>
        <DisplayName>Takisaki, Lauryn</DisplayName>
        <AccountId>108</AccountId>
        <AccountType/>
      </UserInfo>
      <UserInfo>
        <DisplayName>Tang, Kaila</DisplayName>
        <AccountId>109</AccountId>
        <AccountType/>
      </UserInfo>
      <UserInfo>
        <DisplayName>Tobin, Kit</DisplayName>
        <AccountId>110</AccountId>
        <AccountType/>
      </UserInfo>
      <UserInfo>
        <DisplayName>Laurence, Robin</DisplayName>
        <AccountId>111</AccountId>
        <AccountType/>
      </UserInfo>
      <UserInfo>
        <DisplayName>Meegan, Anne</DisplayName>
        <AccountId>112</AccountId>
        <AccountType/>
      </UserInfo>
      <UserInfo>
        <DisplayName>Reitzes, Becky</DisplayName>
        <AccountId>113</AccountId>
        <AccountType/>
      </UserInfo>
      <UserInfo>
        <DisplayName>Dryden, Rachel</DisplayName>
        <AccountId>114</AccountId>
        <AccountType/>
      </UserInfo>
    </SharedWithUsers>
    <UpdatesMade xmlns="72619a01-8d1f-4673-b141-1aa729352e22" xsi:nil="true"/>
    <DocType xmlns="72619a01-8d1f-4673-b141-1aa729352e22">Presentation</DocType>
    <DocSummary xmlns="72619a01-8d1f-4673-b141-1aa729352e22" xsi:nil="true"/>
    <DateLastUpdated xmlns="72619a01-8d1f-4673-b141-1aa729352e22" xsi:nil="true"/>
    <Status xmlns="72619a01-8d1f-4673-b141-1aa729352e22">Current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701B4A-7B0B-4770-891F-DBAB5BB10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619a01-8d1f-4673-b141-1aa729352e22"/>
    <ds:schemaRef ds:uri="1722c119-c47d-4021-a451-a29820853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F3FB3B-5872-405E-9188-95B372619F57}">
  <ds:schemaRefs>
    <ds:schemaRef ds:uri="http://schemas.microsoft.com/office/2006/documentManagement/types"/>
    <ds:schemaRef ds:uri="72619a01-8d1f-4673-b141-1aa729352e22"/>
    <ds:schemaRef ds:uri="http://purl.org/dc/elements/1.1/"/>
    <ds:schemaRef ds:uri="1722c119-c47d-4021-a451-a2982085340a"/>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0D309916-A380-4D4A-97B0-18A081CBF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17735</TotalTime>
  <Words>1825</Words>
  <Application>Microsoft Office PowerPoint</Application>
  <PresentationFormat>Widescreen</PresentationFormat>
  <Paragraphs>217</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Californian FB</vt:lpstr>
      <vt:lpstr>Courier New</vt:lpstr>
      <vt:lpstr>Gotham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Emy Haruo</cp:lastModifiedBy>
  <cp:revision>176</cp:revision>
  <cp:lastPrinted>2020-04-07T22:10:01Z</cp:lastPrinted>
  <dcterms:created xsi:type="dcterms:W3CDTF">2020-04-03T17:52:12Z</dcterms:created>
  <dcterms:modified xsi:type="dcterms:W3CDTF">2021-06-25T15:28:59Z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0x010100182621928E16BC42B4DC5D90551F2043</vt:lpwstr>
  </property>
  <property fmtid="{D5CDD505-2E9C-101B-9397-08002B2CF9AE}" pid="3" name="Teams">
    <vt:lpwstr>Medical Triage (MTT)</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odifications Made">
    <vt:lpwstr>updated symptoms, definitions of a couple of things that CDC has changed, and language re: alcohol</vt:lpwstr>
  </property>
  <property fmtid="{D5CDD505-2E9C-101B-9397-08002B2CF9AE}" pid="9" name="DocType0">
    <vt:lpwstr>Job Aid</vt:lpwstr>
  </property>
  <property fmtid="{D5CDD505-2E9C-101B-9397-08002B2CF9AE}" pid="10" name="Description0">
    <vt:lpwstr>presentation summary of services provided</vt:lpwstr>
  </property>
  <property fmtid="{D5CDD505-2E9C-101B-9397-08002B2CF9AE}" pid="11" name="Status">
    <vt:lpwstr>Current</vt:lpwstr>
  </property>
  <property fmtid="{D5CDD505-2E9C-101B-9397-08002B2CF9AE}" pid="12" name="OriginalOnlineLocation">
    <vt:lpwstr>, </vt:lpwstr>
  </property>
  <property fmtid="{D5CDD505-2E9C-101B-9397-08002B2CF9AE}" pid="13" name="_ExtendedDescription">
    <vt:lpwstr/>
  </property>
  <property fmtid="{D5CDD505-2E9C-101B-9397-08002B2CF9AE}" pid="14" name="DocType">
    <vt:lpwstr>Community Partners</vt:lpwstr>
  </property>
  <property fmtid="{D5CDD505-2E9C-101B-9397-08002B2CF9AE}" pid="15" name="Archive">
    <vt:bool>false</vt:bool>
  </property>
</Properties>
</file>