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3"/>
  </p:notesMasterIdLst>
  <p:sldIdLst>
    <p:sldId id="258" r:id="rId3"/>
    <p:sldId id="288" r:id="rId4"/>
    <p:sldId id="287" r:id="rId5"/>
    <p:sldId id="289" r:id="rId6"/>
    <p:sldId id="283" r:id="rId7"/>
    <p:sldId id="290" r:id="rId8"/>
    <p:sldId id="292" r:id="rId9"/>
    <p:sldId id="293" r:id="rId10"/>
    <p:sldId id="291" r:id="rId11"/>
    <p:sldId id="28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75F71-B925-4929-A1D8-BD1F3AAB855F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DC617-A657-4E2A-BFB6-2ED38780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97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D0D4C4-2BAE-E441-99E2-5DC977FE51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154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11"/>
              </a:spcAft>
              <a:buFont typeface="Arial" panose="020B0604020202020204" pitchFamily="34" charset="0"/>
              <a:buNone/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NH</a:t>
            </a:r>
            <a:r>
              <a:rPr lang="en-US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operates over 30 different programs to address the needs of those we serve. </a:t>
            </a:r>
          </a:p>
          <a:p>
            <a:pPr marL="0" indent="0">
              <a:spcAft>
                <a:spcPts val="611"/>
              </a:spcAft>
              <a:buFont typeface="Arial" panose="020B0604020202020204" pitchFamily="34" charset="0"/>
              <a:buNone/>
            </a:pPr>
            <a:endParaRPr lang="en-US" sz="14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611"/>
              </a:spcAft>
              <a:buFont typeface="Arial" panose="020B0604020202020204" pitchFamily="34" charset="0"/>
              <a:buNone/>
            </a:pPr>
            <a:r>
              <a:rPr lang="en-US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These include the major areas of early learning, youth development, health, employment and adult education, family and social services, housing stability and aging and disability services.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5890CA-972F-4F18-A15C-BF8FD1ED95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Neighborhood House Case Management in Garden Communities Proposal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604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11"/>
              </a:spcAft>
              <a:buFont typeface="Arial" panose="020B0604020202020204" pitchFamily="34" charset="0"/>
              <a:buNone/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NH</a:t>
            </a:r>
            <a:r>
              <a:rPr lang="en-US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operates over 30 different programs to address the needs of those we serve. </a:t>
            </a:r>
          </a:p>
          <a:p>
            <a:pPr marL="0" indent="0">
              <a:spcAft>
                <a:spcPts val="611"/>
              </a:spcAft>
              <a:buFont typeface="Arial" panose="020B0604020202020204" pitchFamily="34" charset="0"/>
              <a:buNone/>
            </a:pPr>
            <a:endParaRPr lang="en-US" sz="14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611"/>
              </a:spcAft>
              <a:buFont typeface="Arial" panose="020B0604020202020204" pitchFamily="34" charset="0"/>
              <a:buNone/>
            </a:pPr>
            <a:r>
              <a:rPr lang="en-US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These include the major areas of early learning, youth development, health, employment and adult education, family and social services, housing stability and aging and disability services.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5890CA-972F-4F18-A15C-BF8FD1ED95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Neighborhood House Case Management in Garden Communities Proposal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511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have locations across</a:t>
            </a:r>
            <a:r>
              <a:rPr lang="en-US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King County, centrally located in areas where low income individuals and households live, work, and go to school.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379931-706E-4C72-96C6-952F00A6BA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971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11"/>
              </a:spcAft>
              <a:buFont typeface="Arial" panose="020B0604020202020204" pitchFamily="34" charset="0"/>
              <a:buNone/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NH</a:t>
            </a:r>
            <a:r>
              <a:rPr lang="en-US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operates over 30 different programs to address the needs of those we serve. </a:t>
            </a:r>
          </a:p>
          <a:p>
            <a:pPr marL="0" indent="0">
              <a:spcAft>
                <a:spcPts val="611"/>
              </a:spcAft>
              <a:buFont typeface="Arial" panose="020B0604020202020204" pitchFamily="34" charset="0"/>
              <a:buNone/>
            </a:pPr>
            <a:endParaRPr lang="en-US" sz="14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611"/>
              </a:spcAft>
              <a:buFont typeface="Arial" panose="020B0604020202020204" pitchFamily="34" charset="0"/>
              <a:buNone/>
            </a:pPr>
            <a:r>
              <a:rPr lang="en-US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These include the major areas of early learning, youth development, health, employment and adult education, family and social services, housing stability and aging and disability services.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5890CA-972F-4F18-A15C-BF8FD1ED95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Neighborhood House Case Management in Garden Communities Proposal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02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11"/>
              </a:spcAft>
              <a:buFont typeface="Arial" panose="020B0604020202020204" pitchFamily="34" charset="0"/>
              <a:buNone/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NH</a:t>
            </a:r>
            <a:r>
              <a:rPr lang="en-US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operates over 30 different programs to address the needs of those we serve. </a:t>
            </a:r>
          </a:p>
          <a:p>
            <a:pPr marL="0" indent="0">
              <a:spcAft>
                <a:spcPts val="611"/>
              </a:spcAft>
              <a:buFont typeface="Arial" panose="020B0604020202020204" pitchFamily="34" charset="0"/>
              <a:buNone/>
            </a:pPr>
            <a:endParaRPr lang="en-US" sz="14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611"/>
              </a:spcAft>
              <a:buFont typeface="Arial" panose="020B0604020202020204" pitchFamily="34" charset="0"/>
              <a:buNone/>
            </a:pPr>
            <a:r>
              <a:rPr lang="en-US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These include the major areas of early learning, youth development, health, employment and adult education, family and social services, housing stability and aging and disability services.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5890CA-972F-4F18-A15C-BF8FD1ED95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Neighborhood House Case Management in Garden Communities Proposal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818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11"/>
              </a:spcAft>
              <a:buFont typeface="Arial" panose="020B0604020202020204" pitchFamily="34" charset="0"/>
              <a:buNone/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NH</a:t>
            </a:r>
            <a:r>
              <a:rPr lang="en-US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operates over 30 different programs to address the needs of those we serve. </a:t>
            </a:r>
          </a:p>
          <a:p>
            <a:pPr marL="0" indent="0">
              <a:spcAft>
                <a:spcPts val="611"/>
              </a:spcAft>
              <a:buFont typeface="Arial" panose="020B0604020202020204" pitchFamily="34" charset="0"/>
              <a:buNone/>
            </a:pPr>
            <a:endParaRPr lang="en-US" sz="14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611"/>
              </a:spcAft>
              <a:buFont typeface="Arial" panose="020B0604020202020204" pitchFamily="34" charset="0"/>
              <a:buNone/>
            </a:pPr>
            <a:r>
              <a:rPr lang="en-US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These include the major areas of early learning, youth development, health, employment and adult education, family and social services, housing stability and aging and disability services.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5890CA-972F-4F18-A15C-BF8FD1ED95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Neighborhood House Case Management in Garden Communities Proposal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21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11"/>
              </a:spcAft>
              <a:buFont typeface="Arial" panose="020B0604020202020204" pitchFamily="34" charset="0"/>
              <a:buNone/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NH</a:t>
            </a:r>
            <a:r>
              <a:rPr lang="en-US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operates over 30 different programs to address the needs of those we serve. </a:t>
            </a:r>
          </a:p>
          <a:p>
            <a:pPr marL="0" indent="0">
              <a:spcAft>
                <a:spcPts val="611"/>
              </a:spcAft>
              <a:buFont typeface="Arial" panose="020B0604020202020204" pitchFamily="34" charset="0"/>
              <a:buNone/>
            </a:pPr>
            <a:endParaRPr lang="en-US" sz="14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611"/>
              </a:spcAft>
              <a:buFont typeface="Arial" panose="020B0604020202020204" pitchFamily="34" charset="0"/>
              <a:buNone/>
            </a:pPr>
            <a:r>
              <a:rPr lang="en-US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These include the major areas of early learning, youth development, health, employment and adult education, family and social services, housing stability and aging and disability services.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5890CA-972F-4F18-A15C-BF8FD1ED95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Neighborhood House Case Management in Garden Communities Proposal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713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</a:t>
            </a:r>
            <a:r>
              <a:rPr lang="en-US" baseline="0" dirty="0" smtClean="0"/>
              <a:t> slide with presenter’s contact info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D0D4C4-2BAE-E441-99E2-5DC977FE51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602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012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0D4E-57CD-490D-9B25-EB74C9328118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1E1B-B745-4FA2-8828-658C7D1FDE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138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0D4E-57CD-490D-9B25-EB74C9328118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1E1B-B745-4FA2-8828-658C7D1FDE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0583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0D4E-57CD-490D-9B25-EB74C9328118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1E1B-B745-4FA2-8828-658C7D1FDE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17539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0D4E-57CD-490D-9B25-EB74C9328118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1E1B-B745-4FA2-8828-658C7D1FDE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48683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0D4E-57CD-490D-9B25-EB74C9328118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1E1B-B745-4FA2-8828-658C7D1FDE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31210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0D4E-57CD-490D-9B25-EB74C9328118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1E1B-B745-4FA2-8828-658C7D1FDE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36840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865226" y="5401341"/>
            <a:ext cx="7401145" cy="10756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137799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77990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41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9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105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0D4E-57CD-490D-9B25-EB74C9328118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1E1B-B745-4FA2-8828-658C7D1FDE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kids photo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015" r="797"/>
          <a:stretch>
            <a:fillRect/>
          </a:stretch>
        </p:blipFill>
        <p:spPr>
          <a:xfrm>
            <a:off x="0" y="-533400"/>
            <a:ext cx="9296400" cy="7391400"/>
          </a:xfrm>
          <a:prstGeom prst="rect">
            <a:avLst/>
          </a:prstGeom>
        </p:spPr>
      </p:pic>
      <p:pic>
        <p:nvPicPr>
          <p:cNvPr id="8" name="Picture 7" descr="NHlogo_colo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5800" y="215170"/>
            <a:ext cx="7696200" cy="1004030"/>
          </a:xfrm>
          <a:prstGeom prst="rect">
            <a:avLst/>
          </a:prstGeom>
        </p:spPr>
      </p:pic>
      <p:sp>
        <p:nvSpPr>
          <p:cNvPr id="9" name="Rounded Rectangle 8"/>
          <p:cNvSpPr/>
          <p:nvPr userDrawn="1"/>
        </p:nvSpPr>
        <p:spPr>
          <a:xfrm>
            <a:off x="1371600" y="5181600"/>
            <a:ext cx="8153400" cy="1295400"/>
          </a:xfrm>
          <a:prstGeom prst="roundRect">
            <a:avLst/>
          </a:prstGeom>
          <a:solidFill>
            <a:srgbClr val="E5671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5180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1F08-36E9-48C3-A547-B85CEFA40410}" type="datetimeFigureOut">
              <a:rPr lang="en-US" smtClean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E054-5D16-4B01-A4FA-5D1B47C7E9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11398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0D4E-57CD-490D-9B25-EB74C9328118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1E1B-B745-4FA2-8828-658C7D1FDE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56990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0D4E-57CD-490D-9B25-EB74C9328118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1E1B-B745-4FA2-8828-658C7D1FDE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28969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0D4E-57CD-490D-9B25-EB74C9328118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1E1B-B745-4FA2-8828-658C7D1FDE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75857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64580"/>
            <a:ext cx="2862834" cy="37338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28600"/>
            <a:ext cx="76200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7772400" y="228600"/>
            <a:ext cx="1371600" cy="228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9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accent4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51F08-36E9-48C3-A547-B85CEFA40410}" type="datetimeFigureOut">
              <a:rPr lang="en-US" smtClean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FE054-5D16-4B01-A4FA-5D1B47C7E99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NHlogo_color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304800" y="6241704"/>
            <a:ext cx="2971800" cy="38769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676400" y="76200"/>
            <a:ext cx="7467600" cy="152400"/>
          </a:xfrm>
          <a:prstGeom prst="rect">
            <a:avLst/>
          </a:prstGeom>
          <a:solidFill>
            <a:srgbClr val="436990"/>
          </a:solidFill>
          <a:ln>
            <a:solidFill>
              <a:srgbClr val="436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76200"/>
            <a:ext cx="1447800" cy="152400"/>
          </a:xfrm>
          <a:prstGeom prst="rect">
            <a:avLst/>
          </a:prstGeom>
          <a:solidFill>
            <a:srgbClr val="E5671A"/>
          </a:solidFill>
          <a:ln>
            <a:solidFill>
              <a:srgbClr val="E567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Content Placeholder 5" descr="zHPP-V-rgb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8203891" y="6172200"/>
            <a:ext cx="78618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8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04" y="3489801"/>
            <a:ext cx="5727192" cy="746760"/>
          </a:xfrm>
        </p:spPr>
      </p:pic>
      <p:pic>
        <p:nvPicPr>
          <p:cNvPr id="5" name="Picture 4" descr="kids photo.jpg"/>
          <p:cNvPicPr>
            <a:picLocks noChangeAspect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</a:blip>
          <a:srcRect l="2015" r="797"/>
          <a:stretch>
            <a:fillRect/>
          </a:stretch>
        </p:blipFill>
        <p:spPr>
          <a:xfrm>
            <a:off x="-76200" y="-533400"/>
            <a:ext cx="9296400" cy="7391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8029303" cy="10469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76200" y="5410200"/>
            <a:ext cx="9296400" cy="76944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2"/>
                </a:solidFill>
                <a:latin typeface="+mj-lt"/>
              </a:rPr>
              <a:t>Community Living Connections</a:t>
            </a:r>
            <a:endParaRPr lang="en-US" sz="44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712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4419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sz="3200" cap="none" dirty="0"/>
              <a:t>FOR MORE INFORMATION</a:t>
            </a:r>
            <a:r>
              <a:rPr lang="en-US" sz="3200" cap="none" dirty="0" smtClean="0"/>
              <a:t>:</a:t>
            </a:r>
            <a:br>
              <a:rPr lang="en-US" sz="3200" cap="none" dirty="0" smtClean="0"/>
            </a:br>
            <a:r>
              <a:rPr lang="en-US" sz="3200" cap="none" dirty="0"/>
              <a:t/>
            </a:r>
            <a:br>
              <a:rPr lang="en-US" sz="3200" cap="none" dirty="0"/>
            </a:br>
            <a:r>
              <a:rPr lang="en-US" sz="1600" cap="none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1600" cap="none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cap="none" dirty="0" smtClean="0">
                <a:solidFill>
                  <a:schemeClr val="accent6">
                    <a:lumMod val="75000"/>
                  </a:schemeClr>
                </a:solidFill>
              </a:rPr>
              <a:t>Marissa Graff</a:t>
            </a:r>
            <a:r>
              <a:rPr lang="en-US" sz="2400" cap="none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400" cap="none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DOJ Representative and Citizenship Instructor</a:t>
            </a:r>
            <a:r>
              <a:rPr lang="en-US" sz="2400" cap="none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2400" cap="none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400" cap="none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marissag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@nhwa.org</a:t>
            </a:r>
            <a:r>
              <a:rPr lang="en-US" sz="2400" cap="none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400" cap="none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cap="none" dirty="0" smtClean="0">
                <a:solidFill>
                  <a:schemeClr val="accent6">
                    <a:lumMod val="75000"/>
                  </a:schemeClr>
                </a:solidFill>
              </a:rPr>
              <a:t>(206)734-0366</a:t>
            </a:r>
            <a:endParaRPr lang="en-US" sz="2400" cap="non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891463" y="6356350"/>
            <a:ext cx="1252537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5F1CF-8406-004D-8EBE-E40E5026E4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85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7772400" cy="2133600"/>
          </a:xfrm>
        </p:spPr>
        <p:txBody>
          <a:bodyPr/>
          <a:lstStyle/>
          <a:p>
            <a:r>
              <a:rPr lang="en-US" b="1" dirty="0" smtClean="0">
                <a:latin typeface="Colfax"/>
              </a:rPr>
              <a:t>Citizenship</a:t>
            </a:r>
            <a:endParaRPr lang="en-US" b="1" dirty="0">
              <a:latin typeface="Colfax"/>
            </a:endParaRPr>
          </a:p>
        </p:txBody>
      </p:sp>
      <p:pic>
        <p:nvPicPr>
          <p:cNvPr id="1026" name="Picture 2" descr="Seattle naturalization ceremony creates 500 new Americans, underscores  immigration tensions | The Seattle Ti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553200" cy="436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2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4"/>
                </a:solidFill>
              </a:rPr>
              <a:t>Updates Due to COVID-19</a:t>
            </a:r>
            <a:endParaRPr lang="en-US" sz="4000" dirty="0">
              <a:solidFill>
                <a:schemeClr val="accent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93920" y="2782669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Youth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Development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79102" y="5257800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Family &amp; Social Services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5057" y="5257800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Employment &amp; Adult Education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15605" y="6019800"/>
            <a:ext cx="1028395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88902" y="5254907"/>
            <a:ext cx="2062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Housing Stability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0" y="5221069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Aging &amp; Disability Srvs.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0782" y="1086534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accent4"/>
                </a:solidFill>
              </a:rPr>
              <a:t>1. DELAYS:</a:t>
            </a:r>
            <a:r>
              <a:rPr lang="en-US" sz="3200" dirty="0" smtClean="0">
                <a:solidFill>
                  <a:schemeClr val="accent4"/>
                </a:solidFill>
              </a:rPr>
              <a:t> 1  year and 5 month wait from the time you apply until interview date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75057" y="2037463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002060"/>
                </a:solidFill>
              </a:rPr>
              <a:t>-People who applied in November 2019 have interviews for March 2021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75057" y="2988393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002060"/>
                </a:solidFill>
              </a:rPr>
              <a:t>-USCIS was closed across all 50 states from March 17 to June 8th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275057" y="3716803"/>
            <a:ext cx="8229600" cy="2121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002060"/>
                </a:solidFill>
              </a:rPr>
              <a:t>-South King County residents were being sent to Portland and East King County residents were being sent to Yakima. This is no longer safe due to COVID-19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3795284" y="5355306"/>
            <a:ext cx="5362571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-No exceptions for pushing forward,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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5838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4"/>
                </a:solidFill>
              </a:rPr>
              <a:t>Updates Due to COVID-19</a:t>
            </a:r>
            <a:endParaRPr lang="en-US" sz="4000" dirty="0">
              <a:solidFill>
                <a:schemeClr val="accent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93920" y="2782669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Youth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Development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79102" y="5257800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Family &amp; Social Services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5057" y="5257800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Employment &amp; Adult Education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15605" y="6019800"/>
            <a:ext cx="1028395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0" y="5221069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Aging &amp; Disability Srvs.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0782" y="1086534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accent4"/>
                </a:solidFill>
              </a:rPr>
              <a:t>2</a:t>
            </a:r>
            <a:r>
              <a:rPr lang="en-US" sz="3200" b="1" dirty="0" smtClean="0">
                <a:solidFill>
                  <a:schemeClr val="accent4"/>
                </a:solidFill>
              </a:rPr>
              <a:t>. Masks:</a:t>
            </a:r>
            <a:r>
              <a:rPr lang="en-US" sz="3200" dirty="0" smtClean="0">
                <a:solidFill>
                  <a:schemeClr val="accent4"/>
                </a:solidFill>
              </a:rPr>
              <a:t> All people are required to wear masks into immigration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75057" y="2037463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002060"/>
                </a:solidFill>
              </a:rPr>
              <a:t>-Mask must cover your face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28968" y="2615004"/>
            <a:ext cx="8686063" cy="11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002060"/>
                </a:solidFill>
              </a:rPr>
              <a:t>-People will not be able to enter the building without a mask and their appointments will be rescheduled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4" name="Picture 13" descr="How to avoid acne from wearing face mas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9" y="3779268"/>
            <a:ext cx="44958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ull Color Tubular Banda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360" y="3900417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Green Check Mark Icon. Checkmark In Circle For Checklist. Tick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32" y="4704422"/>
            <a:ext cx="1178366" cy="117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File:Red X.svg - Wikimedia Commo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396" y="4230040"/>
            <a:ext cx="1797128" cy="179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64344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6076950"/>
            <a:ext cx="3733800" cy="62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77200" y="6076950"/>
            <a:ext cx="990600" cy="70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90525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E5671A"/>
                </a:solidFill>
                <a:latin typeface="Interstate-Bold"/>
              </a:rPr>
              <a:t>Updates Due to COVD-19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E5671A"/>
              </a:solidFill>
              <a:effectLst/>
              <a:uLnTx/>
              <a:uFillTx/>
              <a:latin typeface="Interstate-Bold"/>
              <a:ea typeface="+mn-ea"/>
              <a:cs typeface="+mn-cs"/>
            </a:endParaRPr>
          </a:p>
        </p:txBody>
      </p:sp>
      <p:pic>
        <p:nvPicPr>
          <p:cNvPr id="12" name="Picture 2" descr="Can't find hand sanitizer? Here's how to make your ow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983" y="1098411"/>
            <a:ext cx="2735458" cy="153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0782" y="1086534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accent4"/>
                </a:solidFill>
              </a:rPr>
              <a:t>3. Tukwila Office Protocol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01259" y="1846557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002060"/>
                </a:solidFill>
              </a:rPr>
              <a:t>-Can only arrive 15 minutes before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31618" y="2294348"/>
            <a:ext cx="8686063" cy="11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002060"/>
                </a:solidFill>
              </a:rPr>
              <a:t>-Hand sanitizer at the exit and entrance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66254" y="2892763"/>
            <a:ext cx="8686063" cy="11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002060"/>
                </a:solidFill>
              </a:rPr>
              <a:t>-One entry and one exit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" y="3702475"/>
            <a:ext cx="8447619" cy="3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8393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4"/>
                </a:solidFill>
              </a:rPr>
              <a:t>Updates Due to COVID-19</a:t>
            </a:r>
            <a:endParaRPr lang="en-US" sz="4000" dirty="0">
              <a:solidFill>
                <a:schemeClr val="accent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93920" y="2782669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Youth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Development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79102" y="5257800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Family &amp; Social Services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5057" y="5257800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Employment &amp; Adult Education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15605" y="6019800"/>
            <a:ext cx="1028395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0" y="5221069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Aging &amp; Disability Srvs.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0782" y="1086534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accent4"/>
                </a:solidFill>
              </a:rPr>
              <a:t>4. Extended hours: </a:t>
            </a:r>
            <a:r>
              <a:rPr lang="en-US" sz="3200" dirty="0" smtClean="0">
                <a:solidFill>
                  <a:schemeClr val="accent4"/>
                </a:solidFill>
              </a:rPr>
              <a:t>to social distance and get through more applications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46457" y="1738340"/>
            <a:ext cx="9097543" cy="1391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002060"/>
                </a:solidFill>
              </a:rPr>
              <a:t>-Interviews start as early as 6:30am and go until 3:30pm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11" y="2785814"/>
            <a:ext cx="7515744" cy="323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9867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4"/>
                </a:solidFill>
              </a:rPr>
              <a:t>Updates Due to COVID-19</a:t>
            </a:r>
            <a:endParaRPr lang="en-US" sz="4000" dirty="0">
              <a:solidFill>
                <a:schemeClr val="accent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93920" y="2782669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Youth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Development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5057" y="5257800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Employment &amp; Adult Education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15605" y="6019800"/>
            <a:ext cx="1028395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0" y="5221069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Aging &amp; Disability Srvs.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0782" y="1086534"/>
            <a:ext cx="912321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accent4"/>
                </a:solidFill>
              </a:rPr>
              <a:t>5. Lawyers/Legal Representatives and Translators 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64248" y="2496080"/>
            <a:ext cx="8107680" cy="2327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002060"/>
                </a:solidFill>
              </a:rPr>
              <a:t>*Care givers can attend and be the translators</a:t>
            </a:r>
          </a:p>
          <a:p>
            <a:pPr algn="l"/>
            <a:r>
              <a:rPr lang="en-US" sz="2800" dirty="0" smtClean="0">
                <a:solidFill>
                  <a:srgbClr val="002060"/>
                </a:solidFill>
              </a:rPr>
              <a:t>*Officer may or may not let more than 2 people in the room</a:t>
            </a:r>
          </a:p>
          <a:p>
            <a:pPr algn="l"/>
            <a:r>
              <a:rPr lang="en-US" sz="2800" dirty="0">
                <a:solidFill>
                  <a:srgbClr val="002060"/>
                </a:solidFill>
              </a:rPr>
              <a:t>	</a:t>
            </a:r>
            <a:r>
              <a:rPr lang="en-US" sz="2800" dirty="0" smtClean="0">
                <a:solidFill>
                  <a:srgbClr val="002060"/>
                </a:solidFill>
              </a:rPr>
              <a:t>-IF they say no, they will call one 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75057" y="2051328"/>
            <a:ext cx="8686063" cy="11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002060"/>
                </a:solidFill>
              </a:rPr>
              <a:t>-Using the language line is preferred for translation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97379" y="1794785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002060"/>
                </a:solidFill>
              </a:rPr>
              <a:t>-Lawyers and Legal Representatives can attend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6" name="Picture 2" descr="USCIS Naturalization Interview and Test Vid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83" y="4493498"/>
            <a:ext cx="3883809" cy="217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14141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4"/>
                </a:solidFill>
              </a:rPr>
              <a:t>Updates Due to COVID-19</a:t>
            </a:r>
            <a:endParaRPr lang="en-US" sz="4000" dirty="0">
              <a:solidFill>
                <a:schemeClr val="accent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93920" y="2782669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Youth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Development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79102" y="5257800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Family &amp; Social Services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70918" y="10060761"/>
            <a:ext cx="1393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Employment &amp; Adult Education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15605" y="6019800"/>
            <a:ext cx="1028395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0" y="5221069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Aging &amp; Disability Srvs.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0" y="918996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accent4"/>
                </a:solidFill>
              </a:rPr>
              <a:t>5</a:t>
            </a:r>
            <a:r>
              <a:rPr lang="en-US" sz="3200" b="1" dirty="0" smtClean="0">
                <a:solidFill>
                  <a:schemeClr val="accent4"/>
                </a:solidFill>
              </a:rPr>
              <a:t>. Civics Test:</a:t>
            </a:r>
            <a:r>
              <a:rPr lang="en-US" sz="3200" dirty="0" smtClean="0">
                <a:solidFill>
                  <a:schemeClr val="accent4"/>
                </a:solidFill>
              </a:rPr>
              <a:t> NO CHANGE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157118" y="1605061"/>
            <a:ext cx="8746007" cy="976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002060"/>
                </a:solidFill>
              </a:rPr>
              <a:t>-Previous administration tried to change the test to 128 questions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026920" y="2304208"/>
            <a:ext cx="5334000" cy="739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002060"/>
                </a:solidFill>
              </a:rPr>
              <a:t>*12 out of 20 to pass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3387" y="2634288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002060"/>
                </a:solidFill>
              </a:rPr>
              <a:t>-Current administration went back to 100 questions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026920" y="3129000"/>
            <a:ext cx="5334000" cy="739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002060"/>
                </a:solidFill>
              </a:rPr>
              <a:t>*6 out of 10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613258"/>
            <a:ext cx="4825538" cy="2917133"/>
          </a:xfrm>
          <a:prstGeom prst="rect">
            <a:avLst/>
          </a:prstGeom>
        </p:spPr>
      </p:pic>
      <p:pic>
        <p:nvPicPr>
          <p:cNvPr id="20" name="Picture 2" descr="In this June 26, 2020, file photo, Aisha Kazman Kammawie, of Ankeny, Iowa, takes the oath of allegiance during a drive-thru naturalization ceremony at Principal Park in Des Moines, Iowa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71" y="3985509"/>
            <a:ext cx="3534884" cy="198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88163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4"/>
                </a:solidFill>
              </a:rPr>
              <a:t>Updates Due to COVID-19</a:t>
            </a:r>
            <a:endParaRPr lang="en-US" sz="4000" dirty="0">
              <a:solidFill>
                <a:schemeClr val="accent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93920" y="2782669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Youth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Development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79102" y="5257800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Family &amp; Social Services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5057" y="5257800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Employment &amp; Adult Education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15605" y="6019800"/>
            <a:ext cx="1028395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0" y="5221069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Aging &amp; Disability Srvs.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0782" y="1086534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accent4"/>
                </a:solidFill>
              </a:rPr>
              <a:t>7. Oath of Allegiance:</a:t>
            </a:r>
            <a:r>
              <a:rPr lang="en-US" sz="3200" dirty="0">
                <a:solidFill>
                  <a:schemeClr val="accent4"/>
                </a:solidFill>
              </a:rPr>
              <a:t> </a:t>
            </a:r>
            <a:r>
              <a:rPr lang="en-US" sz="3200" dirty="0" smtClean="0">
                <a:solidFill>
                  <a:schemeClr val="accent4"/>
                </a:solidFill>
              </a:rPr>
              <a:t>If you pass you take the Oath the same day with the officer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75057" y="2037463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002060"/>
                </a:solidFill>
              </a:rPr>
              <a:t>-Stand up and repeat the Oath with the officer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28968" y="2615004"/>
            <a:ext cx="8686063" cy="11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002060"/>
                </a:solidFill>
              </a:rPr>
              <a:t>-Go into the waiting room and they call your name and hand you your certificate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790272"/>
            <a:ext cx="4427556" cy="2923046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28968" y="3742988"/>
            <a:ext cx="8229600" cy="2810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*From start to finish </a:t>
            </a:r>
          </a:p>
          <a:p>
            <a:pPr algn="l"/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bout one hour</a:t>
            </a:r>
          </a:p>
          <a:p>
            <a:pPr algn="l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*With a translator</a:t>
            </a:r>
          </a:p>
          <a:p>
            <a:pPr algn="l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1 hour and 30 to 2 </a:t>
            </a:r>
          </a:p>
          <a:p>
            <a:pPr algn="l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hours</a:t>
            </a:r>
          </a:p>
          <a:p>
            <a:pPr algn="l"/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7924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18" grpId="0"/>
    </p:bldLst>
  </p:timing>
</p:sld>
</file>

<file path=ppt/theme/theme1.xml><?xml version="1.0" encoding="utf-8"?>
<a:theme xmlns:a="http://schemas.openxmlformats.org/drawingml/2006/main" name="NH Theme">
  <a:themeElements>
    <a:clrScheme name="Neighborhood House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F3AB79"/>
      </a:accent1>
      <a:accent2>
        <a:srgbClr val="436990"/>
      </a:accent2>
      <a:accent3>
        <a:srgbClr val="F3AB79"/>
      </a:accent3>
      <a:accent4>
        <a:srgbClr val="E5671A"/>
      </a:accent4>
      <a:accent5>
        <a:srgbClr val="92A2BC"/>
      </a:accent5>
      <a:accent6>
        <a:srgbClr val="436990"/>
      </a:accent6>
      <a:hlink>
        <a:srgbClr val="436990"/>
      </a:hlink>
      <a:folHlink>
        <a:srgbClr val="92A2BC"/>
      </a:folHlink>
    </a:clrScheme>
    <a:fontScheme name="Neighborhood House">
      <a:majorFont>
        <a:latin typeface="Interstate-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Neighborhood House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F3AB79"/>
      </a:accent1>
      <a:accent2>
        <a:srgbClr val="436990"/>
      </a:accent2>
      <a:accent3>
        <a:srgbClr val="F3AB79"/>
      </a:accent3>
      <a:accent4>
        <a:srgbClr val="E5671A"/>
      </a:accent4>
      <a:accent5>
        <a:srgbClr val="92A2BC"/>
      </a:accent5>
      <a:accent6>
        <a:srgbClr val="436990"/>
      </a:accent6>
      <a:hlink>
        <a:srgbClr val="436990"/>
      </a:hlink>
      <a:folHlink>
        <a:srgbClr val="92A2BC"/>
      </a:folHlink>
    </a:clrScheme>
    <a:fontScheme name="Neighborhood House">
      <a:majorFont>
        <a:latin typeface="Interstate-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NH Theme</Template>
  <TotalTime>350</TotalTime>
  <Words>840</Words>
  <Application>Microsoft Office PowerPoint</Application>
  <PresentationFormat>On-screen Show (4:3)</PresentationFormat>
  <Paragraphs>109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Colfax</vt:lpstr>
      <vt:lpstr>Interstate-Bold</vt:lpstr>
      <vt:lpstr>Verdana</vt:lpstr>
      <vt:lpstr>Wingdings</vt:lpstr>
      <vt:lpstr>NH Theme</vt:lpstr>
      <vt:lpstr>Office Theme</vt:lpstr>
      <vt:lpstr>PowerPoint Presentation</vt:lpstr>
      <vt:lpstr>Citizenship</vt:lpstr>
      <vt:lpstr>Updates Due to COVID-19</vt:lpstr>
      <vt:lpstr>Updates Due to COVID-19</vt:lpstr>
      <vt:lpstr>PowerPoint Presentation</vt:lpstr>
      <vt:lpstr>Updates Due to COVID-19</vt:lpstr>
      <vt:lpstr>Updates Due to COVID-19</vt:lpstr>
      <vt:lpstr>Updates Due to COVID-19</vt:lpstr>
      <vt:lpstr>Updates Due to COVID-19</vt:lpstr>
      <vt:lpstr>FOR MORE INFORMATION:   Marissa Graff DOJ Representative and Citizenship Instructor  marissag@nhwa.org (206)734-0366</vt:lpstr>
    </vt:vector>
  </TitlesOfParts>
  <Company>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Miryam Laytner</dc:creator>
  <cp:lastModifiedBy>Marissa Graff</cp:lastModifiedBy>
  <cp:revision>35</cp:revision>
  <dcterms:created xsi:type="dcterms:W3CDTF">2015-10-26T16:16:01Z</dcterms:created>
  <dcterms:modified xsi:type="dcterms:W3CDTF">2021-03-09T23:21:04Z</dcterms:modified>
</cp:coreProperties>
</file>